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83" r:id="rId2"/>
    <p:sldId id="284" r:id="rId3"/>
    <p:sldId id="301" r:id="rId4"/>
    <p:sldId id="287" r:id="rId5"/>
    <p:sldId id="343" r:id="rId6"/>
    <p:sldId id="363" r:id="rId7"/>
    <p:sldId id="288" r:id="rId8"/>
    <p:sldId id="359" r:id="rId9"/>
    <p:sldId id="292" r:id="rId10"/>
    <p:sldId id="337" r:id="rId11"/>
    <p:sldId id="338" r:id="rId12"/>
    <p:sldId id="371" r:id="rId13"/>
    <p:sldId id="372" r:id="rId14"/>
    <p:sldId id="382" r:id="rId15"/>
    <p:sldId id="373" r:id="rId16"/>
    <p:sldId id="374" r:id="rId17"/>
    <p:sldId id="375" r:id="rId18"/>
    <p:sldId id="377" r:id="rId19"/>
    <p:sldId id="378" r:id="rId20"/>
    <p:sldId id="379" r:id="rId21"/>
    <p:sldId id="380" r:id="rId22"/>
    <p:sldId id="262" r:id="rId23"/>
    <p:sldId id="274" r:id="rId24"/>
    <p:sldId id="353" r:id="rId25"/>
    <p:sldId id="383" r:id="rId26"/>
    <p:sldId id="354" r:id="rId27"/>
    <p:sldId id="355" r:id="rId28"/>
    <p:sldId id="362" r:id="rId29"/>
    <p:sldId id="356" r:id="rId30"/>
    <p:sldId id="357" r:id="rId31"/>
    <p:sldId id="360" r:id="rId32"/>
    <p:sldId id="361" r:id="rId33"/>
    <p:sldId id="358" r:id="rId34"/>
    <p:sldId id="384" r:id="rId35"/>
    <p:sldId id="321" r:id="rId36"/>
    <p:sldId id="320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8931"/>
    <a:srgbClr val="D62128"/>
    <a:srgbClr val="DD3D55"/>
    <a:srgbClr val="A2221A"/>
    <a:srgbClr val="771C8F"/>
    <a:srgbClr val="FF3300"/>
    <a:srgbClr val="3366FF"/>
    <a:srgbClr val="9C6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5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6F9844-41F2-004D-A264-7C9292200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97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F34A3-39E1-9A4F-8278-FCAB3DE80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4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9387-648D-B342-B705-3501DB885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9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D8D4F-B01A-4241-AA28-1C78C9B24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CF11-69B6-604E-80F4-4B4D2B88C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7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28804-1698-B647-B55F-64E748929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418EE-797B-334F-86DC-3EC1558A6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4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9F1CC-3AEB-FF41-AB4A-05D6EF1A1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09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A8205-C953-7948-B2D1-9A8C46F90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5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30486-996C-C845-A17E-3B9D29074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3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9312F-7F11-A04B-94D9-94C5937CF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1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02AD5-38C9-8048-B830-559B8E7A7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3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967EB6B-864B-0348-8256-E79560289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.Rusling@uconn.edu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2.uconn.edu/ruslin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Bookworm\Documents\UConn%20general\Rusling%20website\!OLE_LINK2" TargetMode="External"/><Relationship Id="rId4" Type="http://schemas.openxmlformats.org/officeDocument/2006/relationships/image" Target="../media/image1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eg"/><Relationship Id="rId12" Type="http://schemas.openxmlformats.org/officeDocument/2006/relationships/image" Target="../media/image6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54.emf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6" Type="http://schemas.openxmlformats.org/officeDocument/2006/relationships/image" Target="../media/image12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Bookworm\Documents\UConn%20general\Rusling%20website\!OLE_LINK1" TargetMode="External"/><Relationship Id="rId4" Type="http://schemas.openxmlformats.org/officeDocument/2006/relationships/image" Target="../media/image13.png"/><Relationship Id="rId5" Type="http://schemas.openxmlformats.org/officeDocument/2006/relationships/oleObject" Target="file:///\\localhost\Users\Bookworm\Documents\UConn%20general\Rusling%20website\!OLE_LINK27" TargetMode="External"/><Relationship Id="rId6" Type="http://schemas.openxmlformats.org/officeDocument/2006/relationships/image" Target="../media/image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0" y="5334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/>
              <a:t>New approaches to metabolic toxicity screening using DNA damage endpoints</a:t>
            </a: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1146175" y="1981200"/>
            <a:ext cx="69373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AA0087"/>
                </a:solidFill>
                <a:latin typeface="Times-Roman" charset="0"/>
              </a:rPr>
              <a:t>James F. Rusling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AA0087"/>
                </a:solidFill>
                <a:latin typeface="Times-Roman" charset="0"/>
              </a:rPr>
              <a:t>Professor of Chemistry and Surgery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/>
              <a:t>Dhanuka P. Wasalathanthri,</a:t>
            </a:r>
            <a:r>
              <a:rPr lang="en-US" baseline="30000"/>
              <a:t> </a:t>
            </a:r>
            <a:r>
              <a:rPr lang="en-US"/>
              <a:t>Ronaldo C. Faria,</a:t>
            </a:r>
            <a:r>
              <a:rPr lang="en-US" baseline="30000"/>
              <a:t> </a:t>
            </a:r>
            <a:r>
              <a:rPr lang="en-US"/>
              <a:t>Vigneshwaran Mani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/>
              <a:t>Spundana Malla,</a:t>
            </a:r>
            <a:r>
              <a:rPr lang="en-US" baseline="30000"/>
              <a:t> </a:t>
            </a:r>
            <a:r>
              <a:rPr lang="en-US"/>
              <a:t>Karteek Kadimisetty,</a:t>
            </a:r>
            <a:r>
              <a:rPr lang="en-US" baseline="30000"/>
              <a:t> </a:t>
            </a:r>
            <a:r>
              <a:rPr lang="en-US"/>
              <a:t>Amit A. Joshi</a:t>
            </a:r>
            <a:endParaRPr lang="en-US" b="1">
              <a:latin typeface="Times-Roman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002999"/>
                </a:solidFill>
                <a:latin typeface="Times-Roman" charset="0"/>
              </a:rPr>
              <a:t>University of Connecticut and UConn Health</a:t>
            </a:r>
            <a:endParaRPr lang="en-US" sz="2400" b="1" i="1">
              <a:solidFill>
                <a:srgbClr val="0C6E00"/>
              </a:solidFill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52400" y="5486400"/>
            <a:ext cx="5408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CF0042"/>
                </a:solidFill>
                <a:latin typeface="Times" charset="0"/>
              </a:rPr>
              <a:t>Website: </a:t>
            </a:r>
            <a:r>
              <a:rPr lang="en-US" sz="2400" b="1" u="sng">
                <a:solidFill>
                  <a:srgbClr val="CF0042"/>
                </a:solidFill>
                <a:latin typeface="Times" charset="0"/>
                <a:hlinkClick r:id="rId2"/>
              </a:rPr>
              <a:t>http://web2.uconn.edu/rusling/</a:t>
            </a:r>
            <a:endParaRPr lang="en-US" sz="2400" b="1" u="sng">
              <a:solidFill>
                <a:srgbClr val="CF0042"/>
              </a:solidFill>
              <a:latin typeface="Times" charset="0"/>
            </a:endParaRPr>
          </a:p>
          <a:p>
            <a:pPr eaLnBrk="0" hangingPunct="0"/>
            <a:r>
              <a:rPr lang="en-US" sz="2400" b="1">
                <a:solidFill>
                  <a:srgbClr val="CF0042"/>
                </a:solidFill>
                <a:latin typeface="Times" charset="0"/>
              </a:rPr>
              <a:t>Email: </a:t>
            </a:r>
            <a:r>
              <a:rPr lang="en-US" sz="2400" b="1" u="sng">
                <a:solidFill>
                  <a:srgbClr val="CF0042"/>
                </a:solidFill>
                <a:latin typeface="Times" charset="0"/>
                <a:hlinkClick r:id="rId3"/>
              </a:rPr>
              <a:t>James.Rusling@uconn.edu</a:t>
            </a:r>
            <a:endParaRPr lang="en-US" sz="2400" b="1" u="sng">
              <a:solidFill>
                <a:srgbClr val="CF0042"/>
              </a:solidFill>
              <a:latin typeface="Times" charset="0"/>
            </a:endParaRPr>
          </a:p>
          <a:p>
            <a:pPr eaLnBrk="0" hangingPunct="0"/>
            <a:endParaRPr lang="en-US" sz="2400" b="1" u="sng">
              <a:solidFill>
                <a:schemeClr val="accent2"/>
              </a:solidFill>
              <a:latin typeface="Times" charset="0"/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1905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304800" y="4495800"/>
            <a:ext cx="691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Funded by National Institutes of Health (USA)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2"/>
          <p:cNvGraphicFramePr>
            <a:graphicFrameLocks noChangeAspect="1"/>
          </p:cNvGraphicFramePr>
          <p:nvPr/>
        </p:nvGraphicFramePr>
        <p:xfrm>
          <a:off x="609600" y="228600"/>
          <a:ext cx="7775575" cy="542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Document" r:id="rId3" imgW="20977778" imgH="14628571" progId="Word.Document.12">
                  <p:link updateAutomatic="1"/>
                </p:oleObj>
              </mc:Choice>
              <mc:Fallback>
                <p:oleObj name="Document" r:id="rId3" imgW="20977778" imgH="14628571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8600"/>
                        <a:ext cx="7775575" cy="542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TextBox 6"/>
          <p:cNvSpPr txBox="1">
            <a:spLocks noChangeArrowheads="1"/>
          </p:cNvSpPr>
          <p:nvPr/>
        </p:nvSpPr>
        <p:spPr bwMode="auto">
          <a:xfrm>
            <a:off x="838200" y="5842000"/>
            <a:ext cx="7512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Initial slopes correlate with rate of DNA adduct formation, LC-MS</a:t>
            </a:r>
          </a:p>
          <a:p>
            <a:pPr eaLnBrk="1" hangingPunct="1"/>
            <a:r>
              <a:rPr lang="en-US" sz="2000"/>
              <a:t>Provides relative turnover rate for reactive metabolite formation</a:t>
            </a:r>
          </a:p>
          <a:p>
            <a:pPr eaLnBrk="1" hangingPunct="1"/>
            <a:endParaRPr lang="en-US" sz="2000" b="1"/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4572000" y="838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human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876800" y="144780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rat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4343400" y="1905000"/>
            <a:ext cx="99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controls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in vivo revi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938"/>
            <a:ext cx="6569075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3581400"/>
            <a:ext cx="8382000" cy="32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79" name="TextBox 8"/>
          <p:cNvSpPr txBox="1">
            <a:spLocks noChangeArrowheads="1"/>
          </p:cNvSpPr>
          <p:nvPr/>
        </p:nvSpPr>
        <p:spPr bwMode="auto">
          <a:xfrm>
            <a:off x="3048000" y="1219200"/>
            <a:ext cx="262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Rat liver carcinogenicity</a:t>
            </a:r>
          </a:p>
        </p:txBody>
      </p:sp>
      <p:sp>
        <p:nvSpPr>
          <p:cNvPr id="24580" name="TextBox 9"/>
          <p:cNvSpPr txBox="1">
            <a:spLocks noChangeArrowheads="1"/>
          </p:cNvSpPr>
          <p:nvPr/>
        </p:nvSpPr>
        <p:spPr bwMode="auto">
          <a:xfrm>
            <a:off x="1905000" y="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ECL toxicity array correlations</a:t>
            </a:r>
          </a:p>
        </p:txBody>
      </p:sp>
      <p:pic>
        <p:nvPicPr>
          <p:cNvPr id="24581" name="Picture 5" descr="Fig4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55086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3429000" y="4114800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DNA damage in cells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304800"/>
            <a:ext cx="381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0" y="3352800"/>
            <a:ext cx="17891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 = turnover</a:t>
            </a:r>
          </a:p>
          <a:p>
            <a:pPr eaLnBrk="1" hangingPunct="1"/>
            <a:r>
              <a:rPr lang="en-US" sz="1800"/>
              <a:t>rate for reactive</a:t>
            </a:r>
          </a:p>
          <a:p>
            <a:pPr eaLnBrk="1" hangingPunct="1"/>
            <a:r>
              <a:rPr lang="en-US" sz="1800"/>
              <a:t>metabolite</a:t>
            </a:r>
          </a:p>
          <a:p>
            <a:pPr eaLnBrk="1" hangingPunct="1"/>
            <a:r>
              <a:rPr lang="en-US" sz="1800"/>
              <a:t>Formation from</a:t>
            </a:r>
          </a:p>
          <a:p>
            <a:pPr eaLnBrk="1" hangingPunct="1"/>
            <a:r>
              <a:rPr lang="en-US" sz="1800"/>
              <a:t>ARRAY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schem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1247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762000" y="0"/>
            <a:ext cx="746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>
                <a:solidFill>
                  <a:srgbClr val="7000A4"/>
                </a:solidFill>
                <a:latin typeface="Times" charset="0"/>
              </a:rPr>
              <a:t>Biocolloid Reactors:</a:t>
            </a:r>
          </a:p>
          <a:p>
            <a:pPr algn="ctr"/>
            <a:r>
              <a:rPr lang="en-US" sz="2800" b="1" i="1">
                <a:solidFill>
                  <a:srgbClr val="7000A4"/>
                </a:solidFill>
                <a:latin typeface="Times" charset="0"/>
              </a:rPr>
              <a:t>Enzyme/DNA films on nanoparticles for LC-MS</a:t>
            </a:r>
            <a:endParaRPr lang="en-US" b="1" i="1">
              <a:latin typeface="Times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09600" y="4419600"/>
            <a:ext cx="50419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B00038"/>
                </a:solidFill>
                <a:latin typeface="Times" charset="0"/>
              </a:rPr>
              <a:t>• tiny amts of enzymes or microsomes </a:t>
            </a:r>
          </a:p>
          <a:p>
            <a:r>
              <a:rPr lang="en-US" b="1" i="1">
                <a:solidFill>
                  <a:srgbClr val="B00038"/>
                </a:solidFill>
                <a:latin typeface="Times" charset="0"/>
              </a:rPr>
              <a:t>• high conc. of DNA for reactions</a:t>
            </a:r>
          </a:p>
          <a:p>
            <a:r>
              <a:rPr lang="en-US" b="1" i="1">
                <a:solidFill>
                  <a:srgbClr val="B00038"/>
                </a:solidFill>
                <a:latin typeface="Times" charset="0"/>
              </a:rPr>
              <a:t>• metabolites, DNA adducts; inhibition</a:t>
            </a:r>
          </a:p>
          <a:p>
            <a:r>
              <a:rPr lang="en-US" b="1" i="1">
                <a:solidFill>
                  <a:srgbClr val="B00038"/>
                </a:solidFill>
                <a:latin typeface="Times" charset="0"/>
              </a:rPr>
              <a:t>• 100-200 </a:t>
            </a:r>
            <a:r>
              <a:rPr lang="en-US" b="1" i="1">
                <a:solidFill>
                  <a:srgbClr val="B00038"/>
                </a:solidFill>
                <a:latin typeface="Symbol" charset="0"/>
                <a:sym typeface="Symbol" charset="0"/>
              </a:rPr>
              <a:t></a:t>
            </a:r>
            <a:r>
              <a:rPr lang="en-US" b="1" i="1">
                <a:solidFill>
                  <a:srgbClr val="B00038"/>
                </a:solidFill>
                <a:latin typeface="Times" charset="0"/>
              </a:rPr>
              <a:t>L reaction volumes</a:t>
            </a:r>
          </a:p>
        </p:txBody>
      </p:sp>
      <p:graphicFrame>
        <p:nvGraphicFramePr>
          <p:cNvPr id="25604" name="Object 5"/>
          <p:cNvGraphicFramePr>
            <a:graphicFrameLocks noChangeAspect="1"/>
          </p:cNvGraphicFramePr>
          <p:nvPr/>
        </p:nvGraphicFramePr>
        <p:xfrm>
          <a:off x="990600" y="5943600"/>
          <a:ext cx="74676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Document" r:id="rId4" imgW="5676900" imgH="495300" progId="Word.Document.8">
                  <p:embed/>
                </p:oleObj>
              </mc:Choice>
              <mc:Fallback>
                <p:oleObj name="Document" r:id="rId4" imgW="5676900" imgH="4953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943600"/>
                        <a:ext cx="74676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2"/>
          <p:cNvGraphicFramePr>
            <a:graphicFrameLocks noChangeAspect="1"/>
          </p:cNvGraphicFramePr>
          <p:nvPr/>
        </p:nvGraphicFramePr>
        <p:xfrm>
          <a:off x="1066800" y="457200"/>
          <a:ext cx="7086600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Document" r:id="rId3" imgW="6121400" imgH="4165600" progId="Word.Document.8">
                  <p:embed/>
                </p:oleObj>
              </mc:Choice>
              <mc:Fallback>
                <p:oleObj name="Document" r:id="rId3" imgW="6121400" imgH="4165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57200"/>
                        <a:ext cx="7086600" cy="481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609600" y="5514975"/>
          <a:ext cx="78486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Document" r:id="rId5" imgW="6121400" imgH="177800" progId="Word.Document.8">
                  <p:embed/>
                </p:oleObj>
              </mc:Choice>
              <mc:Fallback>
                <p:oleObj name="Document" r:id="rId5" imgW="6121400" imgH="1778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514975"/>
                        <a:ext cx="7848600" cy="22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1295400" y="152400"/>
            <a:ext cx="621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High-throughput system for LC-MS based toxicity screening</a:t>
            </a: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762000" y="5867400"/>
          <a:ext cx="70104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Document" r:id="rId7" imgW="6184900" imgH="520700" progId="Word.Document.8">
                  <p:embed/>
                </p:oleObj>
              </mc:Choice>
              <mc:Fallback>
                <p:oleObj name="Document" r:id="rId7" imgW="6184900" imgH="5207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867400"/>
                        <a:ext cx="70104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NNK, NPYR metabolis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3152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654050" y="5486400"/>
          <a:ext cx="848995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Document" r:id="rId4" imgW="6121400" imgH="317500" progId="Word.Document.8">
                  <p:embed/>
                </p:oleObj>
              </mc:Choice>
              <mc:Fallback>
                <p:oleObj name="Document" r:id="rId4" imgW="6121400" imgH="3175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5486400"/>
                        <a:ext cx="848995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ig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55626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457200" y="5486400"/>
          <a:ext cx="83058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Document" r:id="rId4" imgW="6858000" imgH="965200" progId="Word.Document.8">
                  <p:embed/>
                </p:oleObj>
              </mc:Choice>
              <mc:Fallback>
                <p:oleObj name="Document" r:id="rId4" imgW="6858000" imgH="9652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486400"/>
                        <a:ext cx="8305800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172200" y="990600"/>
            <a:ext cx="28622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Using </a:t>
            </a:r>
            <a:r>
              <a:rPr lang="en-US" sz="2000" b="1" i="1">
                <a:solidFill>
                  <a:srgbClr val="B00038"/>
                </a:solidFill>
                <a:latin typeface="Times" charset="0"/>
              </a:rPr>
              <a:t>microsomes</a:t>
            </a: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as enzyme source:</a:t>
            </a:r>
            <a:endParaRPr lang="en-US" sz="2000" b="1" i="1" u="sng">
              <a:solidFill>
                <a:srgbClr val="7000A4"/>
              </a:solidFill>
              <a:latin typeface="Times" charset="0"/>
            </a:endParaRP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•RLM-metabolic enzymes</a:t>
            </a: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• cyt P450s + CPR</a:t>
            </a: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• driven by NADPH</a:t>
            </a: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• h2E1 = cyt P450 2E1 </a:t>
            </a: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          + CPR</a:t>
            </a: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• same DNA adducts as</a:t>
            </a:r>
          </a:p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     reported previously</a:t>
            </a:r>
            <a:endParaRPr lang="en-US" sz="2000" b="1" i="1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8677F4-E07F-2C48-8282-1301D4A94C1A}" type="slidenum">
              <a:rPr lang="en-US" altLang="zh-CN" sz="1400"/>
              <a:pPr eaLnBrk="1" hangingPunct="1"/>
              <a:t>16</a:t>
            </a:fld>
            <a:endParaRPr lang="en-US" altLang="zh-CN" sz="140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A2221A"/>
                </a:solidFill>
                <a:latin typeface="Arial" charset="0"/>
                <a:ea typeface="ＭＳ Ｐゴシック" charset="0"/>
                <a:cs typeface="ＭＳ Ｐゴシック" charset="0"/>
              </a:rPr>
              <a:t>Case Study: Tamoxifen </a:t>
            </a:r>
          </a:p>
        </p:txBody>
      </p:sp>
      <p:sp>
        <p:nvSpPr>
          <p:cNvPr id="29699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45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600"/>
              <a:t>Widely used chemotherapeutic and chemopreventive agent for breast cancer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endParaRPr lang="en-US" altLang="zh-CN" sz="260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600"/>
              <a:t>DNA adducts and liver cancer in rats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endParaRPr lang="en-US" altLang="zh-CN" sz="260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600"/>
              <a:t>Low liver cancer risk for humans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endParaRPr lang="en-US" altLang="zh-CN" sz="260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600"/>
              <a:t>Species specific toxic chemistry?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endParaRPr lang="en-US" altLang="zh-CN" sz="260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60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altLang="zh-CN" sz="260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endParaRPr lang="en-US" altLang="zh-CN" sz="260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endParaRPr lang="en-US" altLang="zh-CN" sz="26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" y="6172200"/>
            <a:ext cx="487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altLang="zh-CN" sz="1400">
                <a:solidFill>
                  <a:srgbClr val="000000"/>
                </a:solidFill>
                <a:cs typeface="Times New Roman" charset="0"/>
              </a:rPr>
              <a:t>Jordan, </a:t>
            </a:r>
            <a:r>
              <a:rPr lang="en-US" altLang="zh-CN" sz="1400" i="1">
                <a:solidFill>
                  <a:srgbClr val="000000"/>
                </a:solidFill>
                <a:cs typeface="Times New Roman" charset="0"/>
              </a:rPr>
              <a:t>Nat. Rev. Drug Discovery,</a:t>
            </a:r>
            <a:r>
              <a:rPr lang="en-US" altLang="zh-CN" sz="140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altLang="zh-CN" sz="1400" b="1">
                <a:solidFill>
                  <a:srgbClr val="000000"/>
                </a:solidFill>
                <a:cs typeface="Times New Roman" charset="0"/>
              </a:rPr>
              <a:t>2003</a:t>
            </a:r>
            <a:r>
              <a:rPr lang="en-US" altLang="zh-CN" sz="1400">
                <a:solidFill>
                  <a:srgbClr val="000000"/>
                </a:solidFill>
                <a:cs typeface="Times New Roman" charset="0"/>
              </a:rPr>
              <a:t>, </a:t>
            </a:r>
            <a:r>
              <a:rPr lang="en-US" altLang="zh-CN" sz="1400" i="1">
                <a:solidFill>
                  <a:srgbClr val="000000"/>
                </a:solidFill>
                <a:cs typeface="Times New Roman" charset="0"/>
              </a:rPr>
              <a:t>2</a:t>
            </a:r>
            <a:r>
              <a:rPr lang="en-US" altLang="zh-CN" sz="1400">
                <a:solidFill>
                  <a:srgbClr val="000000"/>
                </a:solidFill>
                <a:cs typeface="Times New Roman" charset="0"/>
              </a:rPr>
              <a:t>, 205-213.</a:t>
            </a:r>
          </a:p>
          <a:p>
            <a:pPr algn="just" eaLnBrk="1" hangingPunct="1"/>
            <a:r>
              <a:rPr lang="en-US" altLang="zh-CN" sz="1400">
                <a:solidFill>
                  <a:srgbClr val="000000"/>
                </a:solidFill>
                <a:cs typeface="Times New Roman" charset="0"/>
              </a:rPr>
              <a:t>White, </a:t>
            </a:r>
            <a:r>
              <a:rPr lang="en-US" altLang="zh-CN" sz="1400" i="1">
                <a:solidFill>
                  <a:srgbClr val="000000"/>
                </a:solidFill>
                <a:cs typeface="Times New Roman" charset="0"/>
              </a:rPr>
              <a:t>Curr. Drug Metab. </a:t>
            </a:r>
            <a:r>
              <a:rPr lang="en-US" altLang="zh-CN" sz="1400" b="1">
                <a:solidFill>
                  <a:srgbClr val="000000"/>
                </a:solidFill>
                <a:cs typeface="Times New Roman" charset="0"/>
              </a:rPr>
              <a:t>2003</a:t>
            </a:r>
            <a:r>
              <a:rPr lang="en-US" altLang="zh-CN" sz="1400" i="1">
                <a:solidFill>
                  <a:srgbClr val="000000"/>
                </a:solidFill>
                <a:cs typeface="Times New Roman" charset="0"/>
              </a:rPr>
              <a:t>, 4</a:t>
            </a:r>
            <a:r>
              <a:rPr lang="en-US" altLang="zh-CN" sz="1400">
                <a:solidFill>
                  <a:srgbClr val="000000"/>
                </a:solidFill>
                <a:cs typeface="Times New Roman" charset="0"/>
              </a:rPr>
              <a:t>, 223-239.</a:t>
            </a:r>
          </a:p>
          <a:p>
            <a:pPr algn="just" eaLnBrk="1" hangingPunct="1"/>
            <a:r>
              <a:rPr lang="en-US" altLang="zh-CN" sz="1400">
                <a:solidFill>
                  <a:srgbClr val="000000"/>
                </a:solidFill>
                <a:cs typeface="Times New Roman" charset="0"/>
              </a:rPr>
              <a:t>Fisher </a:t>
            </a:r>
            <a:r>
              <a:rPr lang="en-US" altLang="zh-CN" sz="1400" i="1">
                <a:solidFill>
                  <a:srgbClr val="000000"/>
                </a:solidFill>
                <a:cs typeface="Times New Roman" charset="0"/>
              </a:rPr>
              <a:t>et al</a:t>
            </a:r>
            <a:r>
              <a:rPr lang="en-US" altLang="zh-CN" sz="1400" i="1">
                <a:cs typeface="Times New Roman" charset="0"/>
              </a:rPr>
              <a:t>. Natl. Cancer Inst., </a:t>
            </a:r>
            <a:r>
              <a:rPr lang="en-US" altLang="zh-CN" sz="1400" b="1">
                <a:cs typeface="Times New Roman" charset="0"/>
              </a:rPr>
              <a:t>1998</a:t>
            </a:r>
            <a:r>
              <a:rPr lang="en-US" altLang="zh-CN" sz="1400" i="1">
                <a:cs typeface="Times New Roman" charset="0"/>
              </a:rPr>
              <a:t>, 90, </a:t>
            </a:r>
            <a:r>
              <a:rPr lang="en-US" altLang="zh-CN" sz="1400">
                <a:cs typeface="Times New Roman" charset="0"/>
              </a:rPr>
              <a:t>1371-1388.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91AF9C-2E3F-1A48-986C-FE211399DA23}" type="slidenum">
              <a:rPr lang="en-US" altLang="zh-CN" sz="1400"/>
              <a:pPr eaLnBrk="1" hangingPunct="1"/>
              <a:t>17</a:t>
            </a:fld>
            <a:endParaRPr lang="en-US" altLang="zh-CN" sz="1400"/>
          </a:p>
        </p:txBody>
      </p:sp>
      <p:pic>
        <p:nvPicPr>
          <p:cNvPr id="30722" name="Picture 2" descr="Schem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1850"/>
            <a:ext cx="78486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76200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/>
            <a:r>
              <a:rPr lang="en-US" altLang="zh-CN" sz="1400"/>
              <a:t>Zhao </a:t>
            </a:r>
            <a:r>
              <a:rPr lang="en-US" altLang="zh-CN" sz="1400" i="1"/>
              <a:t>et al</a:t>
            </a:r>
            <a:r>
              <a:rPr lang="en-US" altLang="zh-CN" sz="1400"/>
              <a:t>, </a:t>
            </a:r>
            <a:r>
              <a:rPr lang="en-US" altLang="zh-CN" sz="1400" i="1"/>
              <a:t>Chem. Res. Toxicol.</a:t>
            </a:r>
            <a:r>
              <a:rPr lang="en-US" altLang="zh-CN" sz="1400"/>
              <a:t>, </a:t>
            </a:r>
            <a:r>
              <a:rPr lang="en-US" altLang="zh-CN" sz="1400" b="1"/>
              <a:t>2009</a:t>
            </a:r>
            <a:r>
              <a:rPr lang="en-US" altLang="zh-CN" sz="1400"/>
              <a:t>, </a:t>
            </a:r>
            <a:r>
              <a:rPr lang="en-US" altLang="zh-CN" sz="1400" i="1"/>
              <a:t>22</a:t>
            </a:r>
            <a:r>
              <a:rPr lang="en-US" altLang="zh-CN" sz="1400"/>
              <a:t>, 341-347.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95400" y="1143000"/>
            <a:ext cx="4648200" cy="1676400"/>
            <a:chOff x="831" y="288"/>
            <a:chExt cx="2913" cy="1200"/>
          </a:xfrm>
        </p:grpSpPr>
        <p:sp>
          <p:nvSpPr>
            <p:cNvPr id="30726" name="Arc 5"/>
            <p:cNvSpPr>
              <a:spLocks/>
            </p:cNvSpPr>
            <p:nvPr/>
          </p:nvSpPr>
          <p:spPr bwMode="auto">
            <a:xfrm rot="10800000" flipH="1" flipV="1">
              <a:off x="1824" y="960"/>
              <a:ext cx="624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7" name="Line 6"/>
            <p:cNvSpPr>
              <a:spLocks noChangeShapeType="1"/>
            </p:cNvSpPr>
            <p:nvPr/>
          </p:nvSpPr>
          <p:spPr bwMode="auto">
            <a:xfrm>
              <a:off x="1872" y="768"/>
              <a:ext cx="187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8" name="Freeform 7"/>
            <p:cNvSpPr>
              <a:spLocks/>
            </p:cNvSpPr>
            <p:nvPr/>
          </p:nvSpPr>
          <p:spPr bwMode="auto">
            <a:xfrm>
              <a:off x="831" y="288"/>
              <a:ext cx="993" cy="809"/>
            </a:xfrm>
            <a:custGeom>
              <a:avLst/>
              <a:gdLst>
                <a:gd name="T0" fmla="*/ 248 w 993"/>
                <a:gd name="T1" fmla="*/ 67 h 809"/>
                <a:gd name="T2" fmla="*/ 230 w 993"/>
                <a:gd name="T3" fmla="*/ 261 h 809"/>
                <a:gd name="T4" fmla="*/ 224 w 993"/>
                <a:gd name="T5" fmla="*/ 303 h 809"/>
                <a:gd name="T6" fmla="*/ 194 w 993"/>
                <a:gd name="T7" fmla="*/ 334 h 809"/>
                <a:gd name="T8" fmla="*/ 139 w 993"/>
                <a:gd name="T9" fmla="*/ 406 h 809"/>
                <a:gd name="T10" fmla="*/ 54 w 993"/>
                <a:gd name="T11" fmla="*/ 485 h 809"/>
                <a:gd name="T12" fmla="*/ 0 w 993"/>
                <a:gd name="T13" fmla="*/ 588 h 809"/>
                <a:gd name="T14" fmla="*/ 12 w 993"/>
                <a:gd name="T15" fmla="*/ 673 h 809"/>
                <a:gd name="T16" fmla="*/ 60 w 993"/>
                <a:gd name="T17" fmla="*/ 728 h 809"/>
                <a:gd name="T18" fmla="*/ 327 w 993"/>
                <a:gd name="T19" fmla="*/ 806 h 809"/>
                <a:gd name="T20" fmla="*/ 551 w 993"/>
                <a:gd name="T21" fmla="*/ 782 h 809"/>
                <a:gd name="T22" fmla="*/ 642 w 993"/>
                <a:gd name="T23" fmla="*/ 746 h 809"/>
                <a:gd name="T24" fmla="*/ 782 w 993"/>
                <a:gd name="T25" fmla="*/ 703 h 809"/>
                <a:gd name="T26" fmla="*/ 915 w 993"/>
                <a:gd name="T27" fmla="*/ 570 h 809"/>
                <a:gd name="T28" fmla="*/ 933 w 993"/>
                <a:gd name="T29" fmla="*/ 497 h 809"/>
                <a:gd name="T30" fmla="*/ 794 w 993"/>
                <a:gd name="T31" fmla="*/ 12 h 809"/>
                <a:gd name="T32" fmla="*/ 727 w 993"/>
                <a:gd name="T33" fmla="*/ 0 h 809"/>
                <a:gd name="T34" fmla="*/ 357 w 993"/>
                <a:gd name="T35" fmla="*/ 6 h 809"/>
                <a:gd name="T36" fmla="*/ 248 w 993"/>
                <a:gd name="T37" fmla="*/ 67 h 8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3"/>
                <a:gd name="T58" fmla="*/ 0 h 809"/>
                <a:gd name="T59" fmla="*/ 993 w 993"/>
                <a:gd name="T60" fmla="*/ 809 h 80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3" h="809">
                  <a:moveTo>
                    <a:pt x="248" y="67"/>
                  </a:moveTo>
                  <a:cubicBezTo>
                    <a:pt x="245" y="152"/>
                    <a:pt x="252" y="194"/>
                    <a:pt x="230" y="261"/>
                  </a:cubicBezTo>
                  <a:cubicBezTo>
                    <a:pt x="228" y="275"/>
                    <a:pt x="230" y="290"/>
                    <a:pt x="224" y="303"/>
                  </a:cubicBezTo>
                  <a:cubicBezTo>
                    <a:pt x="218" y="316"/>
                    <a:pt x="194" y="334"/>
                    <a:pt x="194" y="334"/>
                  </a:cubicBezTo>
                  <a:cubicBezTo>
                    <a:pt x="185" y="361"/>
                    <a:pt x="159" y="386"/>
                    <a:pt x="139" y="406"/>
                  </a:cubicBezTo>
                  <a:cubicBezTo>
                    <a:pt x="126" y="446"/>
                    <a:pt x="93" y="472"/>
                    <a:pt x="54" y="485"/>
                  </a:cubicBezTo>
                  <a:cubicBezTo>
                    <a:pt x="25" y="514"/>
                    <a:pt x="23" y="554"/>
                    <a:pt x="0" y="588"/>
                  </a:cubicBezTo>
                  <a:cubicBezTo>
                    <a:pt x="0" y="590"/>
                    <a:pt x="4" y="656"/>
                    <a:pt x="12" y="673"/>
                  </a:cubicBezTo>
                  <a:cubicBezTo>
                    <a:pt x="20" y="689"/>
                    <a:pt x="50" y="717"/>
                    <a:pt x="60" y="728"/>
                  </a:cubicBezTo>
                  <a:cubicBezTo>
                    <a:pt x="140" y="809"/>
                    <a:pt x="209" y="801"/>
                    <a:pt x="327" y="806"/>
                  </a:cubicBezTo>
                  <a:cubicBezTo>
                    <a:pt x="508" y="800"/>
                    <a:pt x="453" y="806"/>
                    <a:pt x="551" y="782"/>
                  </a:cubicBezTo>
                  <a:cubicBezTo>
                    <a:pt x="590" y="757"/>
                    <a:pt x="596" y="754"/>
                    <a:pt x="642" y="746"/>
                  </a:cubicBezTo>
                  <a:cubicBezTo>
                    <a:pt x="687" y="716"/>
                    <a:pt x="728" y="708"/>
                    <a:pt x="782" y="703"/>
                  </a:cubicBezTo>
                  <a:cubicBezTo>
                    <a:pt x="862" y="687"/>
                    <a:pt x="865" y="620"/>
                    <a:pt x="915" y="570"/>
                  </a:cubicBezTo>
                  <a:cubicBezTo>
                    <a:pt x="931" y="522"/>
                    <a:pt x="925" y="546"/>
                    <a:pt x="933" y="497"/>
                  </a:cubicBezTo>
                  <a:cubicBezTo>
                    <a:pt x="931" y="369"/>
                    <a:pt x="993" y="71"/>
                    <a:pt x="794" y="12"/>
                  </a:cubicBezTo>
                  <a:cubicBezTo>
                    <a:pt x="772" y="6"/>
                    <a:pt x="749" y="6"/>
                    <a:pt x="727" y="0"/>
                  </a:cubicBezTo>
                  <a:cubicBezTo>
                    <a:pt x="604" y="2"/>
                    <a:pt x="480" y="2"/>
                    <a:pt x="357" y="6"/>
                  </a:cubicBezTo>
                  <a:cubicBezTo>
                    <a:pt x="313" y="7"/>
                    <a:pt x="290" y="67"/>
                    <a:pt x="248" y="67"/>
                  </a:cubicBezTo>
                  <a:close/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  <a:noFill/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</a:rPr>
              <a:t>Tamoxifen Metabolism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CD1B10-D186-A34C-B83A-04F2D40941CD}" type="slidenum">
              <a:rPr lang="en-US" altLang="zh-CN" sz="1400"/>
              <a:pPr eaLnBrk="1" hangingPunct="1"/>
              <a:t>18</a:t>
            </a:fld>
            <a:endParaRPr lang="en-US" altLang="zh-CN" sz="1400"/>
          </a:p>
        </p:txBody>
      </p:sp>
      <p:pic>
        <p:nvPicPr>
          <p:cNvPr id="31746" name="Picture 4" descr="LB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2672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2057400" y="1219200"/>
            <a:ext cx="341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chemeClr val="bg2"/>
                </a:solidFill>
                <a:sym typeface="Wingdings" charset="0"/>
              </a:rPr>
              <a:t>Rat/h</a:t>
            </a:r>
            <a:r>
              <a:rPr lang="en-US" altLang="zh-CN" b="1">
                <a:solidFill>
                  <a:schemeClr val="bg2"/>
                </a:solidFill>
                <a:cs typeface="Arial" charset="0"/>
                <a:sym typeface="Wingdings" charset="0"/>
              </a:rPr>
              <a:t>uman liver microsomes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3733800" y="1600200"/>
            <a:ext cx="3429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ECL ruthenium polymer [Ru(bpy)</a:t>
            </a:r>
            <a:r>
              <a:rPr lang="en-US" altLang="zh-CN" b="1" baseline="-25000">
                <a:solidFill>
                  <a:srgbClr val="FF0000"/>
                </a:solidFill>
              </a:rPr>
              <a:t>2</a:t>
            </a:r>
            <a:r>
              <a:rPr lang="en-US" altLang="zh-CN" b="1">
                <a:solidFill>
                  <a:srgbClr val="FF0000"/>
                </a:solidFill>
              </a:rPr>
              <a:t>PVP</a:t>
            </a:r>
            <a:r>
              <a:rPr lang="en-US" altLang="zh-CN" b="1" baseline="-25000">
                <a:solidFill>
                  <a:srgbClr val="FF0000"/>
                </a:solidFill>
              </a:rPr>
              <a:t>10</a:t>
            </a:r>
            <a:r>
              <a:rPr lang="en-US" altLang="zh-CN" b="1">
                <a:solidFill>
                  <a:srgbClr val="FF0000"/>
                </a:solidFill>
              </a:rPr>
              <a:t>]</a:t>
            </a:r>
            <a:r>
              <a:rPr lang="en-US" altLang="zh-CN" b="1" baseline="30000">
                <a:solidFill>
                  <a:srgbClr val="FF0000"/>
                </a:solidFill>
              </a:rPr>
              <a:t>2+ </a:t>
            </a:r>
            <a:r>
              <a:rPr lang="en-US" altLang="zh-CN" b="1">
                <a:solidFill>
                  <a:srgbClr val="FF0000"/>
                </a:solidFill>
              </a:rPr>
              <a:t>,</a:t>
            </a:r>
          </a:p>
          <a:p>
            <a:r>
              <a:rPr lang="en-US" altLang="zh-CN" b="1">
                <a:solidFill>
                  <a:srgbClr val="FF0000"/>
                </a:solidFill>
              </a:rPr>
              <a:t>PVP = poly(vinylpyridine)</a:t>
            </a:r>
          </a:p>
        </p:txBody>
      </p:sp>
      <p:sp>
        <p:nvSpPr>
          <p:cNvPr id="31749" name="Line 8"/>
          <p:cNvSpPr>
            <a:spLocks noChangeShapeType="1"/>
          </p:cNvSpPr>
          <p:nvPr/>
        </p:nvSpPr>
        <p:spPr bwMode="auto">
          <a:xfrm flipH="1">
            <a:off x="2971800" y="2514600"/>
            <a:ext cx="7620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11"/>
          <p:cNvSpPr>
            <a:spLocks noChangeShapeType="1"/>
          </p:cNvSpPr>
          <p:nvPr/>
        </p:nvSpPr>
        <p:spPr bwMode="auto">
          <a:xfrm flipH="1">
            <a:off x="3048000" y="1600200"/>
            <a:ext cx="228600" cy="152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990600" y="4419600"/>
            <a:ext cx="325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Pyrolytic graphite (PG) chip</a:t>
            </a:r>
            <a:r>
              <a:rPr lang="en-US" altLang="zh-CN" b="1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 </a:t>
            </a:r>
          </a:p>
        </p:txBody>
      </p:sp>
      <p:sp>
        <p:nvSpPr>
          <p:cNvPr id="31752" name="Arc 14"/>
          <p:cNvSpPr>
            <a:spLocks/>
          </p:cNvSpPr>
          <p:nvPr/>
        </p:nvSpPr>
        <p:spPr bwMode="auto">
          <a:xfrm flipH="1" flipV="1">
            <a:off x="1752600" y="2895600"/>
            <a:ext cx="533400" cy="914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31753" name="AutoShape 21"/>
          <p:cNvSpPr>
            <a:spLocks noChangeArrowheads="1"/>
          </p:cNvSpPr>
          <p:nvPr/>
        </p:nvSpPr>
        <p:spPr bwMode="auto">
          <a:xfrm>
            <a:off x="4191000" y="350520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543" y="10800"/>
                </a:moveTo>
                <a:cubicBezTo>
                  <a:pt x="10543" y="10658"/>
                  <a:pt x="10658" y="10543"/>
                  <a:pt x="10800" y="10543"/>
                </a:cubicBezTo>
                <a:cubicBezTo>
                  <a:pt x="10941" y="10542"/>
                  <a:pt x="11056" y="10658"/>
                  <a:pt x="110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543" y="10800"/>
                </a:lnTo>
                <a:close/>
              </a:path>
            </a:pathLst>
          </a:custGeom>
          <a:gradFill rotWithShape="1">
            <a:gsLst>
              <a:gs pos="0">
                <a:srgbClr val="CCFFFF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22"/>
          <p:cNvSpPr>
            <a:spLocks noChangeArrowheads="1"/>
          </p:cNvSpPr>
          <p:nvPr/>
        </p:nvSpPr>
        <p:spPr bwMode="auto">
          <a:xfrm>
            <a:off x="3810000" y="3429000"/>
            <a:ext cx="152400" cy="152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543" y="10800"/>
                </a:moveTo>
                <a:cubicBezTo>
                  <a:pt x="10543" y="10658"/>
                  <a:pt x="10658" y="10543"/>
                  <a:pt x="10800" y="10543"/>
                </a:cubicBezTo>
                <a:cubicBezTo>
                  <a:pt x="10941" y="10542"/>
                  <a:pt x="11056" y="10658"/>
                  <a:pt x="110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543" y="10800"/>
                </a:lnTo>
                <a:close/>
              </a:path>
            </a:pathLst>
          </a:custGeom>
          <a:gradFill rotWithShape="1">
            <a:gsLst>
              <a:gs pos="0">
                <a:srgbClr val="CCFFFF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755" name="Picture 23" descr="TOC ChemCo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0"/>
            <a:ext cx="4341813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8001000" y="5105400"/>
            <a:ext cx="273050" cy="319088"/>
          </a:xfrm>
          <a:prstGeom prst="irregularSeal1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20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5715000" y="5410200"/>
            <a:ext cx="274638" cy="319088"/>
          </a:xfrm>
          <a:prstGeom prst="irregularSeal1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20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9" name="AutoShape 26"/>
          <p:cNvSpPr>
            <a:spLocks noChangeArrowheads="1"/>
          </p:cNvSpPr>
          <p:nvPr/>
        </p:nvSpPr>
        <p:spPr bwMode="auto">
          <a:xfrm>
            <a:off x="6096000" y="4800600"/>
            <a:ext cx="274638" cy="319088"/>
          </a:xfrm>
          <a:prstGeom prst="irregularSeal1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20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>
            <a:off x="6858000" y="5486400"/>
            <a:ext cx="274638" cy="317500"/>
          </a:xfrm>
          <a:prstGeom prst="irregularSeal1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20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410200" y="3671888"/>
            <a:ext cx="1585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8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Tamoxifen</a:t>
            </a:r>
            <a:r>
              <a:rPr lang="en-US" altLang="zh-CN" sz="18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22" name="Arc 29"/>
          <p:cNvSpPr>
            <a:spLocks/>
          </p:cNvSpPr>
          <p:nvPr/>
        </p:nvSpPr>
        <p:spPr bwMode="auto">
          <a:xfrm rot="18550985" flipH="1">
            <a:off x="6125368" y="3704432"/>
            <a:ext cx="703263" cy="914400"/>
          </a:xfrm>
          <a:custGeom>
            <a:avLst/>
            <a:gdLst>
              <a:gd name="G0" fmla="+- 8896 0 0"/>
              <a:gd name="G1" fmla="+- 17023 0 0"/>
              <a:gd name="G2" fmla="+- 21600 0 0"/>
              <a:gd name="T0" fmla="*/ 22192 w 30496"/>
              <a:gd name="T1" fmla="*/ 0 h 38623"/>
              <a:gd name="T2" fmla="*/ 0 w 30496"/>
              <a:gd name="T3" fmla="*/ 36706 h 38623"/>
              <a:gd name="T4" fmla="*/ 8896 w 30496"/>
              <a:gd name="T5" fmla="*/ 17023 h 38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496" h="38623" fill="none" extrusionOk="0">
                <a:moveTo>
                  <a:pt x="22191" y="0"/>
                </a:moveTo>
                <a:cubicBezTo>
                  <a:pt x="27432" y="4093"/>
                  <a:pt x="30496" y="10372"/>
                  <a:pt x="30496" y="17023"/>
                </a:cubicBezTo>
                <a:cubicBezTo>
                  <a:pt x="30496" y="28952"/>
                  <a:pt x="20825" y="38623"/>
                  <a:pt x="8896" y="38623"/>
                </a:cubicBezTo>
                <a:cubicBezTo>
                  <a:pt x="5828" y="38622"/>
                  <a:pt x="2795" y="37969"/>
                  <a:pt x="-1" y="36706"/>
                </a:cubicBezTo>
              </a:path>
              <a:path w="30496" h="38623" stroke="0" extrusionOk="0">
                <a:moveTo>
                  <a:pt x="22191" y="0"/>
                </a:moveTo>
                <a:cubicBezTo>
                  <a:pt x="27432" y="4093"/>
                  <a:pt x="30496" y="10372"/>
                  <a:pt x="30496" y="17023"/>
                </a:cubicBezTo>
                <a:cubicBezTo>
                  <a:pt x="30496" y="28952"/>
                  <a:pt x="20825" y="38623"/>
                  <a:pt x="8896" y="38623"/>
                </a:cubicBezTo>
                <a:cubicBezTo>
                  <a:pt x="5828" y="38622"/>
                  <a:pt x="2795" y="37969"/>
                  <a:pt x="-1" y="36706"/>
                </a:cubicBezTo>
                <a:lnTo>
                  <a:pt x="8896" y="17023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vert="eaVert" wrap="none" anchor="ctr"/>
          <a:lstStyle/>
          <a:p>
            <a:pPr algn="ctr">
              <a:defRPr/>
            </a:pPr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23" name="Arc 31"/>
          <p:cNvSpPr>
            <a:spLocks/>
          </p:cNvSpPr>
          <p:nvPr/>
        </p:nvSpPr>
        <p:spPr bwMode="auto">
          <a:xfrm rot="17004478" flipH="1" flipV="1">
            <a:off x="7091363" y="4491037"/>
            <a:ext cx="609600" cy="314325"/>
          </a:xfrm>
          <a:custGeom>
            <a:avLst/>
            <a:gdLst>
              <a:gd name="G0" fmla="+- 7345 0 0"/>
              <a:gd name="G1" fmla="+- 21600 0 0"/>
              <a:gd name="G2" fmla="+- 21600 0 0"/>
              <a:gd name="T0" fmla="*/ 0 w 28945"/>
              <a:gd name="T1" fmla="*/ 1287 h 30805"/>
              <a:gd name="T2" fmla="*/ 26886 w 28945"/>
              <a:gd name="T3" fmla="*/ 30805 h 30805"/>
              <a:gd name="T4" fmla="*/ 7345 w 28945"/>
              <a:gd name="T5" fmla="*/ 21600 h 30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45" h="30805" fill="none" extrusionOk="0">
                <a:moveTo>
                  <a:pt x="0" y="1287"/>
                </a:moveTo>
                <a:cubicBezTo>
                  <a:pt x="2355" y="435"/>
                  <a:pt x="4840" y="-1"/>
                  <a:pt x="7345" y="0"/>
                </a:cubicBezTo>
                <a:cubicBezTo>
                  <a:pt x="19274" y="0"/>
                  <a:pt x="28945" y="9670"/>
                  <a:pt x="28945" y="21600"/>
                </a:cubicBezTo>
                <a:cubicBezTo>
                  <a:pt x="28945" y="24782"/>
                  <a:pt x="28241" y="27925"/>
                  <a:pt x="26885" y="30804"/>
                </a:cubicBezTo>
              </a:path>
              <a:path w="28945" h="30805" stroke="0" extrusionOk="0">
                <a:moveTo>
                  <a:pt x="0" y="1287"/>
                </a:moveTo>
                <a:cubicBezTo>
                  <a:pt x="2355" y="435"/>
                  <a:pt x="4840" y="-1"/>
                  <a:pt x="7345" y="0"/>
                </a:cubicBezTo>
                <a:cubicBezTo>
                  <a:pt x="19274" y="0"/>
                  <a:pt x="28945" y="9670"/>
                  <a:pt x="28945" y="21600"/>
                </a:cubicBezTo>
                <a:cubicBezTo>
                  <a:pt x="28945" y="24782"/>
                  <a:pt x="28241" y="27925"/>
                  <a:pt x="26885" y="30804"/>
                </a:cubicBezTo>
                <a:lnTo>
                  <a:pt x="734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24" name="Arc 33"/>
          <p:cNvSpPr>
            <a:spLocks/>
          </p:cNvSpPr>
          <p:nvPr/>
        </p:nvSpPr>
        <p:spPr bwMode="auto">
          <a:xfrm rot="6558252">
            <a:off x="7871619" y="4520406"/>
            <a:ext cx="1273175" cy="50006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053 w 42936"/>
              <a:gd name="T1" fmla="*/ 30791 h 30791"/>
              <a:gd name="T2" fmla="*/ 42936 w 42936"/>
              <a:gd name="T3" fmla="*/ 18232 h 30791"/>
              <a:gd name="T4" fmla="*/ 21600 w 42936"/>
              <a:gd name="T5" fmla="*/ 21600 h 30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936" h="30791" fill="none" extrusionOk="0">
                <a:moveTo>
                  <a:pt x="2052" y="30791"/>
                </a:moveTo>
                <a:cubicBezTo>
                  <a:pt x="700" y="27915"/>
                  <a:pt x="0" y="2477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229" y="-1"/>
                  <a:pt x="41278" y="7732"/>
                  <a:pt x="42935" y="18232"/>
                </a:cubicBezTo>
              </a:path>
              <a:path w="42936" h="30791" stroke="0" extrusionOk="0">
                <a:moveTo>
                  <a:pt x="2052" y="30791"/>
                </a:moveTo>
                <a:cubicBezTo>
                  <a:pt x="700" y="27915"/>
                  <a:pt x="0" y="2477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229" y="-1"/>
                  <a:pt x="41278" y="7732"/>
                  <a:pt x="42935" y="18232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5715000" y="44196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800" b="1" smtClean="0"/>
              <a:t>P450s</a:t>
            </a:r>
            <a:r>
              <a:rPr lang="en-US" altLang="zh-CN" sz="1800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31765" name="Text Box 37"/>
          <p:cNvSpPr txBox="1">
            <a:spLocks noChangeArrowheads="1"/>
          </p:cNvSpPr>
          <p:nvPr/>
        </p:nvSpPr>
        <p:spPr bwMode="auto">
          <a:xfrm>
            <a:off x="7010400" y="4891088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0000FF"/>
                </a:solidFill>
              </a:rPr>
              <a:t>UGTs</a:t>
            </a:r>
            <a:endParaRPr lang="en-US" altLang="zh-CN" sz="1800" i="1">
              <a:solidFill>
                <a:srgbClr val="0000FF"/>
              </a:solidFill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7115175" y="3657600"/>
            <a:ext cx="2028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Reactive metabolite</a:t>
            </a:r>
            <a:r>
              <a:rPr lang="en-US" altLang="zh-CN" sz="180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31767" name="Text Box 39"/>
          <p:cNvSpPr txBox="1">
            <a:spLocks noChangeArrowheads="1"/>
          </p:cNvSpPr>
          <p:nvPr/>
        </p:nvSpPr>
        <p:spPr bwMode="auto">
          <a:xfrm>
            <a:off x="7696200" y="5334000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="1"/>
              <a:t>DNA adduct</a:t>
            </a:r>
            <a:endParaRPr lang="en-US" altLang="zh-CN" sz="1800" i="1"/>
          </a:p>
        </p:txBody>
      </p:sp>
      <p:pic>
        <p:nvPicPr>
          <p:cNvPr id="31768" name="Picture 40" descr="pip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253">
            <a:off x="4495800" y="2438400"/>
            <a:ext cx="7524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Enzyme Reaction</a:t>
            </a:r>
          </a:p>
        </p:txBody>
      </p:sp>
      <p:sp>
        <p:nvSpPr>
          <p:cNvPr id="31770" name="Arc 41"/>
          <p:cNvSpPr>
            <a:spLocks/>
          </p:cNvSpPr>
          <p:nvPr/>
        </p:nvSpPr>
        <p:spPr bwMode="auto">
          <a:xfrm flipV="1">
            <a:off x="4419600" y="2898775"/>
            <a:ext cx="1189038" cy="685800"/>
          </a:xfrm>
          <a:custGeom>
            <a:avLst/>
            <a:gdLst>
              <a:gd name="T0" fmla="*/ 0 w 16056"/>
              <a:gd name="T1" fmla="*/ 0 h 21600"/>
              <a:gd name="T2" fmla="*/ 2147483647 w 16056"/>
              <a:gd name="T3" fmla="*/ 2147483647 h 21600"/>
              <a:gd name="T4" fmla="*/ 0 w 16056"/>
              <a:gd name="T5" fmla="*/ 2147483647 h 21600"/>
              <a:gd name="T6" fmla="*/ 0 60000 65536"/>
              <a:gd name="T7" fmla="*/ 0 60000 65536"/>
              <a:gd name="T8" fmla="*/ 0 60000 65536"/>
              <a:gd name="T9" fmla="*/ 0 w 16056"/>
              <a:gd name="T10" fmla="*/ 0 h 21600"/>
              <a:gd name="T11" fmla="*/ 16056 w 1605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56" h="21600" fill="none" extrusionOk="0">
                <a:moveTo>
                  <a:pt x="-1" y="0"/>
                </a:moveTo>
                <a:cubicBezTo>
                  <a:pt x="6123" y="0"/>
                  <a:pt x="11959" y="2599"/>
                  <a:pt x="16055" y="7151"/>
                </a:cubicBezTo>
              </a:path>
              <a:path w="16056" h="21600" stroke="0" extrusionOk="0">
                <a:moveTo>
                  <a:pt x="-1" y="0"/>
                </a:moveTo>
                <a:cubicBezTo>
                  <a:pt x="6123" y="0"/>
                  <a:pt x="11959" y="2599"/>
                  <a:pt x="16055" y="715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3366FF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31771" name="Text Box 42"/>
          <p:cNvSpPr txBox="1">
            <a:spLocks noChangeArrowheads="1"/>
          </p:cNvSpPr>
          <p:nvPr/>
        </p:nvSpPr>
        <p:spPr bwMode="auto">
          <a:xfrm>
            <a:off x="5530850" y="2895600"/>
            <a:ext cx="2851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rgbClr val="0066FF"/>
                </a:solidFill>
              </a:rPr>
              <a:t>Droplet: substrate and enzyme cofactors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655241-B34C-3941-9416-294848CE6CE6}" type="slidenum">
              <a:rPr lang="en-US" altLang="zh-CN" sz="1400"/>
              <a:pPr eaLnBrk="1" hangingPunct="1"/>
              <a:t>19</a:t>
            </a:fld>
            <a:endParaRPr lang="en-US" altLang="zh-CN" sz="1400"/>
          </a:p>
        </p:txBody>
      </p:sp>
      <p:pic>
        <p:nvPicPr>
          <p:cNvPr id="32770" name="Picture 2" descr="RLM HLM ECL w cont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11525"/>
            <a:ext cx="35814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25738"/>
            <a:ext cx="60198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 descr="Tam alphatam DNA addu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198437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152400" y="762000"/>
            <a:ext cx="6019800" cy="2030413"/>
            <a:chOff x="96" y="336"/>
            <a:chExt cx="3792" cy="1279"/>
          </a:xfrm>
        </p:grpSpPr>
        <p:pic>
          <p:nvPicPr>
            <p:cNvPr id="327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528"/>
              <a:ext cx="3792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40" y="336"/>
              <a:ext cx="29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8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0s            15s           30s         45s           60s</a:t>
              </a:r>
            </a:p>
          </p:txBody>
        </p:sp>
        <p:sp>
          <p:nvSpPr>
            <p:cNvPr id="32779" name="Text Box 10"/>
            <p:cNvSpPr txBox="1">
              <a:spLocks noChangeArrowheads="1"/>
            </p:cNvSpPr>
            <p:nvPr/>
          </p:nvSpPr>
          <p:spPr bwMode="auto">
            <a:xfrm>
              <a:off x="144" y="640"/>
              <a:ext cx="428" cy="5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chemeClr val="bg1"/>
                  </a:solidFill>
                </a:rPr>
                <a:t>RLM</a:t>
              </a:r>
            </a:p>
            <a:p>
              <a:pPr eaLnBrk="1" hangingPunct="1"/>
              <a:endParaRPr lang="en-US" altLang="zh-CN" sz="1800" b="1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altLang="zh-CN" sz="1800" b="1">
                  <a:solidFill>
                    <a:schemeClr val="bg1"/>
                  </a:solidFill>
                </a:rPr>
                <a:t>HLM</a:t>
              </a:r>
            </a:p>
          </p:txBody>
        </p:sp>
      </p:grpSp>
      <p:sp>
        <p:nvSpPr>
          <p:cNvPr id="32774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39825"/>
          </a:xfrm>
          <a:noFill/>
        </p:spPr>
        <p:txBody>
          <a:bodyPr/>
          <a:lstStyle/>
          <a:p>
            <a:pPr eaLnBrk="1" hangingPunct="1"/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Tamoxifen activation</a:t>
            </a:r>
          </a:p>
        </p:txBody>
      </p:sp>
      <p:sp>
        <p:nvSpPr>
          <p:cNvPr id="32775" name="Rectangle 13"/>
          <p:cNvSpPr txBox="1">
            <a:spLocks noChangeArrowheads="1"/>
          </p:cNvSpPr>
          <p:nvPr/>
        </p:nvSpPr>
        <p:spPr bwMode="auto">
          <a:xfrm>
            <a:off x="3810000" y="5029200"/>
            <a:ext cx="5029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000"/>
              <a:t>Slightly larger ECL for RLM than HLM; faster DNA adduct formation rate for RLM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endParaRPr lang="en-US" altLang="zh-CN" sz="2000"/>
          </a:p>
        </p:txBody>
      </p:sp>
      <p:sp>
        <p:nvSpPr>
          <p:cNvPr id="32776" name="Rectangle 14"/>
          <p:cNvSpPr>
            <a:spLocks noChangeArrowheads="1"/>
          </p:cNvSpPr>
          <p:nvPr/>
        </p:nvSpPr>
        <p:spPr bwMode="auto">
          <a:xfrm>
            <a:off x="4114800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/>
            <a:r>
              <a:rPr lang="en-US" altLang="zh-CN" sz="1400"/>
              <a:t>Zhao </a:t>
            </a:r>
            <a:r>
              <a:rPr lang="en-US" altLang="zh-CN" sz="1400" i="1"/>
              <a:t>et al</a:t>
            </a:r>
            <a:r>
              <a:rPr lang="en-US" altLang="zh-CN" sz="1400"/>
              <a:t>, </a:t>
            </a:r>
            <a:r>
              <a:rPr lang="en-US" altLang="zh-CN" sz="1400" i="1"/>
              <a:t>Chem. Res. Toxicol.</a:t>
            </a:r>
            <a:r>
              <a:rPr lang="en-US" altLang="zh-CN" sz="1400"/>
              <a:t>, </a:t>
            </a:r>
            <a:r>
              <a:rPr lang="en-US" altLang="zh-CN" sz="1400" b="1"/>
              <a:t>2009</a:t>
            </a:r>
            <a:r>
              <a:rPr lang="en-US" altLang="zh-CN" sz="1400"/>
              <a:t>, </a:t>
            </a:r>
            <a:r>
              <a:rPr lang="en-US" altLang="zh-CN" sz="1400" i="1"/>
              <a:t>22</a:t>
            </a:r>
            <a:r>
              <a:rPr lang="en-US" altLang="zh-CN" sz="1400"/>
              <a:t>, 341-347.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609600" y="1600200"/>
            <a:ext cx="8001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• </a:t>
            </a:r>
            <a:r>
              <a:rPr lang="en-US" sz="2400" b="1">
                <a:solidFill>
                  <a:srgbClr val="0300BF"/>
                </a:solidFill>
                <a:latin typeface="Times New Roman" charset="0"/>
              </a:rPr>
              <a:t>New drugs &amp; agricultural, cosmetic, or household chemicals must be proven safe</a:t>
            </a:r>
            <a:endParaRPr lang="en-US" sz="2400" b="1">
              <a:solidFill>
                <a:srgbClr val="000000"/>
              </a:solidFill>
              <a:latin typeface="Times New Roman" charset="0"/>
            </a:endParaRPr>
          </a:p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• </a:t>
            </a:r>
            <a:r>
              <a:rPr lang="en-US" sz="2400" b="1">
                <a:solidFill>
                  <a:srgbClr val="B00038"/>
                </a:solidFill>
                <a:latin typeface="Times New Roman" charset="0"/>
              </a:rPr>
              <a:t>$1-2 billion to develop a single drug candidate!</a:t>
            </a:r>
          </a:p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• </a:t>
            </a:r>
            <a:r>
              <a:rPr lang="en-US" sz="2400" b="1">
                <a:solidFill>
                  <a:srgbClr val="0300BF"/>
                </a:solidFill>
                <a:latin typeface="Times New Roman" charset="0"/>
              </a:rPr>
              <a:t>clinical failures approach 30% due to toxicity</a:t>
            </a:r>
            <a:endParaRPr lang="en-US" sz="2400" b="1">
              <a:solidFill>
                <a:srgbClr val="000000"/>
              </a:solidFill>
              <a:latin typeface="Times New Roman" charset="0"/>
            </a:endParaRPr>
          </a:p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• </a:t>
            </a:r>
            <a:r>
              <a:rPr lang="en-US" sz="2400" b="1">
                <a:solidFill>
                  <a:srgbClr val="7000A4"/>
                </a:solidFill>
                <a:latin typeface="Times New Roman" charset="0"/>
              </a:rPr>
              <a:t>existing bioassays give yes/no answer, </a:t>
            </a:r>
            <a:r>
              <a:rPr lang="en-US" sz="2400" b="1" u="sng">
                <a:solidFill>
                  <a:srgbClr val="7000A4"/>
                </a:solidFill>
                <a:latin typeface="Times New Roman" charset="0"/>
              </a:rPr>
              <a:t>no structural details </a:t>
            </a:r>
          </a:p>
          <a:p>
            <a:pPr eaLnBrk="0" hangingPunct="0"/>
            <a:r>
              <a:rPr lang="en-US" sz="2400" b="1">
                <a:solidFill>
                  <a:srgbClr val="B00038"/>
                </a:solidFill>
                <a:latin typeface="Times New Roman" charset="0"/>
              </a:rPr>
              <a:t>• animal models often fail; interspecies differences</a:t>
            </a:r>
          </a:p>
          <a:p>
            <a:pPr eaLnBrk="0" hangingPunct="0"/>
            <a:endParaRPr lang="en-US" sz="2400" b="1">
              <a:solidFill>
                <a:srgbClr val="B00038"/>
              </a:solidFill>
              <a:latin typeface="Times New Roman" charset="0"/>
            </a:endParaRPr>
          </a:p>
          <a:p>
            <a:pPr eaLnBrk="0" hangingPunct="0"/>
            <a:r>
              <a:rPr lang="en-US" sz="2400" b="1">
                <a:solidFill>
                  <a:schemeClr val="accent2"/>
                </a:solidFill>
                <a:latin typeface="Times New Roman" charset="0"/>
              </a:rPr>
              <a:t>• toxicity often involves metabolites, not parent compounds</a:t>
            </a:r>
            <a:endParaRPr lang="en-US" sz="2400" b="1">
              <a:solidFill>
                <a:srgbClr val="B00038"/>
              </a:solidFill>
              <a:latin typeface="Times New Roman" charset="0"/>
            </a:endParaRPr>
          </a:p>
          <a:p>
            <a:pPr eaLnBrk="0" hangingPunct="0"/>
            <a:endParaRPr lang="en-US" sz="2400" b="1">
              <a:solidFill>
                <a:srgbClr val="0300BF"/>
              </a:solidFill>
              <a:latin typeface="Times New Roman" charset="0"/>
            </a:endParaRPr>
          </a:p>
        </p:txBody>
      </p:sp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479425" y="754063"/>
            <a:ext cx="77501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D3002C"/>
                </a:solidFill>
                <a:latin typeface="Times" charset="0"/>
              </a:rPr>
              <a:t> </a:t>
            </a:r>
            <a:r>
              <a:rPr lang="en-US" sz="2800" b="1" i="1" u="sng">
                <a:solidFill>
                  <a:schemeClr val="accent2"/>
                </a:solidFill>
                <a:latin typeface="Times" charset="0"/>
              </a:rPr>
              <a:t>Chemical toxicity: a critical public health problem</a:t>
            </a:r>
            <a:endParaRPr lang="en-US" b="1" i="1">
              <a:solidFill>
                <a:schemeClr val="accent2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79B3F6-80B2-1745-B5D8-C4F35F64512B}" type="slidenum">
              <a:rPr lang="en-US" altLang="zh-CN" sz="1400"/>
              <a:pPr eaLnBrk="1" hangingPunct="1"/>
              <a:t>20</a:t>
            </a:fld>
            <a:endParaRPr lang="en-US" altLang="zh-CN" sz="1400"/>
          </a:p>
        </p:txBody>
      </p:sp>
      <p:pic>
        <p:nvPicPr>
          <p:cNvPr id="33794" name="Picture 2" descr="DNA adducts and glucuron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4773613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RLM and HLM + UDPGA E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0386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8"/>
          <p:cNvGrpSpPr>
            <a:grpSpLocks/>
          </p:cNvGrpSpPr>
          <p:nvPr/>
        </p:nvGrpSpPr>
        <p:grpSpPr bwMode="auto">
          <a:xfrm rot="-205344">
            <a:off x="6781800" y="2743200"/>
            <a:ext cx="608013" cy="608013"/>
            <a:chOff x="2976" y="2496"/>
            <a:chExt cx="288" cy="336"/>
          </a:xfrm>
        </p:grpSpPr>
        <p:sp>
          <p:nvSpPr>
            <p:cNvPr id="33808" name="Line 9"/>
            <p:cNvSpPr>
              <a:spLocks noChangeShapeType="1"/>
            </p:cNvSpPr>
            <p:nvPr/>
          </p:nvSpPr>
          <p:spPr bwMode="auto">
            <a:xfrm>
              <a:off x="2976" y="2496"/>
              <a:ext cx="288" cy="33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Line 10"/>
            <p:cNvSpPr>
              <a:spLocks noChangeShapeType="1"/>
            </p:cNvSpPr>
            <p:nvPr/>
          </p:nvSpPr>
          <p:spPr bwMode="auto">
            <a:xfrm flipH="1">
              <a:off x="2976" y="2544"/>
              <a:ext cx="288" cy="24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03525" y="3516313"/>
            <a:ext cx="735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RLM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151188" y="4784725"/>
            <a:ext cx="735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HLM</a:t>
            </a:r>
          </a:p>
        </p:txBody>
      </p:sp>
      <p:grpSp>
        <p:nvGrpSpPr>
          <p:cNvPr id="33799" name="Group 15"/>
          <p:cNvGrpSpPr>
            <a:grpSpLocks/>
          </p:cNvGrpSpPr>
          <p:nvPr/>
        </p:nvGrpSpPr>
        <p:grpSpPr bwMode="auto">
          <a:xfrm>
            <a:off x="304800" y="990600"/>
            <a:ext cx="7086600" cy="1509713"/>
            <a:chOff x="288" y="345"/>
            <a:chExt cx="4464" cy="951"/>
          </a:xfrm>
        </p:grpSpPr>
        <p:grpSp>
          <p:nvGrpSpPr>
            <p:cNvPr id="33804" name="Group 14"/>
            <p:cNvGrpSpPr>
              <a:grpSpLocks/>
            </p:cNvGrpSpPr>
            <p:nvPr/>
          </p:nvGrpSpPr>
          <p:grpSpPr bwMode="auto">
            <a:xfrm>
              <a:off x="288" y="345"/>
              <a:ext cx="4464" cy="951"/>
              <a:chOff x="288" y="345"/>
              <a:chExt cx="5280" cy="1187"/>
            </a:xfrm>
          </p:grpSpPr>
          <p:pic>
            <p:nvPicPr>
              <p:cNvPr id="3380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576"/>
                <a:ext cx="5136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auto">
              <a:xfrm>
                <a:off x="1200" y="345"/>
                <a:ext cx="436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800" b="1" smtClean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0s            15s             30s              45s            60s</a:t>
                </a:r>
              </a:p>
            </p:txBody>
          </p:sp>
        </p:grpSp>
        <p:sp>
          <p:nvSpPr>
            <p:cNvPr id="33805" name="Text Box 13"/>
            <p:cNvSpPr txBox="1">
              <a:spLocks noChangeArrowheads="1"/>
            </p:cNvSpPr>
            <p:nvPr/>
          </p:nvSpPr>
          <p:spPr bwMode="auto">
            <a:xfrm>
              <a:off x="336" y="623"/>
              <a:ext cx="480" cy="5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chemeClr val="bg1"/>
                  </a:solidFill>
                </a:rPr>
                <a:t>RLM</a:t>
              </a:r>
            </a:p>
            <a:p>
              <a:pPr eaLnBrk="1" hangingPunct="1"/>
              <a:endParaRPr lang="en-US" altLang="zh-CN" sz="1800" b="1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altLang="zh-CN" sz="1800" b="1">
                  <a:solidFill>
                    <a:schemeClr val="bg1"/>
                  </a:solidFill>
                </a:rPr>
                <a:t>HLM</a:t>
              </a:r>
            </a:p>
          </p:txBody>
        </p:sp>
      </p:grpSp>
      <p:sp>
        <p:nvSpPr>
          <p:cNvPr id="33800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  <a:noFill/>
        </p:spPr>
        <p:txBody>
          <a:bodyPr/>
          <a:lstStyle/>
          <a:p>
            <a:pPr eaLnBrk="1" hangingPunct="1"/>
            <a:r>
              <a:rPr lang="en-US" altLang="zh-CN" sz="3600">
                <a:latin typeface="Arial" charset="0"/>
                <a:ea typeface="ＭＳ Ｐゴシック" charset="0"/>
                <a:cs typeface="ＭＳ Ｐゴシック" charset="0"/>
              </a:rPr>
              <a:t>Detoxification via UGTs</a:t>
            </a:r>
            <a:br>
              <a:rPr lang="en-US" altLang="zh-CN" sz="36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360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UDP-Glucuronyltransferase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endParaRPr lang="en-US" altLang="zh-CN" sz="3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1" name="Rectangle 18"/>
          <p:cNvSpPr txBox="1">
            <a:spLocks noChangeArrowheads="1"/>
          </p:cNvSpPr>
          <p:nvPr/>
        </p:nvSpPr>
        <p:spPr bwMode="auto">
          <a:xfrm>
            <a:off x="4114800" y="4876800"/>
            <a:ext cx="47244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000"/>
              <a:t>No  ECL increase for HLM + UGT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000" b="1">
                <a:solidFill>
                  <a:srgbClr val="A2221A"/>
                </a:solidFill>
              </a:rPr>
              <a:t>Better detoxication of tamoxifen via HLM </a:t>
            </a:r>
            <a:r>
              <a:rPr lang="en-US" altLang="zh-CN" sz="2000"/>
              <a:t>– UGT lowers liver toxicity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000">
                <a:solidFill>
                  <a:srgbClr val="B00038"/>
                </a:solidFill>
              </a:rPr>
              <a:t>confirmed by LC-MS</a:t>
            </a:r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4114800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/>
            <a:r>
              <a:rPr lang="en-US" altLang="zh-CN" sz="1400"/>
              <a:t>Zhao </a:t>
            </a:r>
            <a:r>
              <a:rPr lang="en-US" altLang="zh-CN" sz="1400" i="1"/>
              <a:t>et al</a:t>
            </a:r>
            <a:r>
              <a:rPr lang="en-US" altLang="zh-CN" sz="1400"/>
              <a:t>, </a:t>
            </a:r>
            <a:r>
              <a:rPr lang="en-US" altLang="zh-CN" sz="1400" i="1"/>
              <a:t>Chem. Res. Toxicol.</a:t>
            </a:r>
            <a:r>
              <a:rPr lang="en-US" altLang="zh-CN" sz="1400"/>
              <a:t>, </a:t>
            </a:r>
            <a:r>
              <a:rPr lang="en-US" altLang="zh-CN" sz="1400" b="1"/>
              <a:t>2009</a:t>
            </a:r>
            <a:r>
              <a:rPr lang="en-US" altLang="zh-CN" sz="1400"/>
              <a:t>, </a:t>
            </a:r>
            <a:r>
              <a:rPr lang="en-US" altLang="zh-CN" sz="1400" i="1"/>
              <a:t>22</a:t>
            </a:r>
            <a:r>
              <a:rPr lang="en-US" altLang="zh-CN" sz="1400"/>
              <a:t>, 341-347.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3810000" y="5105400"/>
            <a:ext cx="685800" cy="152400"/>
          </a:xfrm>
          <a:prstGeom prst="straightConnector1">
            <a:avLst/>
          </a:prstGeom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533400" y="228600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D62128"/>
                </a:solidFill>
                <a:cs typeface="Arial" charset="0"/>
              </a:rPr>
              <a:t>General platform for metabolic toxicity screening</a:t>
            </a:r>
            <a:endParaRPr lang="en-US" sz="2800">
              <a:solidFill>
                <a:srgbClr val="D62128"/>
              </a:solidFill>
              <a:cs typeface="Arial" charset="0"/>
            </a:endParaRPr>
          </a:p>
        </p:txBody>
      </p:sp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7B5E36-EC07-B94A-B10D-C073B8713DAF}" type="slidenum">
              <a:rPr lang="en-US" altLang="zh-CN" sz="1400"/>
              <a:pPr eaLnBrk="1" hangingPunct="1"/>
              <a:t>21</a:t>
            </a:fld>
            <a:endParaRPr lang="en-US" altLang="zh-CN" sz="1400"/>
          </a:p>
        </p:txBody>
      </p:sp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381000" y="1447800"/>
            <a:ext cx="5486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800"/>
              <a:t>Cyt P450s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800"/>
              <a:t>UGT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800" i="1"/>
              <a:t>N</a:t>
            </a:r>
            <a:r>
              <a:rPr lang="en-US" altLang="zh-CN" sz="2800"/>
              <a:t>-acetyltransferase (NAT)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800"/>
              <a:t>glutathione transferase (GST)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altLang="zh-CN" sz="2800"/>
              <a:t>sulfotransferase (SUL)</a:t>
            </a:r>
          </a:p>
        </p:txBody>
      </p:sp>
      <p:grpSp>
        <p:nvGrpSpPr>
          <p:cNvPr id="34820" name="Group 36"/>
          <p:cNvGrpSpPr>
            <a:grpSpLocks/>
          </p:cNvGrpSpPr>
          <p:nvPr/>
        </p:nvGrpSpPr>
        <p:grpSpPr bwMode="auto">
          <a:xfrm>
            <a:off x="5638800" y="838200"/>
            <a:ext cx="3048000" cy="3040063"/>
            <a:chOff x="3600" y="576"/>
            <a:chExt cx="1920" cy="1915"/>
          </a:xfrm>
        </p:grpSpPr>
        <p:pic>
          <p:nvPicPr>
            <p:cNvPr id="3483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960"/>
              <a:ext cx="1680" cy="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 Box 5"/>
            <p:cNvSpPr txBox="1">
              <a:spLocks noChangeArrowheads="1"/>
            </p:cNvSpPr>
            <p:nvPr/>
          </p:nvSpPr>
          <p:spPr bwMode="auto">
            <a:xfrm>
              <a:off x="4560" y="1920"/>
              <a:ext cx="4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/>
                <a:t>P450</a:t>
              </a:r>
            </a:p>
          </p:txBody>
        </p:sp>
        <p:sp>
          <p:nvSpPr>
            <p:cNvPr id="34835" name="Text Box 6"/>
            <p:cNvSpPr txBox="1">
              <a:spLocks noChangeArrowheads="1"/>
            </p:cNvSpPr>
            <p:nvPr/>
          </p:nvSpPr>
          <p:spPr bwMode="auto">
            <a:xfrm>
              <a:off x="4032" y="1440"/>
              <a:ext cx="4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>
                  <a:solidFill>
                    <a:schemeClr val="bg1"/>
                  </a:solidFill>
                </a:rPr>
                <a:t>UGT</a:t>
              </a:r>
            </a:p>
          </p:txBody>
        </p:sp>
        <p:sp>
          <p:nvSpPr>
            <p:cNvPr id="34836" name="Text Box 7"/>
            <p:cNvSpPr txBox="1">
              <a:spLocks noChangeArrowheads="1"/>
            </p:cNvSpPr>
            <p:nvPr/>
          </p:nvSpPr>
          <p:spPr bwMode="auto">
            <a:xfrm>
              <a:off x="3600" y="864"/>
              <a:ext cx="7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/>
                <a:t>Esterase</a:t>
              </a:r>
            </a:p>
          </p:txBody>
        </p:sp>
        <p:sp>
          <p:nvSpPr>
            <p:cNvPr id="34837" name="Text Box 8"/>
            <p:cNvSpPr txBox="1">
              <a:spLocks noChangeArrowheads="1"/>
            </p:cNvSpPr>
            <p:nvPr/>
          </p:nvSpPr>
          <p:spPr bwMode="auto">
            <a:xfrm>
              <a:off x="3936" y="576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/>
                <a:t>FMO</a:t>
              </a:r>
            </a:p>
          </p:txBody>
        </p:sp>
        <p:sp>
          <p:nvSpPr>
            <p:cNvPr id="34838" name="Text Box 9"/>
            <p:cNvSpPr txBox="1">
              <a:spLocks noChangeArrowheads="1"/>
            </p:cNvSpPr>
            <p:nvPr/>
          </p:nvSpPr>
          <p:spPr bwMode="auto">
            <a:xfrm>
              <a:off x="4320" y="576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/>
                <a:t>NAT</a:t>
              </a:r>
            </a:p>
          </p:txBody>
        </p:sp>
        <p:sp>
          <p:nvSpPr>
            <p:cNvPr id="34839" name="Text Box 10"/>
            <p:cNvSpPr txBox="1">
              <a:spLocks noChangeArrowheads="1"/>
            </p:cNvSpPr>
            <p:nvPr/>
          </p:nvSpPr>
          <p:spPr bwMode="auto">
            <a:xfrm>
              <a:off x="4700" y="576"/>
              <a:ext cx="4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="1"/>
                <a:t>MAO</a:t>
              </a:r>
            </a:p>
          </p:txBody>
        </p:sp>
        <p:sp>
          <p:nvSpPr>
            <p:cNvPr id="34840" name="Line 11"/>
            <p:cNvSpPr>
              <a:spLocks noChangeShapeType="1"/>
            </p:cNvSpPr>
            <p:nvPr/>
          </p:nvSpPr>
          <p:spPr bwMode="auto">
            <a:xfrm>
              <a:off x="3984" y="1056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Line 12"/>
            <p:cNvSpPr>
              <a:spLocks noChangeShapeType="1"/>
            </p:cNvSpPr>
            <p:nvPr/>
          </p:nvSpPr>
          <p:spPr bwMode="auto">
            <a:xfrm>
              <a:off x="4272" y="816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2" name="Line 13"/>
            <p:cNvSpPr>
              <a:spLocks noChangeShapeType="1"/>
            </p:cNvSpPr>
            <p:nvPr/>
          </p:nvSpPr>
          <p:spPr bwMode="auto">
            <a:xfrm>
              <a:off x="4560" y="81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Line 14"/>
            <p:cNvSpPr>
              <a:spLocks noChangeShapeType="1"/>
            </p:cNvSpPr>
            <p:nvPr/>
          </p:nvSpPr>
          <p:spPr bwMode="auto">
            <a:xfrm flipH="1">
              <a:off x="4656" y="816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76200" y="6276975"/>
            <a:ext cx="6553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/>
              <a:t>Williams et al. </a:t>
            </a:r>
            <a:r>
              <a:rPr lang="en-US" altLang="zh-CN" sz="1600" i="1"/>
              <a:t>Drug Metab. Dispos</a:t>
            </a:r>
            <a:r>
              <a:rPr lang="en-US" altLang="zh-CN" sz="1600"/>
              <a:t>. </a:t>
            </a:r>
            <a:r>
              <a:rPr lang="en-US" altLang="zh-CN" sz="1600" b="1"/>
              <a:t>2004</a:t>
            </a:r>
            <a:r>
              <a:rPr lang="en-US" altLang="zh-CN" sz="1600"/>
              <a:t>, </a:t>
            </a:r>
            <a:r>
              <a:rPr lang="en-US" altLang="zh-CN" sz="1600" i="1"/>
              <a:t>32</a:t>
            </a:r>
            <a:r>
              <a:rPr lang="en-US" altLang="zh-CN" sz="1600"/>
              <a:t>, 1201-1208.</a:t>
            </a:r>
          </a:p>
          <a:p>
            <a:r>
              <a:rPr lang="en-US" altLang="zh-CN" sz="1600"/>
              <a:t>Wienkers et al. </a:t>
            </a:r>
            <a:r>
              <a:rPr lang="en-US" altLang="zh-CN" sz="1600" i="1"/>
              <a:t>Nat Rev Drug Discov</a:t>
            </a:r>
            <a:r>
              <a:rPr lang="en-US" altLang="zh-CN" sz="1600"/>
              <a:t>. </a:t>
            </a:r>
            <a:r>
              <a:rPr lang="en-US" altLang="zh-CN" sz="1600" b="1"/>
              <a:t>2005</a:t>
            </a:r>
            <a:r>
              <a:rPr lang="en-US" altLang="zh-CN" sz="1600"/>
              <a:t>, </a:t>
            </a:r>
            <a:r>
              <a:rPr lang="en-US" altLang="zh-CN" sz="1600" i="1"/>
              <a:t>4</a:t>
            </a:r>
            <a:r>
              <a:rPr lang="en-US" altLang="zh-CN" sz="1600"/>
              <a:t>, 825-833.</a:t>
            </a: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1628775" y="4648200"/>
            <a:ext cx="24860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600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Homogenize</a:t>
            </a:r>
          </a:p>
          <a:p>
            <a:pPr eaLnBrk="1" hangingPunct="1">
              <a:defRPr/>
            </a:pPr>
            <a:r>
              <a:rPr lang="en-US" altLang="zh-CN" sz="1600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Low speed centrifugation</a:t>
            </a:r>
          </a:p>
          <a:p>
            <a:pPr eaLnBrk="1" hangingPunct="1">
              <a:defRPr/>
            </a:pPr>
            <a:r>
              <a:rPr lang="en-US" altLang="zh-CN" sz="1600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High speed centrifugation</a:t>
            </a:r>
          </a:p>
        </p:txBody>
      </p:sp>
      <p:sp>
        <p:nvSpPr>
          <p:cNvPr id="34823" name="Line 40"/>
          <p:cNvSpPr>
            <a:spLocks noChangeShapeType="1"/>
          </p:cNvSpPr>
          <p:nvPr/>
        </p:nvSpPr>
        <p:spPr bwMode="auto">
          <a:xfrm>
            <a:off x="1704975" y="55626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24" name="Group 42"/>
          <p:cNvGrpSpPr>
            <a:grpSpLocks/>
          </p:cNvGrpSpPr>
          <p:nvPr/>
        </p:nvGrpSpPr>
        <p:grpSpPr bwMode="auto">
          <a:xfrm>
            <a:off x="4267200" y="5029200"/>
            <a:ext cx="228600" cy="685800"/>
            <a:chOff x="4224" y="2160"/>
            <a:chExt cx="144" cy="432"/>
          </a:xfrm>
        </p:grpSpPr>
        <p:sp>
          <p:nvSpPr>
            <p:cNvPr id="34831" name="AutoShape 43"/>
            <p:cNvSpPr>
              <a:spLocks noChangeArrowheads="1"/>
            </p:cNvSpPr>
            <p:nvPr/>
          </p:nvSpPr>
          <p:spPr bwMode="auto">
            <a:xfrm>
              <a:off x="4224" y="2400"/>
              <a:ext cx="144" cy="192"/>
            </a:xfrm>
            <a:prstGeom prst="flowChartManualOperation">
              <a:avLst/>
            </a:prstGeom>
            <a:solidFill>
              <a:srgbClr val="9933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2" name="Rectangle 44"/>
            <p:cNvSpPr>
              <a:spLocks noChangeArrowheads="1"/>
            </p:cNvSpPr>
            <p:nvPr/>
          </p:nvSpPr>
          <p:spPr bwMode="auto">
            <a:xfrm>
              <a:off x="4224" y="2160"/>
              <a:ext cx="144" cy="24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6858000" y="685800"/>
            <a:ext cx="1143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200" b="1" i="1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4572000" y="4648200"/>
            <a:ext cx="2667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000" b="1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Cytosol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000" b="1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Microsomes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000" b="1" i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S9 liver fraction</a:t>
            </a:r>
          </a:p>
        </p:txBody>
      </p:sp>
      <p:pic>
        <p:nvPicPr>
          <p:cNvPr id="34827" name="Picture 47" descr="Li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29200"/>
            <a:ext cx="106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Line 48"/>
          <p:cNvSpPr>
            <a:spLocks noChangeShapeType="1"/>
          </p:cNvSpPr>
          <p:nvPr/>
        </p:nvSpPr>
        <p:spPr bwMode="auto">
          <a:xfrm>
            <a:off x="2466975" y="55626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Line 49"/>
          <p:cNvSpPr>
            <a:spLocks noChangeShapeType="1"/>
          </p:cNvSpPr>
          <p:nvPr/>
        </p:nvSpPr>
        <p:spPr bwMode="auto">
          <a:xfrm>
            <a:off x="3228975" y="55626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TextBox 33"/>
          <p:cNvSpPr txBox="1">
            <a:spLocks noChangeArrowheads="1"/>
          </p:cNvSpPr>
          <p:nvPr/>
        </p:nvSpPr>
        <p:spPr bwMode="auto">
          <a:xfrm>
            <a:off x="457200" y="914400"/>
            <a:ext cx="2852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u="sng">
                <a:solidFill>
                  <a:srgbClr val="660066"/>
                </a:solidFill>
              </a:rPr>
              <a:t>Metabolic Enzymes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Cyt P450 Catalytic cycle</a:t>
            </a: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4502150" y="6553200"/>
            <a:ext cx="464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Ortiz de Montellano, P.R. (ed) Cytochrome P450s,</a:t>
            </a:r>
            <a:r>
              <a:rPr lang="en-US" altLang="zh-CN" sz="1400">
                <a:ea typeface="SimSun" charset="0"/>
                <a:cs typeface="SimSun" charset="0"/>
              </a:rPr>
              <a:t> </a:t>
            </a:r>
            <a:r>
              <a:rPr lang="en-US" altLang="zh-CN" sz="1400" b="1">
                <a:ea typeface="SimSun" charset="0"/>
                <a:cs typeface="SimSun" charset="0"/>
              </a:rPr>
              <a:t>2005</a:t>
            </a:r>
            <a:r>
              <a:rPr lang="en-US" sz="1400">
                <a:ea typeface="SimSun" charset="0"/>
                <a:cs typeface="SimSun" charset="0"/>
              </a:rPr>
              <a:t> 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304800" y="609600"/>
            <a:ext cx="6992938" cy="5257800"/>
            <a:chOff x="1392" y="624"/>
            <a:chExt cx="4353" cy="3456"/>
          </a:xfrm>
        </p:grpSpPr>
        <p:pic>
          <p:nvPicPr>
            <p:cNvPr id="35846" name="Picture 5" descr="P450_cycle_subs_oxid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9" t="22926" r="18628" b="32201"/>
            <a:stretch>
              <a:fillRect/>
            </a:stretch>
          </p:blipFill>
          <p:spPr bwMode="auto">
            <a:xfrm>
              <a:off x="1392" y="768"/>
              <a:ext cx="2914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Line 6"/>
            <p:cNvSpPr>
              <a:spLocks noChangeShapeType="1"/>
            </p:cNvSpPr>
            <p:nvPr/>
          </p:nvSpPr>
          <p:spPr bwMode="auto">
            <a:xfrm flipH="1" flipV="1">
              <a:off x="2502" y="964"/>
              <a:ext cx="21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Text Box 7"/>
            <p:cNvSpPr txBox="1">
              <a:spLocks noChangeArrowheads="1"/>
            </p:cNvSpPr>
            <p:nvPr/>
          </p:nvSpPr>
          <p:spPr bwMode="auto">
            <a:xfrm>
              <a:off x="2134" y="624"/>
              <a:ext cx="453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400" b="1"/>
            </a:p>
            <a:p>
              <a:pPr eaLnBrk="1" hangingPunct="1"/>
              <a:r>
                <a:rPr lang="en-US" sz="1400" b="1"/>
                <a:t>Ferric </a:t>
              </a:r>
            </a:p>
            <a:p>
              <a:pPr eaLnBrk="1" hangingPunct="1"/>
              <a:r>
                <a:rPr lang="en-US" sz="1400" b="1"/>
                <a:t>heme</a:t>
              </a:r>
            </a:p>
          </p:txBody>
        </p:sp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3797" y="1296"/>
              <a:ext cx="194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(NADPH cyt P450 reductase - CPR)</a:t>
              </a:r>
            </a:p>
          </p:txBody>
        </p:sp>
        <p:sp>
          <p:nvSpPr>
            <p:cNvPr id="35850" name="Text Box 9"/>
            <p:cNvSpPr txBox="1">
              <a:spLocks noChangeArrowheads="1"/>
            </p:cNvSpPr>
            <p:nvPr/>
          </p:nvSpPr>
          <p:spPr bwMode="auto">
            <a:xfrm>
              <a:off x="3456" y="3706"/>
              <a:ext cx="878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     (cyt b</a:t>
              </a:r>
              <a:r>
                <a:rPr lang="en-US" sz="1400" b="1" baseline="-25000">
                  <a:solidFill>
                    <a:srgbClr val="FF0000"/>
                  </a:solidFill>
                </a:rPr>
                <a:t>5</a:t>
              </a:r>
              <a:r>
                <a:rPr lang="en-US" sz="1400" b="1">
                  <a:solidFill>
                    <a:srgbClr val="FF0000"/>
                  </a:solidFill>
                </a:rPr>
                <a:t> or </a:t>
              </a:r>
            </a:p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                CPR)</a:t>
              </a:r>
            </a:p>
          </p:txBody>
        </p:sp>
        <p:sp>
          <p:nvSpPr>
            <p:cNvPr id="35851" name="Line 10"/>
            <p:cNvSpPr>
              <a:spLocks noChangeShapeType="1"/>
            </p:cNvSpPr>
            <p:nvPr/>
          </p:nvSpPr>
          <p:spPr bwMode="auto">
            <a:xfrm flipH="1">
              <a:off x="2326" y="1574"/>
              <a:ext cx="938" cy="1498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Oval 11"/>
            <p:cNvSpPr>
              <a:spLocks noChangeArrowheads="1"/>
            </p:cNvSpPr>
            <p:nvPr/>
          </p:nvSpPr>
          <p:spPr bwMode="auto">
            <a:xfrm>
              <a:off x="1536" y="2167"/>
              <a:ext cx="465" cy="56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Text Box 12"/>
            <p:cNvSpPr txBox="1">
              <a:spLocks noChangeArrowheads="1"/>
            </p:cNvSpPr>
            <p:nvPr/>
          </p:nvSpPr>
          <p:spPr bwMode="auto">
            <a:xfrm>
              <a:off x="3072" y="1920"/>
              <a:ext cx="36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3366FF"/>
                  </a:solidFill>
                </a:rPr>
                <a:t>H</a:t>
              </a:r>
              <a:r>
                <a:rPr lang="en-US" sz="1400" b="1" baseline="-25000">
                  <a:solidFill>
                    <a:srgbClr val="3366FF"/>
                  </a:solidFill>
                </a:rPr>
                <a:t>2</a:t>
              </a:r>
              <a:r>
                <a:rPr lang="en-US" sz="1400" b="1">
                  <a:solidFill>
                    <a:srgbClr val="3366FF"/>
                  </a:solidFill>
                </a:rPr>
                <a:t>O</a:t>
              </a:r>
              <a:r>
                <a:rPr lang="en-US" sz="1400" b="1" baseline="-25000">
                  <a:solidFill>
                    <a:srgbClr val="3366FF"/>
                  </a:solidFill>
                </a:rPr>
                <a:t>2</a:t>
              </a:r>
            </a:p>
          </p:txBody>
        </p:sp>
        <p:grpSp>
          <p:nvGrpSpPr>
            <p:cNvPr id="35854" name="Group 13"/>
            <p:cNvGrpSpPr>
              <a:grpSpLocks/>
            </p:cNvGrpSpPr>
            <p:nvPr/>
          </p:nvGrpSpPr>
          <p:grpSpPr bwMode="auto">
            <a:xfrm rot="-3379463" flipH="1" flipV="1">
              <a:off x="1941" y="961"/>
              <a:ext cx="122" cy="215"/>
              <a:chOff x="4704" y="2064"/>
              <a:chExt cx="288" cy="480"/>
            </a:xfrm>
          </p:grpSpPr>
          <p:sp>
            <p:nvSpPr>
              <p:cNvPr id="35861" name="Arc 14"/>
              <p:cNvSpPr>
                <a:spLocks/>
              </p:cNvSpPr>
              <p:nvPr/>
            </p:nvSpPr>
            <p:spPr bwMode="auto">
              <a:xfrm flipH="1">
                <a:off x="4704" y="2064"/>
                <a:ext cx="271" cy="384"/>
              </a:xfrm>
              <a:custGeom>
                <a:avLst/>
                <a:gdLst>
                  <a:gd name="T0" fmla="*/ 0 w 24419"/>
                  <a:gd name="T1" fmla="*/ 0 h 43200"/>
                  <a:gd name="T2" fmla="*/ 0 w 24419"/>
                  <a:gd name="T3" fmla="*/ 0 h 43200"/>
                  <a:gd name="T4" fmla="*/ 0 w 2441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4419"/>
                  <a:gd name="T10" fmla="*/ 0 h 43200"/>
                  <a:gd name="T11" fmla="*/ 24419 w 2441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419" h="43200" fill="none" extrusionOk="0">
                    <a:moveTo>
                      <a:pt x="2818" y="0"/>
                    </a:moveTo>
                    <a:cubicBezTo>
                      <a:pt x="14748" y="0"/>
                      <a:pt x="24419" y="9670"/>
                      <a:pt x="24419" y="21600"/>
                    </a:cubicBezTo>
                    <a:cubicBezTo>
                      <a:pt x="24419" y="33529"/>
                      <a:pt x="14748" y="43200"/>
                      <a:pt x="2819" y="43200"/>
                    </a:cubicBezTo>
                    <a:cubicBezTo>
                      <a:pt x="1876" y="43199"/>
                      <a:pt x="934" y="43138"/>
                      <a:pt x="-1" y="43015"/>
                    </a:cubicBezTo>
                  </a:path>
                  <a:path w="24419" h="43200" stroke="0" extrusionOk="0">
                    <a:moveTo>
                      <a:pt x="2818" y="0"/>
                    </a:moveTo>
                    <a:cubicBezTo>
                      <a:pt x="14748" y="0"/>
                      <a:pt x="24419" y="9670"/>
                      <a:pt x="24419" y="21600"/>
                    </a:cubicBezTo>
                    <a:cubicBezTo>
                      <a:pt x="24419" y="33529"/>
                      <a:pt x="14748" y="43200"/>
                      <a:pt x="2819" y="43200"/>
                    </a:cubicBezTo>
                    <a:cubicBezTo>
                      <a:pt x="1876" y="43199"/>
                      <a:pt x="934" y="43138"/>
                      <a:pt x="-1" y="43015"/>
                    </a:cubicBezTo>
                    <a:lnTo>
                      <a:pt x="2819" y="21600"/>
                    </a:lnTo>
                    <a:lnTo>
                      <a:pt x="2818" y="0"/>
                    </a:lnTo>
                    <a:close/>
                  </a:path>
                </a:pathLst>
              </a:custGeom>
              <a:noFill/>
              <a:ln w="2540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2" name="Line 15"/>
              <p:cNvSpPr>
                <a:spLocks noChangeShapeType="1"/>
              </p:cNvSpPr>
              <p:nvPr/>
            </p:nvSpPr>
            <p:spPr bwMode="auto">
              <a:xfrm flipH="1" flipV="1">
                <a:off x="4896" y="2352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3" name="Line 16"/>
              <p:cNvSpPr>
                <a:spLocks noChangeShapeType="1"/>
              </p:cNvSpPr>
              <p:nvPr/>
            </p:nvSpPr>
            <p:spPr bwMode="auto">
              <a:xfrm flipV="1">
                <a:off x="4896" y="2448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55" name="Text Box 17"/>
            <p:cNvSpPr txBox="1">
              <a:spLocks noChangeArrowheads="1"/>
            </p:cNvSpPr>
            <p:nvPr/>
          </p:nvSpPr>
          <p:spPr bwMode="auto">
            <a:xfrm>
              <a:off x="1680" y="1041"/>
              <a:ext cx="39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990033"/>
                  </a:solidFill>
                </a:rPr>
                <a:t>R-OH</a:t>
              </a:r>
            </a:p>
          </p:txBody>
        </p:sp>
        <p:sp>
          <p:nvSpPr>
            <p:cNvPr id="35856" name="Text Box 18"/>
            <p:cNvSpPr txBox="1">
              <a:spLocks noChangeArrowheads="1"/>
            </p:cNvSpPr>
            <p:nvPr/>
          </p:nvSpPr>
          <p:spPr bwMode="auto">
            <a:xfrm>
              <a:off x="3075" y="2087"/>
              <a:ext cx="2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3366FF"/>
                  </a:solidFill>
                </a:rPr>
                <a:t>H</a:t>
              </a:r>
              <a:r>
                <a:rPr lang="en-US" sz="1400" b="1" baseline="30000">
                  <a:solidFill>
                    <a:srgbClr val="3366FF"/>
                  </a:solidFill>
                </a:rPr>
                <a:t>+</a:t>
              </a:r>
            </a:p>
          </p:txBody>
        </p:sp>
        <p:grpSp>
          <p:nvGrpSpPr>
            <p:cNvPr id="35857" name="Group 19"/>
            <p:cNvGrpSpPr>
              <a:grpSpLocks/>
            </p:cNvGrpSpPr>
            <p:nvPr/>
          </p:nvGrpSpPr>
          <p:grpSpPr bwMode="auto">
            <a:xfrm>
              <a:off x="2967" y="1981"/>
              <a:ext cx="144" cy="244"/>
              <a:chOff x="4704" y="2064"/>
              <a:chExt cx="288" cy="480"/>
            </a:xfrm>
          </p:grpSpPr>
          <p:sp>
            <p:nvSpPr>
              <p:cNvPr id="35858" name="Arc 20"/>
              <p:cNvSpPr>
                <a:spLocks/>
              </p:cNvSpPr>
              <p:nvPr/>
            </p:nvSpPr>
            <p:spPr bwMode="auto">
              <a:xfrm flipH="1">
                <a:off x="4704" y="2064"/>
                <a:ext cx="271" cy="384"/>
              </a:xfrm>
              <a:custGeom>
                <a:avLst/>
                <a:gdLst>
                  <a:gd name="T0" fmla="*/ 0 w 24419"/>
                  <a:gd name="T1" fmla="*/ 0 h 43200"/>
                  <a:gd name="T2" fmla="*/ 0 w 24419"/>
                  <a:gd name="T3" fmla="*/ 0 h 43200"/>
                  <a:gd name="T4" fmla="*/ 0 w 2441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4419"/>
                  <a:gd name="T10" fmla="*/ 0 h 43200"/>
                  <a:gd name="T11" fmla="*/ 24419 w 2441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419" h="43200" fill="none" extrusionOk="0">
                    <a:moveTo>
                      <a:pt x="2818" y="0"/>
                    </a:moveTo>
                    <a:cubicBezTo>
                      <a:pt x="14748" y="0"/>
                      <a:pt x="24419" y="9670"/>
                      <a:pt x="24419" y="21600"/>
                    </a:cubicBezTo>
                    <a:cubicBezTo>
                      <a:pt x="24419" y="33529"/>
                      <a:pt x="14748" y="43200"/>
                      <a:pt x="2819" y="43200"/>
                    </a:cubicBezTo>
                    <a:cubicBezTo>
                      <a:pt x="1876" y="43199"/>
                      <a:pt x="934" y="43138"/>
                      <a:pt x="-1" y="43015"/>
                    </a:cubicBezTo>
                  </a:path>
                  <a:path w="24419" h="43200" stroke="0" extrusionOk="0">
                    <a:moveTo>
                      <a:pt x="2818" y="0"/>
                    </a:moveTo>
                    <a:cubicBezTo>
                      <a:pt x="14748" y="0"/>
                      <a:pt x="24419" y="9670"/>
                      <a:pt x="24419" y="21600"/>
                    </a:cubicBezTo>
                    <a:cubicBezTo>
                      <a:pt x="24419" y="33529"/>
                      <a:pt x="14748" y="43200"/>
                      <a:pt x="2819" y="43200"/>
                    </a:cubicBezTo>
                    <a:cubicBezTo>
                      <a:pt x="1876" y="43199"/>
                      <a:pt x="934" y="43138"/>
                      <a:pt x="-1" y="43015"/>
                    </a:cubicBezTo>
                    <a:lnTo>
                      <a:pt x="2819" y="21600"/>
                    </a:lnTo>
                    <a:lnTo>
                      <a:pt x="2818" y="0"/>
                    </a:lnTo>
                    <a:close/>
                  </a:path>
                </a:pathLst>
              </a:cu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 flipH="1" flipV="1">
                <a:off x="4896" y="2352"/>
                <a:ext cx="96" cy="96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 flipV="1">
                <a:off x="4896" y="2448"/>
                <a:ext cx="96" cy="96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844" name="Text Box 24"/>
          <p:cNvSpPr txBox="1">
            <a:spLocks noChangeArrowheads="1"/>
          </p:cNvSpPr>
          <p:nvPr/>
        </p:nvSpPr>
        <p:spPr bwMode="auto">
          <a:xfrm>
            <a:off x="4800600" y="1905000"/>
            <a:ext cx="150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Complex formed</a:t>
            </a:r>
          </a:p>
        </p:txBody>
      </p:sp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4953000" y="5334000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Sadagopan Krishnan,</a:t>
            </a:r>
            <a:r>
              <a:rPr lang="en-US" sz="1400" baseline="30000"/>
              <a:t> </a:t>
            </a:r>
            <a:r>
              <a:rPr lang="en-US" sz="1400"/>
              <a:t>John B. Schenkman</a:t>
            </a:r>
            <a:r>
              <a:rPr lang="en-US" sz="1400" baseline="30000"/>
              <a:t> </a:t>
            </a:r>
            <a:r>
              <a:rPr lang="en-US" sz="1400"/>
              <a:t>and James F Rusling, </a:t>
            </a:r>
            <a:r>
              <a:rPr lang="en-US" sz="1400" i="1"/>
              <a:t>Feature Article</a:t>
            </a:r>
            <a:r>
              <a:rPr lang="en-US" sz="1400"/>
              <a:t>: Bioelectronic Delivery of Electrons to Cytochrome P450 Enzymes.  </a:t>
            </a:r>
            <a:r>
              <a:rPr lang="en-US" sz="1400" i="1"/>
              <a:t>J. Phys. Chem. B</a:t>
            </a:r>
            <a:r>
              <a:rPr lang="en-US" sz="1400"/>
              <a:t> </a:t>
            </a:r>
            <a:r>
              <a:rPr lang="en-US" sz="1400" b="1"/>
              <a:t>2011</a:t>
            </a:r>
            <a:r>
              <a:rPr lang="en-US" sz="1400"/>
              <a:t>, </a:t>
            </a:r>
            <a:r>
              <a:rPr lang="en-US" sz="1400" i="1"/>
              <a:t>115</a:t>
            </a:r>
            <a:r>
              <a:rPr lang="en-US" sz="1400"/>
              <a:t>  8371–8380.</a:t>
            </a:r>
          </a:p>
          <a:p>
            <a:pPr eaLnBrk="1" hangingPunct="1"/>
            <a:r>
              <a:rPr lang="en-US" sz="140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371600"/>
          </a:xfrm>
        </p:spPr>
        <p:txBody>
          <a:bodyPr/>
          <a:lstStyle/>
          <a:p>
            <a:pPr eaLnBrk="1" hangingPunct="1"/>
            <a:r>
              <a:rPr lang="en-US" sz="2400" b="1" i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Electrode-driven activation of films of cyt P450s + reductase (CPR)</a:t>
            </a:r>
            <a:br>
              <a:rPr lang="en-US" sz="2400" b="1" i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i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mimics natural catalytic cycle</a:t>
            </a:r>
            <a:endParaRPr lang="en-US" sz="2400" b="1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Text Box 860"/>
          <p:cNvSpPr txBox="1">
            <a:spLocks noChangeArrowheads="1"/>
          </p:cNvSpPr>
          <p:nvPr/>
        </p:nvSpPr>
        <p:spPr bwMode="auto">
          <a:xfrm>
            <a:off x="0" y="4876800"/>
            <a:ext cx="84566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At pH 7.0; LbL film construction features:</a:t>
            </a:r>
          </a:p>
          <a:p>
            <a:pPr eaLnBrk="1" hangingPunct="1">
              <a:buFont typeface="Wingdings" charset="0"/>
              <a:buChar char="Ø"/>
            </a:pPr>
            <a:r>
              <a:rPr lang="en-US" sz="1800" b="1"/>
              <a:t> Human Cyt P450s are positively charged (pI &gt; 8.0)</a:t>
            </a:r>
          </a:p>
          <a:p>
            <a:pPr eaLnBrk="1" hangingPunct="1">
              <a:buFont typeface="Wingdings" charset="0"/>
              <a:buChar char="Ø"/>
            </a:pPr>
            <a:r>
              <a:rPr lang="en-US" sz="1800" b="1"/>
              <a:t> Microsomes with CRP &amp; Cyt b</a:t>
            </a:r>
            <a:r>
              <a:rPr lang="en-US" sz="1800" b="1" baseline="-25000"/>
              <a:t>5</a:t>
            </a:r>
            <a:r>
              <a:rPr lang="en-US" sz="1800" b="1"/>
              <a:t> are negatively charged (pI &lt; 6.0)</a:t>
            </a:r>
          </a:p>
          <a:p>
            <a:pPr eaLnBrk="1" hangingPunct="1">
              <a:buFont typeface="Wingdings" charset="0"/>
              <a:buChar char="Ø"/>
            </a:pPr>
            <a:r>
              <a:rPr lang="en-US" b="1">
                <a:solidFill>
                  <a:srgbClr val="B00038"/>
                </a:solidFill>
              </a:rPr>
              <a:t>Can also be done with liver microsomes (human or rat)</a:t>
            </a:r>
          </a:p>
        </p:txBody>
      </p:sp>
      <p:pic>
        <p:nvPicPr>
          <p:cNvPr id="36867" name="Picture 7" descr="TOC-JPC 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939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6334125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S. Krishnan, D. Wasalathanthri, L. Zhao, J. B. Schenkman, J. F. Rusling,</a:t>
            </a:r>
            <a:r>
              <a:rPr lang="en-US" sz="1400" b="1"/>
              <a:t> </a:t>
            </a:r>
            <a:r>
              <a:rPr lang="en-US" sz="1400"/>
              <a:t>Efficient Bioelectronic Actuation of the Natural Catalytic Pathway of Human Metabolic Cytochrome P450s, </a:t>
            </a:r>
            <a:r>
              <a:rPr lang="en-US" sz="1400" i="1"/>
              <a:t>J. Am. Chem. Soc.</a:t>
            </a:r>
            <a:r>
              <a:rPr lang="en-US" sz="1400"/>
              <a:t>, </a:t>
            </a:r>
            <a:r>
              <a:rPr lang="en-US" sz="1400" b="1"/>
              <a:t>2011, </a:t>
            </a:r>
            <a:r>
              <a:rPr lang="en-US" sz="1400" i="1"/>
              <a:t>133</a:t>
            </a:r>
            <a:r>
              <a:rPr lang="en-US" sz="1400"/>
              <a:t>, 1459.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scheme 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467600" cy="510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0"/>
            <a:ext cx="853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 algn="ctr">
              <a:lnSpc>
                <a:spcPct val="115000"/>
              </a:lnSpc>
            </a:pPr>
            <a:r>
              <a:rPr lang="en-US" sz="2000" b="1" i="1">
                <a:solidFill>
                  <a:srgbClr val="FF0000"/>
                </a:solidFill>
              </a:rPr>
              <a:t>Microfluidic electrochemical toxicity screening arrays using</a:t>
            </a:r>
          </a:p>
          <a:p>
            <a:pPr lvl="2" algn="ctr">
              <a:lnSpc>
                <a:spcPct val="115000"/>
              </a:lnSpc>
            </a:pPr>
            <a:r>
              <a:rPr lang="en-US" sz="2000" b="1" i="1">
                <a:solidFill>
                  <a:srgbClr val="FF0000"/>
                </a:solidFill>
              </a:rPr>
              <a:t>CPR/cyt P450 films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533400" y="5943600"/>
            <a:ext cx="8077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Dhanuka P. Wasalathanthri, Vigneshwaran Mani, Chi K. Tang, James F. Rusling. Microfluidic Electrochemical Array for Detection of Reactive Metabolites Formed by Cytochrome P450 Enzymes, </a:t>
            </a:r>
            <a:r>
              <a:rPr lang="en-US" sz="1400" i="1"/>
              <a:t>Anal. Chem</a:t>
            </a:r>
            <a:r>
              <a:rPr lang="en-US" sz="1400" b="1"/>
              <a:t>, 2011</a:t>
            </a:r>
            <a:r>
              <a:rPr lang="en-US" sz="1400" i="1"/>
              <a:t>, 83, </a:t>
            </a:r>
            <a:r>
              <a:rPr lang="en-US" sz="1400"/>
              <a:t>9499–9506</a:t>
            </a:r>
            <a:r>
              <a:rPr lang="en-US" sz="1400" b="1" i="1"/>
              <a:t>. </a:t>
            </a:r>
            <a:endParaRPr lang="en-US" sz="1400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6324600" y="3124200"/>
            <a:ext cx="116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+ cyt P450s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2"/>
          <p:cNvGraphicFramePr>
            <a:graphicFrameLocks noChangeAspect="1"/>
          </p:cNvGraphicFramePr>
          <p:nvPr/>
        </p:nvGraphicFramePr>
        <p:xfrm>
          <a:off x="350838" y="762000"/>
          <a:ext cx="8448675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Document" r:id="rId3" imgW="24584127" imgH="11530159" progId="Word.Document.12">
                  <p:embed/>
                </p:oleObj>
              </mc:Choice>
              <mc:Fallback>
                <p:oleObj name="Document" r:id="rId3" imgW="24584127" imgH="11530159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762000"/>
                        <a:ext cx="8448675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TextBox 7"/>
          <p:cNvSpPr txBox="1">
            <a:spLocks noChangeArrowheads="1"/>
          </p:cNvSpPr>
          <p:nvPr/>
        </p:nvSpPr>
        <p:spPr bwMode="auto">
          <a:xfrm>
            <a:off x="609600" y="4876800"/>
            <a:ext cx="7848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Multiplexed toxicity screening platform, with reference to aryamine metabolism. Each microfluidic device features a polydimethylsiloxane (PDMS) channel in a poly(methylmethacrylate) (PMMA) housing. Ag/AgCl reference and Pt counter wire electrodes are symmetrically located along the channel housing replaceable 8-sensor arrays. </a:t>
            </a:r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39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u="sng">
                <a:solidFill>
                  <a:srgbClr val="B00038"/>
                </a:solidFill>
              </a:rPr>
              <a:t>High throughput screening using microfluidic SWV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Figure 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2057400" y="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B00038"/>
                </a:solidFill>
              </a:rPr>
              <a:t>Microfluidic assay system</a:t>
            </a:r>
          </a:p>
        </p:txBody>
      </p:sp>
      <p:sp>
        <p:nvSpPr>
          <p:cNvPr id="39939" name="TextBox 9"/>
          <p:cNvSpPr txBox="1">
            <a:spLocks noChangeArrowheads="1"/>
          </p:cNvSpPr>
          <p:nvPr/>
        </p:nvSpPr>
        <p:spPr bwMode="auto">
          <a:xfrm>
            <a:off x="7467600" y="5562600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Kanichi, UK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WV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1600200"/>
            <a:ext cx="4826000" cy="381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4" descr="Slopes micr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600200"/>
            <a:ext cx="4276725" cy="3886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304800" y="609600"/>
            <a:ext cx="854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Slope of SWV signal vs. enzyme reaction time = relative rate of DNA damage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Figure 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2286000" y="304800"/>
            <a:ext cx="4678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Correlations of Screening Array Data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1143000" y="1447800"/>
            <a:ext cx="1962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With ECL arrays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5486400" y="1447800"/>
            <a:ext cx="2068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With TD50 in rats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ChangeArrowheads="1"/>
          </p:cNvSpPr>
          <p:nvPr/>
        </p:nvSpPr>
        <p:spPr bwMode="auto">
          <a:xfrm>
            <a:off x="838200" y="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/>
              <a:t>Paper-based Electrochemiluminescent Screening</a:t>
            </a:r>
            <a:endParaRPr lang="en-US" sz="2000"/>
          </a:p>
        </p:txBody>
      </p:sp>
      <p:pic>
        <p:nvPicPr>
          <p:cNvPr id="43010" name="Picture 3" descr="Figure 1 Scheme _LO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5257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  <a:noFill/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Cytochrome P450 enzymes</a:t>
            </a:r>
          </a:p>
        </p:txBody>
      </p:sp>
      <p:sp>
        <p:nvSpPr>
          <p:cNvPr id="1638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09600"/>
            <a:ext cx="8001000" cy="1676400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en-US" sz="18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Iron heme enzymes – Catalyze metabolic oxidations </a:t>
            </a:r>
          </a:p>
          <a:p>
            <a:pPr algn="just"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en-US" sz="18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Can bioactivate lipophilic pollutants/drugs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en-US" sz="18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metabolites can react with DNA &amp; proteins;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en-US" sz="18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resulting in </a:t>
            </a:r>
            <a:r>
              <a:rPr lang="en-US" sz="1800" b="1">
                <a:solidFill>
                  <a:srgbClr val="A2221A"/>
                </a:solidFill>
                <a:latin typeface="Arial" charset="0"/>
                <a:ea typeface="ＭＳ Ｐゴシック" charset="0"/>
                <a:cs typeface="ＭＳ Ｐゴシック" charset="0"/>
              </a:rPr>
              <a:t>toxicity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Ø"/>
            </a:pPr>
            <a:endParaRPr lang="en-US" sz="1800" b="1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lnSpc>
                <a:spcPct val="90000"/>
              </a:lnSpc>
              <a:buFont typeface="Wingdings" charset="0"/>
              <a:buChar char="Ø"/>
            </a:pPr>
            <a:endParaRPr lang="en-US" sz="1800" b="1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1800" b="1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04800" y="6172200"/>
            <a:ext cx="1023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ea typeface="SimSun" charset="0"/>
                <a:cs typeface="SimSun" charset="0"/>
              </a:rPr>
              <a:t>PDB:2HI4 </a:t>
            </a:r>
          </a:p>
        </p:txBody>
      </p:sp>
      <p:grpSp>
        <p:nvGrpSpPr>
          <p:cNvPr id="16388" name="Group 7"/>
          <p:cNvGrpSpPr>
            <a:grpSpLocks/>
          </p:cNvGrpSpPr>
          <p:nvPr/>
        </p:nvGrpSpPr>
        <p:grpSpPr bwMode="auto">
          <a:xfrm>
            <a:off x="228600" y="2133600"/>
            <a:ext cx="3687763" cy="3581400"/>
            <a:chOff x="192" y="1392"/>
            <a:chExt cx="2323" cy="2448"/>
          </a:xfrm>
        </p:grpSpPr>
        <p:pic>
          <p:nvPicPr>
            <p:cNvPr id="16394" name="Picture 8" descr="1A2 crys str-Grad semin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92"/>
              <a:ext cx="2275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9"/>
            <p:cNvSpPr>
              <a:spLocks noChangeArrowheads="1"/>
            </p:cNvSpPr>
            <p:nvPr/>
          </p:nvSpPr>
          <p:spPr bwMode="auto">
            <a:xfrm>
              <a:off x="192" y="3640"/>
              <a:ext cx="580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zh-CN" sz="1200" b="1">
                  <a:solidFill>
                    <a:schemeClr val="bg1"/>
                  </a:solidFill>
                  <a:ea typeface="SimSun" charset="0"/>
                  <a:cs typeface="SimSun" charset="0"/>
                </a:rPr>
                <a:t>PDB:2HI4 </a:t>
              </a:r>
            </a:p>
          </p:txBody>
        </p:sp>
      </p:grpSp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4953000" y="6553200"/>
            <a:ext cx="3524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F. P. Guengerich </a:t>
            </a:r>
            <a:r>
              <a:rPr lang="en-US" sz="1400" i="1"/>
              <a:t>Chem.Res.Toxicol.</a:t>
            </a:r>
            <a:r>
              <a:rPr lang="en-US" sz="1400"/>
              <a:t> </a:t>
            </a:r>
            <a:r>
              <a:rPr lang="en-US" sz="1400" b="1"/>
              <a:t>2008</a:t>
            </a:r>
          </a:p>
        </p:txBody>
      </p:sp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1109663" y="6227763"/>
            <a:ext cx="2181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E. H. Johnson et al. </a:t>
            </a:r>
            <a:r>
              <a:rPr lang="en-US" sz="1400" b="1"/>
              <a:t>2007</a:t>
            </a:r>
          </a:p>
        </p:txBody>
      </p:sp>
      <p:graphicFrame>
        <p:nvGraphicFramePr>
          <p:cNvPr id="16391" name="Object 2"/>
          <p:cNvGraphicFramePr>
            <a:graphicFrameLocks noChangeAspect="1"/>
          </p:cNvGraphicFramePr>
          <p:nvPr/>
        </p:nvGraphicFramePr>
        <p:xfrm>
          <a:off x="5105400" y="3352800"/>
          <a:ext cx="34290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KGPlot" r:id="rId4" imgW="4572000" imgH="4178300" progId="KGraph_Plot">
                  <p:embed/>
                </p:oleObj>
              </mc:Choice>
              <mc:Fallback>
                <p:oleObj name="KGPlot" r:id="rId4" imgW="4572000" imgH="4178300" progId="KGraph_Plo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352800"/>
                        <a:ext cx="34290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6">
            <a:lum bright="2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9718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6324600" y="2667000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b="1" i="1">
                <a:solidFill>
                  <a:srgbClr val="CF0042"/>
                </a:solidFill>
                <a:latin typeface="Times" charset="0"/>
              </a:rPr>
              <a:t>Prof. John Schenkman, </a:t>
            </a:r>
          </a:p>
          <a:p>
            <a:pPr eaLnBrk="0" hangingPunct="0"/>
            <a:r>
              <a:rPr lang="en-US" b="1" i="1">
                <a:solidFill>
                  <a:srgbClr val="CF0042"/>
                </a:solidFill>
                <a:latin typeface="Times" charset="0"/>
              </a:rPr>
              <a:t>Uconn Health Center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Figure 1 high def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4211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7"/>
          <p:cNvSpPr txBox="1">
            <a:spLocks noChangeArrowheads="1"/>
          </p:cNvSpPr>
          <p:nvPr/>
        </p:nvSpPr>
        <p:spPr bwMode="auto">
          <a:xfrm>
            <a:off x="5791200" y="1600200"/>
            <a:ext cx="266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    </a:t>
            </a:r>
          </a:p>
        </p:txBody>
      </p:sp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5181600" y="685800"/>
            <a:ext cx="3962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/>
              <a:t>Figure 1.</a:t>
            </a:r>
            <a:r>
              <a:rPr lang="en-US"/>
              <a:t> Electrochemical characterization of the basic </a:t>
            </a:r>
            <a:r>
              <a:rPr lang="en-US" b="1"/>
              <a:t>microfluidic electrochemical device </a:t>
            </a:r>
            <a:r>
              <a:rPr lang="en-US"/>
              <a:t>(mPED): (A) </a:t>
            </a:r>
            <a:r>
              <a:rPr lang="en-US" b="1"/>
              <a:t>Cyclic voltammograms </a:t>
            </a:r>
            <a:r>
              <a:rPr lang="en-US"/>
              <a:t>of 2 mM ferrocene carboxylic acid (FCA) in 0.5 M KCl at pH 7.0 (oxidation current is downward); (B</a:t>
            </a:r>
            <a:r>
              <a:rPr lang="en-US" b="1"/>
              <a:t>) Amperometric oxidation current</a:t>
            </a:r>
            <a:r>
              <a:rPr lang="en-US"/>
              <a:t> after injecting 0.</a:t>
            </a:r>
            <a:r>
              <a:rPr lang="de-DE"/>
              <a:t>13 to 2 mM ferrocene carboxylic acid into the fluidic channel at a potential of 0.36 V vs. Ag/AgCl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FIGURE 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315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2209800" y="0"/>
            <a:ext cx="4905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mPED tests for Benzopyrene and NNK</a:t>
            </a:r>
          </a:p>
          <a:p>
            <a:pPr eaLnBrk="1" hangingPunct="1"/>
            <a:r>
              <a:rPr lang="en-US" sz="1800"/>
              <a:t>Spots are RuPVP+DNA+rat liver microsomes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5334000" y="53340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PAA,</a:t>
            </a:r>
          </a:p>
          <a:p>
            <a:pPr eaLnBrk="1" hangingPunct="1"/>
            <a:r>
              <a:rPr lang="en-US" sz="1400"/>
              <a:t>control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5943600" y="5029200"/>
            <a:ext cx="65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polyG</a:t>
            </a:r>
          </a:p>
        </p:txBody>
      </p: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6629400" y="4495800"/>
            <a:ext cx="73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ssDNA</a:t>
            </a:r>
          </a:p>
        </p:txBody>
      </p: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7239000" y="5257800"/>
            <a:ext cx="825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dsDNA</a:t>
            </a:r>
          </a:p>
          <a:p>
            <a:pPr eaLnBrk="1" hangingPunct="1"/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ChangeArrowheads="1"/>
          </p:cNvSpPr>
          <p:nvPr/>
        </p:nvSpPr>
        <p:spPr bwMode="auto">
          <a:xfrm>
            <a:off x="762000" y="0"/>
            <a:ext cx="731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400" b="1" i="1"/>
              <a:t>Testing environmental samples with the </a:t>
            </a:r>
            <a:r>
              <a:rPr lang="de-DE" sz="2400" b="1" i="1">
                <a:latin typeface="Symbol" charset="0"/>
              </a:rPr>
              <a:t>m</a:t>
            </a:r>
            <a:r>
              <a:rPr lang="de-DE" sz="2400" b="1" i="1"/>
              <a:t>PED </a:t>
            </a:r>
            <a:endParaRPr lang="en-US" sz="2400" b="1" i="1"/>
          </a:p>
        </p:txBody>
      </p:sp>
      <p:pic>
        <p:nvPicPr>
          <p:cNvPr id="46082" name="Picture 4" descr="FIGURE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29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3"/>
          <p:cNvSpPr txBox="1">
            <a:spLocks noChangeArrowheads="1"/>
          </p:cNvSpPr>
          <p:nvPr/>
        </p:nvSpPr>
        <p:spPr bwMode="auto">
          <a:xfrm>
            <a:off x="2133600" y="4572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7575D1"/>
                </a:solidFill>
              </a:rPr>
              <a:t>SUMMARY</a:t>
            </a:r>
          </a:p>
          <a:p>
            <a:pPr algn="ctr" eaLnBrk="1" hangingPunct="1"/>
            <a:endParaRPr lang="en-US" b="1" i="1">
              <a:solidFill>
                <a:srgbClr val="7575D1"/>
              </a:solidFill>
            </a:endParaRPr>
          </a:p>
          <a:p>
            <a:pPr eaLnBrk="1" hangingPunct="1"/>
            <a:endParaRPr lang="en-US" b="1" i="1">
              <a:solidFill>
                <a:srgbClr val="7575D1"/>
              </a:solidFill>
            </a:endParaRPr>
          </a:p>
        </p:txBody>
      </p:sp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228600" y="1371600"/>
            <a:ext cx="8915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• ECL and SWV arrays using RuPVP/DNA/enzyme films provide</a:t>
            </a:r>
          </a:p>
          <a:p>
            <a:pPr eaLnBrk="1" hangingPunct="1"/>
            <a:r>
              <a:rPr lang="en-US" sz="2000"/>
              <a:t>complimentary results to conventional toxicity metrics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• Molecular information from LC-MS/MS using 96-well system with magnetic beads having DNA/enzyme films as </a:t>
            </a:r>
            <a:r>
              <a:rPr lang="ja-JP" altLang="en-US" sz="2000"/>
              <a:t>“</a:t>
            </a:r>
            <a:r>
              <a:rPr lang="en-US" altLang="ja-JP" sz="2000"/>
              <a:t>biocolloid</a:t>
            </a:r>
            <a:r>
              <a:rPr lang="ja-JP" altLang="en-US" sz="2000"/>
              <a:t>”</a:t>
            </a:r>
            <a:r>
              <a:rPr lang="en-US" altLang="ja-JP" sz="2000"/>
              <a:t> reactors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• Microfluidics provides constant reactant and oxygen flow, better sensitivity,</a:t>
            </a:r>
          </a:p>
          <a:p>
            <a:pPr eaLnBrk="1" hangingPunct="1"/>
            <a:r>
              <a:rPr lang="en-US" sz="2000"/>
              <a:t>partial automation and faster assays (24 in ~30 min.)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• Paper-based microfluidic array (~$0.80/ea.) enables rapid, cheap field tests;</a:t>
            </a:r>
          </a:p>
          <a:p>
            <a:pPr eaLnBrk="1" hangingPunct="1"/>
            <a:r>
              <a:rPr lang="en-US" sz="2000"/>
              <a:t>   (need to improve reproducibility)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• </a:t>
            </a:r>
            <a:r>
              <a:rPr lang="en-US" sz="2000" b="1" i="1"/>
              <a:t>Future</a:t>
            </a:r>
            <a:r>
              <a:rPr lang="en-US" sz="2000" b="1"/>
              <a:t>: </a:t>
            </a:r>
            <a:r>
              <a:rPr lang="en-US" sz="2000"/>
              <a:t>Organ-specific toxicity, incorporate oxidative DNA damage, </a:t>
            </a:r>
          </a:p>
          <a:p>
            <a:pPr eaLnBrk="1" hangingPunct="1"/>
            <a:r>
              <a:rPr lang="en-US" sz="2000"/>
              <a:t>specific damage sites on tumor suppressor genes.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4191000" y="5715000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2008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28600"/>
            <a:ext cx="9169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304800" y="0"/>
            <a:ext cx="73914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C6E00"/>
                </a:solidFill>
                <a:latin typeface="Times" charset="0"/>
              </a:rPr>
              <a:t>Thanks to NIEHS/NIH in US for funding!</a:t>
            </a:r>
            <a:endParaRPr lang="en-US" sz="2800" b="1">
              <a:solidFill>
                <a:srgbClr val="009900"/>
              </a:solidFill>
              <a:latin typeface="Times" charset="0"/>
            </a:endParaRPr>
          </a:p>
          <a:p>
            <a:r>
              <a:rPr lang="en-US" sz="2800" b="1" i="1">
                <a:solidFill>
                  <a:srgbClr val="CC0000"/>
                </a:solidFill>
                <a:latin typeface="Times" charset="0"/>
              </a:rPr>
              <a:t>Thanks again to all coworkers and collaborators</a:t>
            </a:r>
            <a:endParaRPr lang="en-US" sz="2800" b="1">
              <a:solidFill>
                <a:srgbClr val="CC0000"/>
              </a:solidFill>
              <a:latin typeface="Times" charset="0"/>
            </a:endParaRPr>
          </a:p>
          <a:p>
            <a:r>
              <a:rPr lang="en-US" sz="2400">
                <a:latin typeface="Times" charset="0"/>
              </a:rPr>
              <a:t>http://web.uconn.edu/rusling/</a:t>
            </a:r>
            <a:endParaRPr lang="en-US" sz="2800" b="1">
              <a:solidFill>
                <a:srgbClr val="CC0000"/>
              </a:solidFill>
              <a:latin typeface="Times" charset="0"/>
            </a:endParaRPr>
          </a:p>
          <a:p>
            <a:endParaRPr lang="en-US" sz="2800" b="1">
              <a:solidFill>
                <a:srgbClr val="660066"/>
              </a:solidFill>
              <a:latin typeface="Times" charset="0"/>
            </a:endParaRPr>
          </a:p>
          <a:p>
            <a:r>
              <a:rPr lang="en-US" sz="2800" b="1">
                <a:solidFill>
                  <a:srgbClr val="660066"/>
                </a:solidFill>
                <a:latin typeface="Times" charset="0"/>
              </a:rPr>
              <a:t>Grazie mille!</a:t>
            </a:r>
          </a:p>
        </p:txBody>
      </p:sp>
      <p:graphicFrame>
        <p:nvGraphicFramePr>
          <p:cNvPr id="50178" name="Object 4"/>
          <p:cNvGraphicFramePr>
            <a:graphicFrameLocks noChangeAspect="1"/>
          </p:cNvGraphicFramePr>
          <p:nvPr/>
        </p:nvGraphicFramePr>
        <p:xfrm>
          <a:off x="3200400" y="2514600"/>
          <a:ext cx="2743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Picture" r:id="rId3" imgW="2743200" imgH="1828800" progId="Word.Picture.8">
                  <p:embed/>
                </p:oleObj>
              </mc:Choice>
              <mc:Fallback>
                <p:oleObj name="Picture" r:id="rId3" imgW="2743200" imgH="182880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514600"/>
                        <a:ext cx="27432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0"/>
            <a:ext cx="4953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AutoShape 8"/>
          <p:cNvSpPr>
            <a:spLocks noChangeArrowheads="1"/>
          </p:cNvSpPr>
          <p:nvPr/>
        </p:nvSpPr>
        <p:spPr bwMode="auto">
          <a:xfrm>
            <a:off x="2895600" y="3200400"/>
            <a:ext cx="1066800" cy="1219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A222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Rectangle 9"/>
          <p:cNvSpPr>
            <a:spLocks noChangeArrowheads="1"/>
          </p:cNvSpPr>
          <p:nvPr/>
        </p:nvSpPr>
        <p:spPr bwMode="auto">
          <a:xfrm>
            <a:off x="2895600" y="3048000"/>
            <a:ext cx="1066800" cy="152400"/>
          </a:xfrm>
          <a:prstGeom prst="rect">
            <a:avLst/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0182" name="Picture 10" descr="JoeCool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2819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00563"/>
            <a:ext cx="31305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6" descr="beer mug.pic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17176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8" descr="flat,550x550,075,f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81200"/>
            <a:ext cx="23717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21209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b="33255"/>
          <a:stretch>
            <a:fillRect/>
          </a:stretch>
        </p:blipFill>
        <p:spPr bwMode="auto">
          <a:xfrm>
            <a:off x="2057400" y="1447800"/>
            <a:ext cx="53340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803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7000A4"/>
                </a:solidFill>
                <a:latin typeface="Times" charset="0"/>
              </a:rPr>
              <a:t>Basic film architecture and approaches for genotoxicity arrays</a:t>
            </a:r>
            <a:endParaRPr lang="en-US" b="1" i="1">
              <a:latin typeface="Times" charset="0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838200" y="3124200"/>
            <a:ext cx="1179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>
                <a:latin typeface="Times" charset="0"/>
              </a:rPr>
              <a:t>20-40 nm</a:t>
            </a:r>
          </a:p>
          <a:p>
            <a:pPr algn="ctr"/>
            <a:r>
              <a:rPr lang="en-US" sz="2000" b="1" i="1">
                <a:latin typeface="Times" charset="0"/>
              </a:rPr>
              <a:t>thick</a:t>
            </a: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2057400" y="28194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1981200" y="28194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1981200" y="44196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6842125" y="447198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i="1">
                <a:solidFill>
                  <a:srgbClr val="B00038"/>
                </a:solidFill>
                <a:latin typeface="Times" charset="0"/>
              </a:rPr>
              <a:t>(ECL polymer)</a:t>
            </a:r>
          </a:p>
        </p:txBody>
      </p:sp>
      <p:sp>
        <p:nvSpPr>
          <p:cNvPr id="17416" name="Text Box 13"/>
          <p:cNvSpPr txBox="1">
            <a:spLocks noChangeArrowheads="1"/>
          </p:cNvSpPr>
          <p:nvPr/>
        </p:nvSpPr>
        <p:spPr bwMode="auto">
          <a:xfrm>
            <a:off x="7239000" y="2895600"/>
            <a:ext cx="1749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B00038"/>
                </a:solidFill>
                <a:latin typeface="Times" charset="0"/>
              </a:rPr>
              <a:t>LbL Films</a:t>
            </a:r>
          </a:p>
          <a:p>
            <a:r>
              <a:rPr lang="en-US" sz="2000" b="1" i="1">
                <a:solidFill>
                  <a:srgbClr val="B00038"/>
                </a:solidFill>
                <a:latin typeface="Times" charset="0"/>
              </a:rPr>
              <a:t>(Lvov, Decher)</a:t>
            </a: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0" y="6027738"/>
            <a:ext cx="868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Eli G. Hvastkovs, John B. Schenkman</a:t>
            </a:r>
            <a:r>
              <a:rPr lang="en-US" sz="1600" baseline="30000"/>
              <a:t> </a:t>
            </a:r>
            <a:r>
              <a:rPr lang="en-US" sz="1600"/>
              <a:t>and James F Rusling, Metabolic Toxicity Screening Using Electrochemiluminescence Arrays Coupled with Enzyme-DNA biocolloid reactors and LC-MS, </a:t>
            </a:r>
            <a:r>
              <a:rPr lang="en-US" sz="1600" i="1"/>
              <a:t>Annu. Rev. Anal. Chem., </a:t>
            </a:r>
            <a:r>
              <a:rPr lang="en-US" sz="1600" b="1" i="1"/>
              <a:t>2012, 5, 79–105.</a:t>
            </a:r>
            <a:endParaRPr lang="en-US" sz="1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cheme 1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097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1905000" y="457200"/>
            <a:ext cx="550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B00038"/>
                </a:solidFill>
                <a:latin typeface="Times" charset="0"/>
              </a:rPr>
              <a:t>Two strategies for genotoxicity screening</a:t>
            </a:r>
          </a:p>
        </p:txBody>
      </p:sp>
      <p:sp>
        <p:nvSpPr>
          <p:cNvPr id="18435" name="Line 8"/>
          <p:cNvSpPr>
            <a:spLocks noChangeShapeType="1"/>
          </p:cNvSpPr>
          <p:nvPr/>
        </p:nvSpPr>
        <p:spPr bwMode="auto">
          <a:xfrm flipH="1">
            <a:off x="6362700" y="1333500"/>
            <a:ext cx="9144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7337425" y="1042988"/>
            <a:ext cx="1281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accent2"/>
                </a:solidFill>
              </a:rPr>
              <a:t>P450s driven</a:t>
            </a:r>
          </a:p>
          <a:p>
            <a:pPr eaLnBrk="1" hangingPunct="1"/>
            <a:r>
              <a:rPr lang="en-US" sz="1400" b="1">
                <a:solidFill>
                  <a:schemeClr val="accent2"/>
                </a:solidFill>
              </a:rPr>
              <a:t>By NADPH</a:t>
            </a:r>
            <a:endParaRPr lang="en-US" sz="1800"/>
          </a:p>
        </p:txBody>
      </p:sp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952500" y="952500"/>
            <a:ext cx="579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i="1">
                <a:latin typeface="Times" charset="0"/>
              </a:rPr>
              <a:t>Microsomes = nanoparticles of lipids, cyt P450s, CPR</a:t>
            </a:r>
          </a:p>
        </p:txBody>
      </p:sp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7781925" y="1790700"/>
            <a:ext cx="1171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accent2"/>
                </a:solidFill>
              </a:rPr>
              <a:t>Microsome </a:t>
            </a:r>
          </a:p>
          <a:p>
            <a:pPr eaLnBrk="1" hangingPunct="1"/>
            <a:r>
              <a:rPr lang="en-US" sz="1400" b="1">
                <a:solidFill>
                  <a:schemeClr val="accent2"/>
                </a:solidFill>
              </a:rPr>
              <a:t>particles</a:t>
            </a:r>
            <a:endParaRPr lang="en-US" sz="1800"/>
          </a:p>
          <a:p>
            <a:pPr eaLnBrk="1" hangingPunct="1"/>
            <a:endParaRPr lang="en-US" sz="1800"/>
          </a:p>
        </p:txBody>
      </p:sp>
      <p:sp>
        <p:nvSpPr>
          <p:cNvPr id="18439" name="Line 12"/>
          <p:cNvSpPr>
            <a:spLocks noChangeShapeType="1"/>
          </p:cNvSpPr>
          <p:nvPr/>
        </p:nvSpPr>
        <p:spPr bwMode="auto">
          <a:xfrm flipH="1">
            <a:off x="6515100" y="2019300"/>
            <a:ext cx="1295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3733800" y="6324600"/>
            <a:ext cx="260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LC-MS gives molecular details</a:t>
            </a: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6553200" y="6211888"/>
            <a:ext cx="17414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Measure rel. rate of</a:t>
            </a:r>
          </a:p>
          <a:p>
            <a:pPr algn="ctr" eaLnBrk="1" hangingPunct="1"/>
            <a:r>
              <a:rPr lang="en-US" sz="1400"/>
              <a:t>DNA damage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Scheme 4 AB 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623888"/>
            <a:ext cx="76200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5272088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455738" y="166688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B00038"/>
                </a:solidFill>
                <a:latin typeface="Times" charset="0"/>
              </a:rPr>
              <a:t>DNA damage and damaged base release</a:t>
            </a:r>
            <a:endParaRPr lang="en-US" b="1" i="1">
              <a:latin typeface="Times" charset="0"/>
            </a:endParaRPr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754063" y="6294438"/>
            <a:ext cx="730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7000A4"/>
                </a:solidFill>
                <a:latin typeface="Times" charset="0"/>
              </a:rPr>
              <a:t>• Our methods detect DNA damage - and structures of adducts (MS)</a:t>
            </a:r>
            <a:endParaRPr lang="en-US" sz="2000" b="1" i="1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b="41176"/>
          <a:stretch>
            <a:fillRect/>
          </a:stretch>
        </p:blipFill>
        <p:spPr bwMode="auto">
          <a:xfrm>
            <a:off x="1981200" y="1066800"/>
            <a:ext cx="63547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2" name="Object 4"/>
          <p:cNvGraphicFramePr>
            <a:graphicFrameLocks noChangeAspect="1"/>
          </p:cNvGraphicFramePr>
          <p:nvPr/>
        </p:nvGraphicFramePr>
        <p:xfrm>
          <a:off x="1066800" y="5486400"/>
          <a:ext cx="7543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Document" r:id="rId4" imgW="5676900" imgH="660400" progId="Word.Document.8">
                  <p:embed/>
                </p:oleObj>
              </mc:Choice>
              <mc:Fallback>
                <p:oleObj name="Document" r:id="rId4" imgW="5676900" imgH="6604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86400"/>
                        <a:ext cx="7543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0" y="3048000"/>
            <a:ext cx="26971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8B003B"/>
                </a:solidFill>
                <a:latin typeface="Times" charset="0"/>
              </a:rPr>
              <a:t>Spots contain enzyme,</a:t>
            </a:r>
          </a:p>
          <a:p>
            <a:r>
              <a:rPr lang="en-US" sz="2000" b="1" i="1">
                <a:solidFill>
                  <a:srgbClr val="8B003B"/>
                </a:solidFill>
                <a:latin typeface="Times" charset="0"/>
              </a:rPr>
              <a:t>DNA, And RuPVP ECL</a:t>
            </a:r>
          </a:p>
          <a:p>
            <a:r>
              <a:rPr lang="en-US" sz="2000" b="1" i="1">
                <a:solidFill>
                  <a:srgbClr val="8B003B"/>
                </a:solidFill>
                <a:latin typeface="Times" charset="0"/>
              </a:rPr>
              <a:t>polymer</a:t>
            </a:r>
            <a:endParaRPr lang="en-US" sz="2000" b="1" i="1">
              <a:latin typeface="Times" charset="0"/>
            </a:endParaRPr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1143000" y="14478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838200" y="10668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6" name="Picture 10" descr="RuPVP_2_flatten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5146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60325" y="2011363"/>
            <a:ext cx="974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8B003B"/>
                </a:solidFill>
                <a:latin typeface="Times" charset="0"/>
              </a:rPr>
              <a:t>RuPVP</a:t>
            </a:r>
          </a:p>
        </p:txBody>
      </p:sp>
      <p:graphicFrame>
        <p:nvGraphicFramePr>
          <p:cNvPr id="20488" name="Object 3"/>
          <p:cNvGraphicFramePr>
            <a:graphicFrameLocks noChangeAspect="1"/>
          </p:cNvGraphicFramePr>
          <p:nvPr/>
        </p:nvGraphicFramePr>
        <p:xfrm>
          <a:off x="2362200" y="533400"/>
          <a:ext cx="6781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Document" r:id="rId7" imgW="6121400" imgH="520700" progId="Word.Document.8">
                  <p:embed/>
                </p:oleObj>
              </mc:Choice>
              <mc:Fallback>
                <p:oleObj name="Document" r:id="rId7" imgW="6121400" imgH="5207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33400"/>
                        <a:ext cx="6781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1943100" y="973138"/>
            <a:ext cx="4419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000" b="1" i="1">
              <a:latin typeface="Times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019300" y="973138"/>
            <a:ext cx="4648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671986"/>
                </a:solidFill>
                <a:latin typeface="Times" charset="0"/>
              </a:rPr>
              <a:t>1. Enzyme reaction + DNA:</a:t>
            </a:r>
          </a:p>
          <a:p>
            <a:r>
              <a:rPr lang="en-US" b="1">
                <a:solidFill>
                  <a:srgbClr val="671986"/>
                </a:solidFill>
                <a:latin typeface="Times" charset="0"/>
              </a:rPr>
              <a:t>Reactant ---&gt; metabolites + DNA</a:t>
            </a:r>
            <a:endParaRPr lang="en-US">
              <a:latin typeface="Times" charset="0"/>
            </a:endParaRPr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3848100" y="1963738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="1" i="1">
              <a:latin typeface="Times" charset="0"/>
            </a:endParaRP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1905000" y="2590800"/>
            <a:ext cx="4484688" cy="8318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960F7A"/>
                </a:solidFill>
                <a:latin typeface="Times" charset="0"/>
              </a:rPr>
              <a:t>2. Analysis by</a:t>
            </a:r>
          </a:p>
          <a:p>
            <a:pPr algn="ctr"/>
            <a:r>
              <a:rPr lang="en-US" b="1">
                <a:solidFill>
                  <a:srgbClr val="960F7A"/>
                </a:solidFill>
                <a:latin typeface="Times" charset="0"/>
              </a:rPr>
              <a:t>electrochemiluminescence (ECL)</a:t>
            </a:r>
            <a:endParaRPr lang="en-US">
              <a:latin typeface="Times" charset="0"/>
            </a:endParaRP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589088" y="4021138"/>
            <a:ext cx="5548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CC0000"/>
                </a:solidFill>
                <a:latin typeface="Times" charset="0"/>
              </a:rPr>
              <a:t>RuL</a:t>
            </a:r>
            <a:r>
              <a:rPr lang="en-US" b="1" baseline="30000">
                <a:solidFill>
                  <a:srgbClr val="CC0000"/>
                </a:solidFill>
                <a:latin typeface="Times" charset="0"/>
              </a:rPr>
              <a:t>2+</a:t>
            </a:r>
            <a:r>
              <a:rPr lang="en-US" b="1">
                <a:solidFill>
                  <a:srgbClr val="CC0000"/>
                </a:solidFill>
                <a:latin typeface="Times" charset="0"/>
              </a:rPr>
              <a:t> = RuL</a:t>
            </a:r>
            <a:r>
              <a:rPr lang="en-US" b="1" baseline="30000">
                <a:solidFill>
                  <a:srgbClr val="CC0000"/>
                </a:solidFill>
                <a:latin typeface="Times" charset="0"/>
              </a:rPr>
              <a:t>3+</a:t>
            </a:r>
            <a:r>
              <a:rPr lang="en-US" b="1">
                <a:solidFill>
                  <a:srgbClr val="CC0000"/>
                </a:solidFill>
                <a:latin typeface="Times" charset="0"/>
              </a:rPr>
              <a:t> + e- (in film)</a:t>
            </a:r>
          </a:p>
          <a:p>
            <a:pPr algn="ctr"/>
            <a:r>
              <a:rPr lang="en-US" b="1">
                <a:solidFill>
                  <a:srgbClr val="CC0000"/>
                </a:solidFill>
                <a:latin typeface="Times" charset="0"/>
              </a:rPr>
              <a:t>RuL</a:t>
            </a:r>
            <a:r>
              <a:rPr lang="en-US" b="1" baseline="30000">
                <a:solidFill>
                  <a:srgbClr val="CC0000"/>
                </a:solidFill>
                <a:latin typeface="Times" charset="0"/>
              </a:rPr>
              <a:t>3+ </a:t>
            </a:r>
            <a:r>
              <a:rPr lang="en-US" b="1">
                <a:solidFill>
                  <a:srgbClr val="CC0000"/>
                </a:solidFill>
                <a:latin typeface="Times" charset="0"/>
              </a:rPr>
              <a:t>+ DNA-G --&gt; </a:t>
            </a:r>
            <a:r>
              <a:rPr lang="en-US" b="1">
                <a:solidFill>
                  <a:srgbClr val="D3002C"/>
                </a:solidFill>
                <a:latin typeface="Times" charset="0"/>
              </a:rPr>
              <a:t>[</a:t>
            </a:r>
            <a:r>
              <a:rPr lang="en-US" b="1">
                <a:solidFill>
                  <a:srgbClr val="CC0000"/>
                </a:solidFill>
                <a:latin typeface="Times" charset="0"/>
              </a:rPr>
              <a:t>RuL</a:t>
            </a:r>
            <a:r>
              <a:rPr lang="en-US" b="1" baseline="30000">
                <a:solidFill>
                  <a:srgbClr val="CC0000"/>
                </a:solidFill>
                <a:latin typeface="Times" charset="0"/>
              </a:rPr>
              <a:t>2+</a:t>
            </a:r>
            <a:r>
              <a:rPr lang="en-US" b="1">
                <a:solidFill>
                  <a:srgbClr val="CC0000"/>
                </a:solidFill>
                <a:latin typeface="Times" charset="0"/>
              </a:rPr>
              <a:t>]*  + DNA-G• </a:t>
            </a:r>
          </a:p>
        </p:txBody>
      </p:sp>
      <p:cxnSp>
        <p:nvCxnSpPr>
          <p:cNvPr id="21510" name="AutoShape 7"/>
          <p:cNvCxnSpPr>
            <a:cxnSpLocks noChangeShapeType="1"/>
          </p:cNvCxnSpPr>
          <p:nvPr/>
        </p:nvCxnSpPr>
        <p:spPr bwMode="auto">
          <a:xfrm rot="16200000" flipV="1">
            <a:off x="3236912" y="3260726"/>
            <a:ext cx="593725" cy="2571750"/>
          </a:xfrm>
          <a:prstGeom prst="bentConnector4">
            <a:avLst>
              <a:gd name="adj1" fmla="val -38505"/>
              <a:gd name="adj2" fmla="val 125245"/>
            </a:avLst>
          </a:prstGeom>
          <a:noFill/>
          <a:ln w="28575">
            <a:solidFill>
              <a:srgbClr val="261CB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990600" y="228600"/>
            <a:ext cx="691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0C6E00"/>
                </a:solidFill>
                <a:latin typeface="Times" charset="0"/>
              </a:rPr>
              <a:t>Screening Metabolic Toxicity – 2 Steps</a:t>
            </a:r>
            <a:endParaRPr lang="en-US">
              <a:latin typeface="Times" charset="0"/>
            </a:endParaRP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1485900" y="5392738"/>
            <a:ext cx="569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latin typeface="Times" charset="0"/>
              </a:rPr>
              <a:t>In ECL, </a:t>
            </a:r>
            <a:r>
              <a:rPr lang="en-US" b="1">
                <a:solidFill>
                  <a:srgbClr val="D3002C"/>
                </a:solidFill>
                <a:latin typeface="Times" charset="0"/>
              </a:rPr>
              <a:t>[</a:t>
            </a:r>
            <a:r>
              <a:rPr lang="en-US" b="1">
                <a:solidFill>
                  <a:srgbClr val="CC0000"/>
                </a:solidFill>
                <a:latin typeface="Times" charset="0"/>
              </a:rPr>
              <a:t>RuL</a:t>
            </a:r>
            <a:r>
              <a:rPr lang="en-US" b="1" baseline="30000">
                <a:solidFill>
                  <a:srgbClr val="CC0000"/>
                </a:solidFill>
                <a:latin typeface="Times" charset="0"/>
              </a:rPr>
              <a:t>2+</a:t>
            </a:r>
            <a:r>
              <a:rPr lang="en-US" b="1">
                <a:solidFill>
                  <a:srgbClr val="CC0000"/>
                </a:solidFill>
                <a:latin typeface="Times" charset="0"/>
              </a:rPr>
              <a:t>]* formed --&gt; visible light</a:t>
            </a:r>
            <a:endParaRPr lang="en-US" sz="2000" b="1" i="1">
              <a:latin typeface="Times" charset="0"/>
            </a:endParaRPr>
          </a:p>
        </p:txBody>
      </p:sp>
      <p:sp>
        <p:nvSpPr>
          <p:cNvPr id="21513" name="TextBox 1"/>
          <p:cNvSpPr txBox="1">
            <a:spLocks noChangeArrowheads="1"/>
          </p:cNvSpPr>
          <p:nvPr/>
        </p:nvSpPr>
        <p:spPr bwMode="auto">
          <a:xfrm>
            <a:off x="1447800" y="3657600"/>
            <a:ext cx="266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u="sng"/>
              <a:t>Detection reaction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7"/>
          <p:cNvSpPr txBox="1">
            <a:spLocks noChangeArrowheads="1"/>
          </p:cNvSpPr>
          <p:nvPr/>
        </p:nvSpPr>
        <p:spPr bwMode="auto">
          <a:xfrm>
            <a:off x="457200" y="228600"/>
            <a:ext cx="868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B00038"/>
                </a:solidFill>
                <a:latin typeface="Times" charset="0"/>
              </a:rPr>
              <a:t>ECL arrays - relative toxicity screening using cyt P450s and</a:t>
            </a:r>
          </a:p>
          <a:p>
            <a:pPr algn="ctr"/>
            <a:r>
              <a:rPr lang="en-US" b="1" i="1">
                <a:solidFill>
                  <a:srgbClr val="B00038"/>
                </a:solidFill>
                <a:latin typeface="Times" charset="0"/>
              </a:rPr>
              <a:t>biioconjugation liver metabolic enzymes </a:t>
            </a:r>
          </a:p>
          <a:p>
            <a:r>
              <a:rPr lang="en-US" b="1" i="1">
                <a:solidFill>
                  <a:srgbClr val="B00038"/>
                </a:solidFill>
                <a:latin typeface="Times" charset="0"/>
              </a:rPr>
              <a:t> </a:t>
            </a:r>
          </a:p>
          <a:p>
            <a:endParaRPr lang="en-US" b="1" i="1">
              <a:latin typeface="Times" charset="0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1219200"/>
          <a:ext cx="9144000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Document" r:id="rId3" imgW="21942857" imgH="9955556" progId="Word.Document.12">
                  <p:link updateAutomatic="1"/>
                </p:oleObj>
              </mc:Choice>
              <mc:Fallback>
                <p:oleObj name="Document" r:id="rId3" imgW="21942857" imgH="9955556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9144000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Box 12"/>
          <p:cNvSpPr txBox="1">
            <a:spLocks noChangeArrowheads="1"/>
          </p:cNvSpPr>
          <p:nvPr/>
        </p:nvSpPr>
        <p:spPr bwMode="auto">
          <a:xfrm>
            <a:off x="1752600" y="13716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Human enzymes                                            rat enzymes</a:t>
            </a:r>
          </a:p>
        </p:txBody>
      </p:sp>
      <p:sp>
        <p:nvSpPr>
          <p:cNvPr id="22532" name="TextBox 15"/>
          <p:cNvSpPr txBox="1">
            <a:spLocks noChangeArrowheads="1"/>
          </p:cNvSpPr>
          <p:nvPr/>
        </p:nvSpPr>
        <p:spPr bwMode="auto">
          <a:xfrm>
            <a:off x="2590800" y="5257800"/>
            <a:ext cx="464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More light means more DNA damage</a:t>
            </a:r>
          </a:p>
        </p:txBody>
      </p:sp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685800" y="5943600"/>
          <a:ext cx="7696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Document" r:id="rId5" imgW="21942857" imgH="2692063" progId="Word.Document.12">
                  <p:link updateAutomatic="1"/>
                </p:oleObj>
              </mc:Choice>
              <mc:Fallback>
                <p:oleObj name="Document" r:id="rId5" imgW="21942857" imgH="2692063" progId="Word.Document.12">
                  <p:link updateAutomatic="1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943600"/>
                        <a:ext cx="7696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1515</Words>
  <Application>Microsoft Macintosh PowerPoint</Application>
  <PresentationFormat>On-screen Show (4:3)</PresentationFormat>
  <Paragraphs>231</Paragraphs>
  <Slides>36</Slides>
  <Notes>0</Notes>
  <HiddenSlides>0</HiddenSlides>
  <MMClips>0</MMClips>
  <ScaleCrop>false</ScaleCrop>
  <HeadingPairs>
    <vt:vector size="10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Arial</vt:lpstr>
      <vt:lpstr>ＭＳ Ｐゴシック</vt:lpstr>
      <vt:lpstr>Times-Roman</vt:lpstr>
      <vt:lpstr>Times</vt:lpstr>
      <vt:lpstr>Times New Roman</vt:lpstr>
      <vt:lpstr>Wingdings</vt:lpstr>
      <vt:lpstr>SimSun</vt:lpstr>
      <vt:lpstr>Symbol</vt:lpstr>
      <vt:lpstr>Default Design</vt:lpstr>
      <vt:lpstr>\\localhost\Users\Bookworm\Documents\UConn general\Rusling website\!OLE_LINK1</vt:lpstr>
      <vt:lpstr>\\localhost\Users\Bookworm\Documents\UConn general\Rusling website\!OLE_LINK27</vt:lpstr>
      <vt:lpstr>\\localhost\Users\Bookworm\Documents\UConn general\Rusling website\!OLE_LINK2</vt:lpstr>
      <vt:lpstr>Unknown</vt:lpstr>
      <vt:lpstr>Microsoft Word Document</vt:lpstr>
      <vt:lpstr>Microsoft Word 97 - 2004 Document</vt:lpstr>
      <vt:lpstr>Microsoft Word Picture</vt:lpstr>
      <vt:lpstr>PowerPoint Presentation</vt:lpstr>
      <vt:lpstr>PowerPoint Presentation</vt:lpstr>
      <vt:lpstr>Cytochrome P450 enzymes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Tamoxifen </vt:lpstr>
      <vt:lpstr>Tamoxifen Metabolism</vt:lpstr>
      <vt:lpstr>Enzyme Reaction</vt:lpstr>
      <vt:lpstr>Tamoxifen activation</vt:lpstr>
      <vt:lpstr>Detoxification via UGTs (UDP-Glucuronyltransferase) </vt:lpstr>
      <vt:lpstr>PowerPoint Presentation</vt:lpstr>
      <vt:lpstr>Cyt P450 Catalytic cycle</vt:lpstr>
      <vt:lpstr>Electrode-driven activation of films of cyt P450s + reductase (CPR) mimics natural catalytic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Sadagopan</dc:creator>
  <cp:lastModifiedBy>Gayatri Phadke</cp:lastModifiedBy>
  <cp:revision>341</cp:revision>
  <dcterms:created xsi:type="dcterms:W3CDTF">2012-10-26T09:43:28Z</dcterms:created>
  <dcterms:modified xsi:type="dcterms:W3CDTF">2017-03-28T16:33:47Z</dcterms:modified>
</cp:coreProperties>
</file>