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05" r:id="rId3"/>
    <p:sldId id="257" r:id="rId4"/>
    <p:sldId id="273" r:id="rId5"/>
    <p:sldId id="258" r:id="rId6"/>
    <p:sldId id="309" r:id="rId7"/>
    <p:sldId id="281" r:id="rId8"/>
    <p:sldId id="279" r:id="rId9"/>
    <p:sldId id="280" r:id="rId10"/>
    <p:sldId id="261" r:id="rId11"/>
    <p:sldId id="262" r:id="rId12"/>
    <p:sldId id="263" r:id="rId13"/>
    <p:sldId id="267" r:id="rId14"/>
    <p:sldId id="283" r:id="rId15"/>
    <p:sldId id="276" r:id="rId16"/>
    <p:sldId id="275" r:id="rId17"/>
    <p:sldId id="269" r:id="rId18"/>
    <p:sldId id="271" r:id="rId19"/>
    <p:sldId id="299" r:id="rId20"/>
    <p:sldId id="293" r:id="rId21"/>
    <p:sldId id="302" r:id="rId22"/>
    <p:sldId id="303" r:id="rId23"/>
    <p:sldId id="294" r:id="rId24"/>
    <p:sldId id="301" r:id="rId25"/>
    <p:sldId id="289" r:id="rId26"/>
    <p:sldId id="290" r:id="rId27"/>
    <p:sldId id="295" r:id="rId28"/>
    <p:sldId id="310" r:id="rId29"/>
    <p:sldId id="311" r:id="rId30"/>
    <p:sldId id="312" r:id="rId31"/>
    <p:sldId id="317" r:id="rId32"/>
    <p:sldId id="314" r:id="rId33"/>
    <p:sldId id="313" r:id="rId34"/>
    <p:sldId id="272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9191"/>
    <a:srgbClr val="E9E9E9"/>
    <a:srgbClr val="A50021"/>
    <a:srgbClr val="CC66FF"/>
    <a:srgbClr val="000066"/>
    <a:srgbClr val="D8002F"/>
    <a:srgbClr val="C400A8"/>
    <a:srgbClr val="A70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96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B257B9-DAC7-F346-90B4-CF6DE859945B}" type="datetime1">
              <a:rPr lang="en-US"/>
              <a:pPr>
                <a:defRPr/>
              </a:pPr>
              <a:t>3/23/17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6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A0AC4E-B853-0F4B-8CF0-BC04C2B0A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51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48419-6724-2F44-A3C6-5B736AC9D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6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1C6D-76BB-0F48-953D-BE8885A5E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6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8CB68-4300-7449-A61E-D6BE777DC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C6136-481D-5E4A-8077-176EDC658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1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D3FC-39CF-F344-B5B8-EC8F10939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3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0454C-2972-D249-913D-2A355660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6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6B6EA-DACB-C64A-A525-13CC45047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0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20295-A772-5346-9107-43075B254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9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8BE85-2167-514B-840B-220CB4636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0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146BA-477C-BE42-8DFC-4E77E6937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15FB1-D2A0-CB43-820A-28425F364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55342880-7646-5B4C-9B05-6A04DE38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Bookworm\Documents\UConn%20general\Rusling%20website\!OLE_LINK25" TargetMode="External"/><Relationship Id="rId4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533400"/>
            <a:ext cx="8001000" cy="1371600"/>
          </a:xfrm>
        </p:spPr>
        <p:txBody>
          <a:bodyPr/>
          <a:lstStyle/>
          <a:p>
            <a:r>
              <a:rPr lang="en-US" sz="3200" b="1" i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INTRODUCTION TO ELECTROCHEMICAL BIOSENSORS</a:t>
            </a:r>
            <a:endParaRPr lang="en-US" sz="32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Modern and future approaches to medical diagnostics</a:t>
            </a:r>
          </a:p>
          <a:p>
            <a:r>
              <a:rPr lang="en-US" sz="2800" b="1" i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James F. Rusling</a:t>
            </a:r>
          </a:p>
          <a:p>
            <a:r>
              <a:rPr lang="en-US" sz="2800" b="1" i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Depts. of Chemistry, Univ. CT</a:t>
            </a:r>
          </a:p>
          <a:p>
            <a:r>
              <a:rPr lang="en-US" sz="2800" b="1" i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Dept. of Surgery &amp; Neag Cancer Center, Uconn Health </a:t>
            </a:r>
          </a:p>
          <a:p>
            <a:r>
              <a:rPr lang="en-US" sz="2800" b="1" i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School of Chemistry, NUI Galway, Ireland</a:t>
            </a:r>
            <a:endParaRPr lang="en-US" sz="2800" b="1">
              <a:solidFill>
                <a:srgbClr val="80008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802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u="sng">
                <a:solidFill>
                  <a:srgbClr val="800080"/>
                </a:solidFill>
              </a:rPr>
              <a:t>Glucose biosensor test strips (~$0.50-1.00 ea.)</a:t>
            </a:r>
            <a:endParaRPr lang="en-US" sz="3200" b="0" u="sng"/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3200400" y="2057400"/>
            <a:ext cx="3048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200400" y="2209800"/>
            <a:ext cx="2286000" cy="2286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3200400" y="2590800"/>
            <a:ext cx="22860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Oval 7"/>
          <p:cNvSpPr>
            <a:spLocks noChangeArrowheads="1"/>
          </p:cNvSpPr>
          <p:nvPr/>
        </p:nvSpPr>
        <p:spPr bwMode="auto">
          <a:xfrm>
            <a:off x="4495800" y="2133600"/>
            <a:ext cx="914400" cy="8382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 flipH="1">
            <a:off x="2362200" y="23622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2438400" y="27432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2819400" y="1219200"/>
            <a:ext cx="3244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Dry coating of GO + Fc</a:t>
            </a:r>
          </a:p>
        </p:txBody>
      </p:sp>
      <p:sp>
        <p:nvSpPr>
          <p:cNvPr id="23561" name="Line 13"/>
          <p:cNvSpPr>
            <a:spLocks noChangeShapeType="1"/>
          </p:cNvSpPr>
          <p:nvPr/>
        </p:nvSpPr>
        <p:spPr bwMode="auto">
          <a:xfrm flipH="1">
            <a:off x="4343400" y="1676400"/>
            <a:ext cx="2286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4038600" y="3429000"/>
            <a:ext cx="4711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CC0000"/>
                </a:solidFill>
              </a:rPr>
              <a:t>Patient Autopipettes drop of blood</a:t>
            </a:r>
          </a:p>
          <a:p>
            <a:r>
              <a:rPr lang="en-US">
                <a:solidFill>
                  <a:srgbClr val="CC0000"/>
                </a:solidFill>
              </a:rPr>
              <a:t> onto slide; inserted into meter</a:t>
            </a:r>
          </a:p>
        </p:txBody>
      </p:sp>
      <p:sp>
        <p:nvSpPr>
          <p:cNvPr id="23563" name="Line 16"/>
          <p:cNvSpPr>
            <a:spLocks noChangeShapeType="1"/>
          </p:cNvSpPr>
          <p:nvPr/>
        </p:nvSpPr>
        <p:spPr bwMode="auto">
          <a:xfrm flipH="1" flipV="1">
            <a:off x="5029200" y="2819400"/>
            <a:ext cx="304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Text Box 17"/>
          <p:cNvSpPr txBox="1">
            <a:spLocks noChangeArrowheads="1"/>
          </p:cNvSpPr>
          <p:nvPr/>
        </p:nvSpPr>
        <p:spPr bwMode="auto">
          <a:xfrm>
            <a:off x="228600" y="5181600"/>
            <a:ext cx="464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Output: </a:t>
            </a:r>
          </a:p>
          <a:p>
            <a:r>
              <a:rPr lang="en-US">
                <a:solidFill>
                  <a:schemeClr val="accent2"/>
                </a:solidFill>
              </a:rPr>
              <a:t>Amperometry</a:t>
            </a:r>
          </a:p>
          <a:p>
            <a:pPr algn="ctr"/>
            <a:r>
              <a:rPr lang="en-US" b="0"/>
              <a:t>Constant E, more sensitive than CV</a:t>
            </a:r>
          </a:p>
        </p:txBody>
      </p:sp>
      <p:sp>
        <p:nvSpPr>
          <p:cNvPr id="23565" name="Line 18"/>
          <p:cNvSpPr>
            <a:spLocks noChangeShapeType="1"/>
          </p:cNvSpPr>
          <p:nvPr/>
        </p:nvSpPr>
        <p:spPr bwMode="auto">
          <a:xfrm>
            <a:off x="2422525" y="4465638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Line 19"/>
          <p:cNvSpPr>
            <a:spLocks noChangeShapeType="1"/>
          </p:cNvSpPr>
          <p:nvPr/>
        </p:nvSpPr>
        <p:spPr bwMode="auto">
          <a:xfrm>
            <a:off x="2422525" y="553243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21"/>
          <p:cNvSpPr>
            <a:spLocks noChangeShapeType="1"/>
          </p:cNvSpPr>
          <p:nvPr/>
        </p:nvSpPr>
        <p:spPr bwMode="auto">
          <a:xfrm flipV="1">
            <a:off x="2727325" y="4922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Line 22"/>
          <p:cNvSpPr>
            <a:spLocks noChangeShapeType="1"/>
          </p:cNvSpPr>
          <p:nvPr/>
        </p:nvSpPr>
        <p:spPr bwMode="auto">
          <a:xfrm>
            <a:off x="2727325" y="492283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Text Box 23"/>
          <p:cNvSpPr txBox="1">
            <a:spLocks noChangeArrowheads="1"/>
          </p:cNvSpPr>
          <p:nvPr/>
        </p:nvSpPr>
        <p:spPr bwMode="auto">
          <a:xfrm>
            <a:off x="2101850" y="460216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I</a:t>
            </a:r>
          </a:p>
        </p:txBody>
      </p:sp>
      <p:sp>
        <p:nvSpPr>
          <p:cNvPr id="23570" name="Text Box 24"/>
          <p:cNvSpPr txBox="1">
            <a:spLocks noChangeArrowheads="1"/>
          </p:cNvSpPr>
          <p:nvPr/>
        </p:nvSpPr>
        <p:spPr bwMode="auto">
          <a:xfrm>
            <a:off x="3016250" y="5516563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t</a:t>
            </a:r>
          </a:p>
        </p:txBody>
      </p: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0" y="3810000"/>
            <a:ext cx="2949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Patient reads glucose</a:t>
            </a:r>
          </a:p>
          <a:p>
            <a:r>
              <a:rPr lang="en-US">
                <a:solidFill>
                  <a:srgbClr val="0000FF"/>
                </a:solidFill>
              </a:rPr>
              <a:t> level on meter</a:t>
            </a:r>
          </a:p>
        </p:txBody>
      </p:sp>
      <p:sp>
        <p:nvSpPr>
          <p:cNvPr id="23572" name="Text Box 28"/>
          <p:cNvSpPr txBox="1">
            <a:spLocks noChangeArrowheads="1"/>
          </p:cNvSpPr>
          <p:nvPr/>
        </p:nvSpPr>
        <p:spPr bwMode="auto">
          <a:xfrm>
            <a:off x="2559050" y="1858963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e</a:t>
            </a:r>
            <a:r>
              <a:rPr lang="ja-JP" altLang="en-US" b="0"/>
              <a:t>’</a:t>
            </a:r>
            <a:r>
              <a:rPr lang="en-US" altLang="ja-JP" b="0"/>
              <a:t>s</a:t>
            </a:r>
            <a:endParaRPr lang="en-US" b="0"/>
          </a:p>
        </p:txBody>
      </p:sp>
      <p:sp>
        <p:nvSpPr>
          <p:cNvPr id="23573" name="Text Box 30"/>
          <p:cNvSpPr txBox="1">
            <a:spLocks noChangeArrowheads="1"/>
          </p:cNvSpPr>
          <p:nvPr/>
        </p:nvSpPr>
        <p:spPr bwMode="auto">
          <a:xfrm>
            <a:off x="6384925" y="2255838"/>
            <a:ext cx="148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80"/>
                </a:solidFill>
              </a:rPr>
              <a:t>electrodes</a:t>
            </a:r>
            <a:endParaRPr lang="en-US" b="0"/>
          </a:p>
        </p:txBody>
      </p:sp>
      <p:sp>
        <p:nvSpPr>
          <p:cNvPr id="23574" name="Line 31"/>
          <p:cNvSpPr>
            <a:spLocks noChangeShapeType="1"/>
          </p:cNvSpPr>
          <p:nvPr/>
        </p:nvSpPr>
        <p:spPr bwMode="auto">
          <a:xfrm flipH="1" flipV="1">
            <a:off x="5546725" y="2332038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33"/>
          <p:cNvSpPr>
            <a:spLocks noChangeShapeType="1"/>
          </p:cNvSpPr>
          <p:nvPr/>
        </p:nvSpPr>
        <p:spPr bwMode="auto">
          <a:xfrm flipH="1">
            <a:off x="5546725" y="2560638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3260725" y="19319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3577" name="Picture 27" descr="precision-xtra-test-m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609600" y="1219200"/>
            <a:ext cx="1933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78" name="Straight Arrow Connector 29"/>
          <p:cNvCxnSpPr>
            <a:cxnSpLocks noChangeShapeType="1"/>
          </p:cNvCxnSpPr>
          <p:nvPr/>
        </p:nvCxnSpPr>
        <p:spPr bwMode="auto">
          <a:xfrm flipV="1">
            <a:off x="1600200" y="2971800"/>
            <a:ext cx="144780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b="1" i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Research on glucose sensors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5029200"/>
          </a:xfrm>
        </p:spPr>
        <p:txBody>
          <a:bodyPr/>
          <a:lstStyle/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Non-invasive biosensors - skin, saliva</a:t>
            </a:r>
          </a:p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Implantable glucose sensors to accompany artificial pancreas - feedback control of insulin supply</a:t>
            </a:r>
          </a:p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Typical use 3-4 weeks for implantable sensors in humans; </a:t>
            </a:r>
          </a:p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Failure involves fouling, inflammation</a:t>
            </a:r>
          </a:p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In vivo calibration? Auto-calibration?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r>
              <a:rPr lang="en-US" b="1" i="1">
                <a:solidFill>
                  <a:srgbClr val="000066"/>
                </a:solidFill>
                <a:latin typeface="Times" charset="0"/>
                <a:ea typeface="ＭＳ Ｐゴシック" charset="0"/>
                <a:cs typeface="ＭＳ Ｐゴシック" charset="0"/>
              </a:rPr>
              <a:t>Other biosensors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Cholesterol - based on cholesterol oxidase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Antigen-antibody sensors - toxic substances, pathogenic bacteria, proteins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Small molecules and ions in living things: H</a:t>
            </a:r>
            <a:r>
              <a:rPr lang="en-US" b="1" baseline="30000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+</a:t>
            </a: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, K</a:t>
            </a:r>
            <a:r>
              <a:rPr lang="en-US" b="1" baseline="30000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+</a:t>
            </a: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, Na</a:t>
            </a:r>
            <a:r>
              <a:rPr lang="en-US" b="1" baseline="30000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+</a:t>
            </a: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, NH</a:t>
            </a:r>
            <a:r>
              <a:rPr lang="en-US" b="1" baseline="-25000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3</a:t>
            </a: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, CO</a:t>
            </a:r>
            <a:r>
              <a:rPr lang="en-US" b="1" baseline="-25000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, H</a:t>
            </a:r>
            <a:r>
              <a:rPr lang="en-US" b="1" baseline="-25000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O</a:t>
            </a:r>
            <a:r>
              <a:rPr lang="en-US" b="1" baseline="-25000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2 </a:t>
            </a:r>
            <a:r>
              <a:rPr lang="en-US" b="1">
                <a:solidFill>
                  <a:srgbClr val="E70C00"/>
                </a:solidFill>
                <a:latin typeface="Times" charset="0"/>
                <a:ea typeface="ＭＳ Ｐゴシック" charset="0"/>
                <a:cs typeface="ＭＳ Ｐゴシック" charset="0"/>
              </a:rPr>
              <a:t>(Abbott)</a:t>
            </a:r>
            <a:endParaRPr lang="en-US" b="1" baseline="-25000">
              <a:solidFill>
                <a:srgbClr val="E70C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DNA genomic arrays and DNA damage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Micro or nanoarrays, optical abs. or fluorescence (proteins, small molecules)</a:t>
            </a:r>
            <a:endParaRPr lang="en-US" b="1" baseline="-25000">
              <a:solidFill>
                <a:srgbClr val="80008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2843213" y="2787650"/>
            <a:ext cx="88900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4119563" y="2787650"/>
            <a:ext cx="92075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2659063" y="2930525"/>
            <a:ext cx="92075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476500" y="2787650"/>
            <a:ext cx="90488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297238" y="2930525"/>
            <a:ext cx="92075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Freeform 7"/>
          <p:cNvSpPr>
            <a:spLocks/>
          </p:cNvSpPr>
          <p:nvPr/>
        </p:nvSpPr>
        <p:spPr bwMode="auto">
          <a:xfrm>
            <a:off x="3840163" y="2908300"/>
            <a:ext cx="136525" cy="155575"/>
          </a:xfrm>
          <a:custGeom>
            <a:avLst/>
            <a:gdLst>
              <a:gd name="T0" fmla="*/ 2147483647 w 86"/>
              <a:gd name="T1" fmla="*/ 2147483647 h 98"/>
              <a:gd name="T2" fmla="*/ 2147483647 w 86"/>
              <a:gd name="T3" fmla="*/ 0 h 98"/>
              <a:gd name="T4" fmla="*/ 0 w 86"/>
              <a:gd name="T5" fmla="*/ 2147483647 h 98"/>
              <a:gd name="T6" fmla="*/ 2147483647 w 86"/>
              <a:gd name="T7" fmla="*/ 2147483647 h 98"/>
              <a:gd name="T8" fmla="*/ 2147483647 w 86"/>
              <a:gd name="T9" fmla="*/ 2147483647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"/>
              <a:gd name="T16" fmla="*/ 0 h 98"/>
              <a:gd name="T17" fmla="*/ 86 w 86"/>
              <a:gd name="T18" fmla="*/ 98 h 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" h="98">
                <a:moveTo>
                  <a:pt x="86" y="81"/>
                </a:moveTo>
                <a:lnTo>
                  <a:pt x="78" y="0"/>
                </a:lnTo>
                <a:lnTo>
                  <a:pt x="0" y="16"/>
                </a:lnTo>
                <a:lnTo>
                  <a:pt x="9" y="98"/>
                </a:lnTo>
                <a:lnTo>
                  <a:pt x="86" y="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3573463" y="2787650"/>
            <a:ext cx="92075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3116263" y="2787650"/>
            <a:ext cx="92075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5308600" y="2787650"/>
            <a:ext cx="88900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4759325" y="2930525"/>
            <a:ext cx="92075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5032375" y="2787650"/>
            <a:ext cx="92075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4394200" y="2930525"/>
            <a:ext cx="92075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Rectangle 14"/>
          <p:cNvSpPr>
            <a:spLocks noChangeArrowheads="1"/>
          </p:cNvSpPr>
          <p:nvPr/>
        </p:nvSpPr>
        <p:spPr bwMode="auto">
          <a:xfrm>
            <a:off x="5581650" y="2930525"/>
            <a:ext cx="90488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Freeform 15"/>
          <p:cNvSpPr>
            <a:spLocks/>
          </p:cNvSpPr>
          <p:nvPr/>
        </p:nvSpPr>
        <p:spPr bwMode="auto">
          <a:xfrm>
            <a:off x="2438400" y="2625725"/>
            <a:ext cx="3127375" cy="438150"/>
          </a:xfrm>
          <a:custGeom>
            <a:avLst/>
            <a:gdLst>
              <a:gd name="T0" fmla="*/ 2147483647 w 1970"/>
              <a:gd name="T1" fmla="*/ 2147483647 h 276"/>
              <a:gd name="T2" fmla="*/ 2147483647 w 1970"/>
              <a:gd name="T3" fmla="*/ 2147483647 h 276"/>
              <a:gd name="T4" fmla="*/ 2147483647 w 1970"/>
              <a:gd name="T5" fmla="*/ 2147483647 h 276"/>
              <a:gd name="T6" fmla="*/ 2147483647 w 1970"/>
              <a:gd name="T7" fmla="*/ 2147483647 h 276"/>
              <a:gd name="T8" fmla="*/ 2147483647 w 1970"/>
              <a:gd name="T9" fmla="*/ 2147483647 h 276"/>
              <a:gd name="T10" fmla="*/ 2147483647 w 1970"/>
              <a:gd name="T11" fmla="*/ 2147483647 h 276"/>
              <a:gd name="T12" fmla="*/ 2147483647 w 1970"/>
              <a:gd name="T13" fmla="*/ 2147483647 h 276"/>
              <a:gd name="T14" fmla="*/ 2147483647 w 1970"/>
              <a:gd name="T15" fmla="*/ 2147483647 h 276"/>
              <a:gd name="T16" fmla="*/ 2147483647 w 1970"/>
              <a:gd name="T17" fmla="*/ 2147483647 h 276"/>
              <a:gd name="T18" fmla="*/ 2147483647 w 1970"/>
              <a:gd name="T19" fmla="*/ 2147483647 h 276"/>
              <a:gd name="T20" fmla="*/ 2147483647 w 1970"/>
              <a:gd name="T21" fmla="*/ 2147483647 h 276"/>
              <a:gd name="T22" fmla="*/ 2147483647 w 1970"/>
              <a:gd name="T23" fmla="*/ 2147483647 h 276"/>
              <a:gd name="T24" fmla="*/ 2147483647 w 1970"/>
              <a:gd name="T25" fmla="*/ 2147483647 h 276"/>
              <a:gd name="T26" fmla="*/ 2147483647 w 1970"/>
              <a:gd name="T27" fmla="*/ 2147483647 h 276"/>
              <a:gd name="T28" fmla="*/ 2147483647 w 1970"/>
              <a:gd name="T29" fmla="*/ 2147483647 h 276"/>
              <a:gd name="T30" fmla="*/ 2147483647 w 1970"/>
              <a:gd name="T31" fmla="*/ 2147483647 h 276"/>
              <a:gd name="T32" fmla="*/ 2147483647 w 1970"/>
              <a:gd name="T33" fmla="*/ 2147483647 h 276"/>
              <a:gd name="T34" fmla="*/ 2147483647 w 1970"/>
              <a:gd name="T35" fmla="*/ 2147483647 h 276"/>
              <a:gd name="T36" fmla="*/ 2147483647 w 1970"/>
              <a:gd name="T37" fmla="*/ 2147483647 h 276"/>
              <a:gd name="T38" fmla="*/ 2147483647 w 1970"/>
              <a:gd name="T39" fmla="*/ 2147483647 h 276"/>
              <a:gd name="T40" fmla="*/ 2147483647 w 1970"/>
              <a:gd name="T41" fmla="*/ 2147483647 h 276"/>
              <a:gd name="T42" fmla="*/ 2147483647 w 1970"/>
              <a:gd name="T43" fmla="*/ 2147483647 h 276"/>
              <a:gd name="T44" fmla="*/ 2147483647 w 1970"/>
              <a:gd name="T45" fmla="*/ 2147483647 h 276"/>
              <a:gd name="T46" fmla="*/ 2147483647 w 1970"/>
              <a:gd name="T47" fmla="*/ 2147483647 h 276"/>
              <a:gd name="T48" fmla="*/ 2147483647 w 1970"/>
              <a:gd name="T49" fmla="*/ 2147483647 h 276"/>
              <a:gd name="T50" fmla="*/ 2147483647 w 1970"/>
              <a:gd name="T51" fmla="*/ 2147483647 h 276"/>
              <a:gd name="T52" fmla="*/ 2147483647 w 1970"/>
              <a:gd name="T53" fmla="*/ 2147483647 h 276"/>
              <a:gd name="T54" fmla="*/ 2147483647 w 1970"/>
              <a:gd name="T55" fmla="*/ 2147483647 h 276"/>
              <a:gd name="T56" fmla="*/ 2147483647 w 1970"/>
              <a:gd name="T57" fmla="*/ 2147483647 h 276"/>
              <a:gd name="T58" fmla="*/ 2147483647 w 1970"/>
              <a:gd name="T59" fmla="*/ 2147483647 h 276"/>
              <a:gd name="T60" fmla="*/ 2147483647 w 1970"/>
              <a:gd name="T61" fmla="*/ 2147483647 h 276"/>
              <a:gd name="T62" fmla="*/ 2147483647 w 1970"/>
              <a:gd name="T63" fmla="*/ 2147483647 h 276"/>
              <a:gd name="T64" fmla="*/ 2147483647 w 1970"/>
              <a:gd name="T65" fmla="*/ 2147483647 h 276"/>
              <a:gd name="T66" fmla="*/ 2147483647 w 1970"/>
              <a:gd name="T67" fmla="*/ 2147483647 h 276"/>
              <a:gd name="T68" fmla="*/ 2147483647 w 1970"/>
              <a:gd name="T69" fmla="*/ 2147483647 h 276"/>
              <a:gd name="T70" fmla="*/ 2147483647 w 1970"/>
              <a:gd name="T71" fmla="*/ 2147483647 h 276"/>
              <a:gd name="T72" fmla="*/ 2147483647 w 1970"/>
              <a:gd name="T73" fmla="*/ 2147483647 h 276"/>
              <a:gd name="T74" fmla="*/ 2147483647 w 1970"/>
              <a:gd name="T75" fmla="*/ 2147483647 h 276"/>
              <a:gd name="T76" fmla="*/ 2147483647 w 1970"/>
              <a:gd name="T77" fmla="*/ 2147483647 h 276"/>
              <a:gd name="T78" fmla="*/ 2147483647 w 1970"/>
              <a:gd name="T79" fmla="*/ 2147483647 h 276"/>
              <a:gd name="T80" fmla="*/ 2147483647 w 1970"/>
              <a:gd name="T81" fmla="*/ 2147483647 h 276"/>
              <a:gd name="T82" fmla="*/ 2147483647 w 1970"/>
              <a:gd name="T83" fmla="*/ 2147483647 h 276"/>
              <a:gd name="T84" fmla="*/ 2147483647 w 1970"/>
              <a:gd name="T85" fmla="*/ 2147483647 h 276"/>
              <a:gd name="T86" fmla="*/ 2147483647 w 1970"/>
              <a:gd name="T87" fmla="*/ 2147483647 h 276"/>
              <a:gd name="T88" fmla="*/ 2147483647 w 1970"/>
              <a:gd name="T89" fmla="*/ 2147483647 h 276"/>
              <a:gd name="T90" fmla="*/ 2147483647 w 1970"/>
              <a:gd name="T91" fmla="*/ 2147483647 h 276"/>
              <a:gd name="T92" fmla="*/ 2147483647 w 1970"/>
              <a:gd name="T93" fmla="*/ 2147483647 h 276"/>
              <a:gd name="T94" fmla="*/ 2147483647 w 1970"/>
              <a:gd name="T95" fmla="*/ 2147483647 h 276"/>
              <a:gd name="T96" fmla="*/ 2147483647 w 1970"/>
              <a:gd name="T97" fmla="*/ 2147483647 h 276"/>
              <a:gd name="T98" fmla="*/ 2147483647 w 1970"/>
              <a:gd name="T99" fmla="*/ 2147483647 h 276"/>
              <a:gd name="T100" fmla="*/ 2147483647 w 1970"/>
              <a:gd name="T101" fmla="*/ 2147483647 h 276"/>
              <a:gd name="T102" fmla="*/ 2147483647 w 1970"/>
              <a:gd name="T103" fmla="*/ 2147483647 h 276"/>
              <a:gd name="T104" fmla="*/ 2147483647 w 1970"/>
              <a:gd name="T105" fmla="*/ 2147483647 h 276"/>
              <a:gd name="T106" fmla="*/ 2147483647 w 1970"/>
              <a:gd name="T107" fmla="*/ 2147483647 h 276"/>
              <a:gd name="T108" fmla="*/ 2147483647 w 1970"/>
              <a:gd name="T109" fmla="*/ 2147483647 h 276"/>
              <a:gd name="T110" fmla="*/ 2147483647 w 1970"/>
              <a:gd name="T111" fmla="*/ 2147483647 h 276"/>
              <a:gd name="T112" fmla="*/ 2147483647 w 1970"/>
              <a:gd name="T113" fmla="*/ 2147483647 h 276"/>
              <a:gd name="T114" fmla="*/ 2147483647 w 1970"/>
              <a:gd name="T115" fmla="*/ 2147483647 h 276"/>
              <a:gd name="T116" fmla="*/ 2147483647 w 1970"/>
              <a:gd name="T117" fmla="*/ 2147483647 h 276"/>
              <a:gd name="T118" fmla="*/ 2147483647 w 1970"/>
              <a:gd name="T119" fmla="*/ 2147483647 h 276"/>
              <a:gd name="T120" fmla="*/ 2147483647 w 1970"/>
              <a:gd name="T121" fmla="*/ 2147483647 h 276"/>
              <a:gd name="T122" fmla="*/ 2147483647 w 1970"/>
              <a:gd name="T123" fmla="*/ 2147483647 h 276"/>
              <a:gd name="T124" fmla="*/ 2147483647 w 1970"/>
              <a:gd name="T125" fmla="*/ 2147483647 h 27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970"/>
              <a:gd name="T190" fmla="*/ 0 h 276"/>
              <a:gd name="T191" fmla="*/ 1970 w 1970"/>
              <a:gd name="T192" fmla="*/ 276 h 27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970" h="276">
                <a:moveTo>
                  <a:pt x="0" y="16"/>
                </a:moveTo>
                <a:lnTo>
                  <a:pt x="10" y="97"/>
                </a:lnTo>
                <a:lnTo>
                  <a:pt x="20" y="92"/>
                </a:lnTo>
                <a:lnTo>
                  <a:pt x="32" y="90"/>
                </a:lnTo>
                <a:lnTo>
                  <a:pt x="43" y="85"/>
                </a:lnTo>
                <a:lnTo>
                  <a:pt x="48" y="83"/>
                </a:lnTo>
                <a:lnTo>
                  <a:pt x="60" y="83"/>
                </a:lnTo>
                <a:lnTo>
                  <a:pt x="63" y="83"/>
                </a:lnTo>
                <a:lnTo>
                  <a:pt x="75" y="85"/>
                </a:lnTo>
                <a:lnTo>
                  <a:pt x="78" y="85"/>
                </a:lnTo>
                <a:lnTo>
                  <a:pt x="100" y="95"/>
                </a:lnTo>
                <a:lnTo>
                  <a:pt x="111" y="99"/>
                </a:lnTo>
                <a:lnTo>
                  <a:pt x="120" y="104"/>
                </a:lnTo>
                <a:lnTo>
                  <a:pt x="121" y="104"/>
                </a:lnTo>
                <a:lnTo>
                  <a:pt x="123" y="109"/>
                </a:lnTo>
                <a:lnTo>
                  <a:pt x="129" y="122"/>
                </a:lnTo>
                <a:lnTo>
                  <a:pt x="139" y="136"/>
                </a:lnTo>
                <a:lnTo>
                  <a:pt x="149" y="148"/>
                </a:lnTo>
                <a:lnTo>
                  <a:pt x="159" y="155"/>
                </a:lnTo>
                <a:lnTo>
                  <a:pt x="169" y="162"/>
                </a:lnTo>
                <a:lnTo>
                  <a:pt x="181" y="167"/>
                </a:lnTo>
                <a:lnTo>
                  <a:pt x="194" y="171"/>
                </a:lnTo>
                <a:lnTo>
                  <a:pt x="207" y="176"/>
                </a:lnTo>
                <a:lnTo>
                  <a:pt x="224" y="185"/>
                </a:lnTo>
                <a:lnTo>
                  <a:pt x="235" y="187"/>
                </a:lnTo>
                <a:lnTo>
                  <a:pt x="247" y="185"/>
                </a:lnTo>
                <a:lnTo>
                  <a:pt x="290" y="162"/>
                </a:lnTo>
                <a:lnTo>
                  <a:pt x="333" y="139"/>
                </a:lnTo>
                <a:lnTo>
                  <a:pt x="343" y="134"/>
                </a:lnTo>
                <a:lnTo>
                  <a:pt x="353" y="129"/>
                </a:lnTo>
                <a:lnTo>
                  <a:pt x="356" y="127"/>
                </a:lnTo>
                <a:lnTo>
                  <a:pt x="460" y="132"/>
                </a:lnTo>
                <a:lnTo>
                  <a:pt x="516" y="134"/>
                </a:lnTo>
                <a:lnTo>
                  <a:pt x="568" y="141"/>
                </a:lnTo>
                <a:lnTo>
                  <a:pt x="582" y="143"/>
                </a:lnTo>
                <a:lnTo>
                  <a:pt x="596" y="148"/>
                </a:lnTo>
                <a:lnTo>
                  <a:pt x="635" y="167"/>
                </a:lnTo>
                <a:lnTo>
                  <a:pt x="675" y="185"/>
                </a:lnTo>
                <a:lnTo>
                  <a:pt x="695" y="192"/>
                </a:lnTo>
                <a:lnTo>
                  <a:pt x="706" y="197"/>
                </a:lnTo>
                <a:lnTo>
                  <a:pt x="715" y="199"/>
                </a:lnTo>
                <a:lnTo>
                  <a:pt x="740" y="213"/>
                </a:lnTo>
                <a:lnTo>
                  <a:pt x="763" y="229"/>
                </a:lnTo>
                <a:lnTo>
                  <a:pt x="776" y="241"/>
                </a:lnTo>
                <a:lnTo>
                  <a:pt x="804" y="269"/>
                </a:lnTo>
                <a:lnTo>
                  <a:pt x="809" y="273"/>
                </a:lnTo>
                <a:lnTo>
                  <a:pt x="821" y="276"/>
                </a:lnTo>
                <a:lnTo>
                  <a:pt x="829" y="273"/>
                </a:lnTo>
                <a:lnTo>
                  <a:pt x="860" y="259"/>
                </a:lnTo>
                <a:lnTo>
                  <a:pt x="888" y="243"/>
                </a:lnTo>
                <a:lnTo>
                  <a:pt x="916" y="227"/>
                </a:lnTo>
                <a:lnTo>
                  <a:pt x="945" y="213"/>
                </a:lnTo>
                <a:lnTo>
                  <a:pt x="954" y="208"/>
                </a:lnTo>
                <a:lnTo>
                  <a:pt x="964" y="204"/>
                </a:lnTo>
                <a:lnTo>
                  <a:pt x="983" y="194"/>
                </a:lnTo>
                <a:lnTo>
                  <a:pt x="991" y="192"/>
                </a:lnTo>
                <a:lnTo>
                  <a:pt x="996" y="190"/>
                </a:lnTo>
                <a:lnTo>
                  <a:pt x="1026" y="192"/>
                </a:lnTo>
                <a:lnTo>
                  <a:pt x="1059" y="199"/>
                </a:lnTo>
                <a:lnTo>
                  <a:pt x="1093" y="208"/>
                </a:lnTo>
                <a:lnTo>
                  <a:pt x="1128" y="215"/>
                </a:lnTo>
                <a:lnTo>
                  <a:pt x="1163" y="218"/>
                </a:lnTo>
                <a:lnTo>
                  <a:pt x="1198" y="220"/>
                </a:lnTo>
                <a:lnTo>
                  <a:pt x="1231" y="213"/>
                </a:lnTo>
                <a:lnTo>
                  <a:pt x="1242" y="211"/>
                </a:lnTo>
                <a:lnTo>
                  <a:pt x="1262" y="204"/>
                </a:lnTo>
                <a:lnTo>
                  <a:pt x="1326" y="225"/>
                </a:lnTo>
                <a:lnTo>
                  <a:pt x="1365" y="241"/>
                </a:lnTo>
                <a:lnTo>
                  <a:pt x="1404" y="259"/>
                </a:lnTo>
                <a:lnTo>
                  <a:pt x="1414" y="262"/>
                </a:lnTo>
                <a:lnTo>
                  <a:pt x="1426" y="259"/>
                </a:lnTo>
                <a:lnTo>
                  <a:pt x="1439" y="250"/>
                </a:lnTo>
                <a:lnTo>
                  <a:pt x="1452" y="238"/>
                </a:lnTo>
                <a:lnTo>
                  <a:pt x="1480" y="215"/>
                </a:lnTo>
                <a:lnTo>
                  <a:pt x="1493" y="204"/>
                </a:lnTo>
                <a:lnTo>
                  <a:pt x="1503" y="194"/>
                </a:lnTo>
                <a:lnTo>
                  <a:pt x="1505" y="192"/>
                </a:lnTo>
                <a:lnTo>
                  <a:pt x="1513" y="197"/>
                </a:lnTo>
                <a:lnTo>
                  <a:pt x="1522" y="201"/>
                </a:lnTo>
                <a:lnTo>
                  <a:pt x="1528" y="206"/>
                </a:lnTo>
                <a:lnTo>
                  <a:pt x="1540" y="211"/>
                </a:lnTo>
                <a:lnTo>
                  <a:pt x="1551" y="213"/>
                </a:lnTo>
                <a:lnTo>
                  <a:pt x="1560" y="215"/>
                </a:lnTo>
                <a:lnTo>
                  <a:pt x="1568" y="215"/>
                </a:lnTo>
                <a:lnTo>
                  <a:pt x="1579" y="213"/>
                </a:lnTo>
                <a:lnTo>
                  <a:pt x="1588" y="211"/>
                </a:lnTo>
                <a:lnTo>
                  <a:pt x="1598" y="208"/>
                </a:lnTo>
                <a:lnTo>
                  <a:pt x="1609" y="206"/>
                </a:lnTo>
                <a:lnTo>
                  <a:pt x="1622" y="201"/>
                </a:lnTo>
                <a:lnTo>
                  <a:pt x="1637" y="206"/>
                </a:lnTo>
                <a:lnTo>
                  <a:pt x="1657" y="213"/>
                </a:lnTo>
                <a:lnTo>
                  <a:pt x="1669" y="215"/>
                </a:lnTo>
                <a:lnTo>
                  <a:pt x="1687" y="220"/>
                </a:lnTo>
                <a:lnTo>
                  <a:pt x="1703" y="222"/>
                </a:lnTo>
                <a:lnTo>
                  <a:pt x="1720" y="225"/>
                </a:lnTo>
                <a:lnTo>
                  <a:pt x="1738" y="222"/>
                </a:lnTo>
                <a:lnTo>
                  <a:pt x="1760" y="220"/>
                </a:lnTo>
                <a:lnTo>
                  <a:pt x="1773" y="218"/>
                </a:lnTo>
                <a:lnTo>
                  <a:pt x="1791" y="215"/>
                </a:lnTo>
                <a:lnTo>
                  <a:pt x="1799" y="213"/>
                </a:lnTo>
                <a:lnTo>
                  <a:pt x="1823" y="199"/>
                </a:lnTo>
                <a:lnTo>
                  <a:pt x="1842" y="183"/>
                </a:lnTo>
                <a:lnTo>
                  <a:pt x="1862" y="167"/>
                </a:lnTo>
                <a:lnTo>
                  <a:pt x="1879" y="157"/>
                </a:lnTo>
                <a:lnTo>
                  <a:pt x="1890" y="160"/>
                </a:lnTo>
                <a:lnTo>
                  <a:pt x="1902" y="162"/>
                </a:lnTo>
                <a:lnTo>
                  <a:pt x="1913" y="164"/>
                </a:lnTo>
                <a:lnTo>
                  <a:pt x="1922" y="167"/>
                </a:lnTo>
                <a:lnTo>
                  <a:pt x="1928" y="167"/>
                </a:lnTo>
                <a:lnTo>
                  <a:pt x="1933" y="169"/>
                </a:lnTo>
                <a:lnTo>
                  <a:pt x="1942" y="171"/>
                </a:lnTo>
                <a:lnTo>
                  <a:pt x="1947" y="171"/>
                </a:lnTo>
                <a:lnTo>
                  <a:pt x="1951" y="171"/>
                </a:lnTo>
                <a:lnTo>
                  <a:pt x="1958" y="171"/>
                </a:lnTo>
                <a:lnTo>
                  <a:pt x="1963" y="171"/>
                </a:lnTo>
                <a:lnTo>
                  <a:pt x="1970" y="171"/>
                </a:lnTo>
                <a:lnTo>
                  <a:pt x="1970" y="88"/>
                </a:lnTo>
                <a:lnTo>
                  <a:pt x="1963" y="88"/>
                </a:lnTo>
                <a:lnTo>
                  <a:pt x="1958" y="88"/>
                </a:lnTo>
                <a:lnTo>
                  <a:pt x="1951" y="88"/>
                </a:lnTo>
                <a:lnTo>
                  <a:pt x="1947" y="88"/>
                </a:lnTo>
                <a:lnTo>
                  <a:pt x="1942" y="88"/>
                </a:lnTo>
                <a:lnTo>
                  <a:pt x="1933" y="85"/>
                </a:lnTo>
                <a:lnTo>
                  <a:pt x="1928" y="83"/>
                </a:lnTo>
                <a:lnTo>
                  <a:pt x="1922" y="83"/>
                </a:lnTo>
                <a:lnTo>
                  <a:pt x="1913" y="81"/>
                </a:lnTo>
                <a:lnTo>
                  <a:pt x="1902" y="78"/>
                </a:lnTo>
                <a:lnTo>
                  <a:pt x="1890" y="76"/>
                </a:lnTo>
                <a:lnTo>
                  <a:pt x="1877" y="76"/>
                </a:lnTo>
                <a:lnTo>
                  <a:pt x="1874" y="74"/>
                </a:lnTo>
                <a:lnTo>
                  <a:pt x="1866" y="76"/>
                </a:lnTo>
                <a:lnTo>
                  <a:pt x="1839" y="90"/>
                </a:lnTo>
                <a:lnTo>
                  <a:pt x="1819" y="106"/>
                </a:lnTo>
                <a:lnTo>
                  <a:pt x="1799" y="122"/>
                </a:lnTo>
                <a:lnTo>
                  <a:pt x="1778" y="134"/>
                </a:lnTo>
                <a:lnTo>
                  <a:pt x="1773" y="134"/>
                </a:lnTo>
                <a:lnTo>
                  <a:pt x="1760" y="136"/>
                </a:lnTo>
                <a:lnTo>
                  <a:pt x="1738" y="139"/>
                </a:lnTo>
                <a:lnTo>
                  <a:pt x="1720" y="141"/>
                </a:lnTo>
                <a:lnTo>
                  <a:pt x="1703" y="139"/>
                </a:lnTo>
                <a:lnTo>
                  <a:pt x="1687" y="136"/>
                </a:lnTo>
                <a:lnTo>
                  <a:pt x="1669" y="132"/>
                </a:lnTo>
                <a:lnTo>
                  <a:pt x="1660" y="129"/>
                </a:lnTo>
                <a:lnTo>
                  <a:pt x="1631" y="120"/>
                </a:lnTo>
                <a:lnTo>
                  <a:pt x="1624" y="118"/>
                </a:lnTo>
                <a:lnTo>
                  <a:pt x="1621" y="120"/>
                </a:lnTo>
                <a:lnTo>
                  <a:pt x="1609" y="122"/>
                </a:lnTo>
                <a:lnTo>
                  <a:pt x="1598" y="125"/>
                </a:lnTo>
                <a:lnTo>
                  <a:pt x="1588" y="127"/>
                </a:lnTo>
                <a:lnTo>
                  <a:pt x="1579" y="129"/>
                </a:lnTo>
                <a:lnTo>
                  <a:pt x="1568" y="132"/>
                </a:lnTo>
                <a:lnTo>
                  <a:pt x="1560" y="132"/>
                </a:lnTo>
                <a:lnTo>
                  <a:pt x="1551" y="129"/>
                </a:lnTo>
                <a:lnTo>
                  <a:pt x="1545" y="125"/>
                </a:lnTo>
                <a:lnTo>
                  <a:pt x="1536" y="120"/>
                </a:lnTo>
                <a:lnTo>
                  <a:pt x="1525" y="116"/>
                </a:lnTo>
                <a:lnTo>
                  <a:pt x="1510" y="106"/>
                </a:lnTo>
                <a:lnTo>
                  <a:pt x="1500" y="104"/>
                </a:lnTo>
                <a:lnTo>
                  <a:pt x="1489" y="109"/>
                </a:lnTo>
                <a:lnTo>
                  <a:pt x="1484" y="113"/>
                </a:lnTo>
                <a:lnTo>
                  <a:pt x="1477" y="118"/>
                </a:lnTo>
                <a:lnTo>
                  <a:pt x="1470" y="125"/>
                </a:lnTo>
                <a:lnTo>
                  <a:pt x="1460" y="134"/>
                </a:lnTo>
                <a:lnTo>
                  <a:pt x="1460" y="136"/>
                </a:lnTo>
                <a:lnTo>
                  <a:pt x="1457" y="139"/>
                </a:lnTo>
                <a:lnTo>
                  <a:pt x="1429" y="162"/>
                </a:lnTo>
                <a:lnTo>
                  <a:pt x="1416" y="174"/>
                </a:lnTo>
                <a:lnTo>
                  <a:pt x="1412" y="176"/>
                </a:lnTo>
                <a:lnTo>
                  <a:pt x="1388" y="164"/>
                </a:lnTo>
                <a:lnTo>
                  <a:pt x="1350" y="148"/>
                </a:lnTo>
                <a:lnTo>
                  <a:pt x="1269" y="120"/>
                </a:lnTo>
                <a:lnTo>
                  <a:pt x="1260" y="118"/>
                </a:lnTo>
                <a:lnTo>
                  <a:pt x="1250" y="120"/>
                </a:lnTo>
                <a:lnTo>
                  <a:pt x="1226" y="132"/>
                </a:lnTo>
                <a:lnTo>
                  <a:pt x="1198" y="136"/>
                </a:lnTo>
                <a:lnTo>
                  <a:pt x="1163" y="134"/>
                </a:lnTo>
                <a:lnTo>
                  <a:pt x="1128" y="132"/>
                </a:lnTo>
                <a:lnTo>
                  <a:pt x="1093" y="125"/>
                </a:lnTo>
                <a:lnTo>
                  <a:pt x="1059" y="116"/>
                </a:lnTo>
                <a:lnTo>
                  <a:pt x="1026" y="109"/>
                </a:lnTo>
                <a:lnTo>
                  <a:pt x="996" y="104"/>
                </a:lnTo>
                <a:lnTo>
                  <a:pt x="993" y="104"/>
                </a:lnTo>
                <a:lnTo>
                  <a:pt x="983" y="106"/>
                </a:lnTo>
                <a:lnTo>
                  <a:pt x="979" y="109"/>
                </a:lnTo>
                <a:lnTo>
                  <a:pt x="976" y="111"/>
                </a:lnTo>
                <a:lnTo>
                  <a:pt x="968" y="116"/>
                </a:lnTo>
                <a:lnTo>
                  <a:pt x="959" y="118"/>
                </a:lnTo>
                <a:lnTo>
                  <a:pt x="941" y="127"/>
                </a:lnTo>
                <a:lnTo>
                  <a:pt x="931" y="132"/>
                </a:lnTo>
                <a:lnTo>
                  <a:pt x="926" y="134"/>
                </a:lnTo>
                <a:lnTo>
                  <a:pt x="893" y="150"/>
                </a:lnTo>
                <a:lnTo>
                  <a:pt x="865" y="167"/>
                </a:lnTo>
                <a:lnTo>
                  <a:pt x="837" y="183"/>
                </a:lnTo>
                <a:lnTo>
                  <a:pt x="826" y="187"/>
                </a:lnTo>
                <a:lnTo>
                  <a:pt x="819" y="180"/>
                </a:lnTo>
                <a:lnTo>
                  <a:pt x="809" y="174"/>
                </a:lnTo>
                <a:lnTo>
                  <a:pt x="786" y="153"/>
                </a:lnTo>
                <a:lnTo>
                  <a:pt x="763" y="136"/>
                </a:lnTo>
                <a:lnTo>
                  <a:pt x="735" y="120"/>
                </a:lnTo>
                <a:lnTo>
                  <a:pt x="730" y="120"/>
                </a:lnTo>
                <a:lnTo>
                  <a:pt x="716" y="116"/>
                </a:lnTo>
                <a:lnTo>
                  <a:pt x="698" y="109"/>
                </a:lnTo>
                <a:lnTo>
                  <a:pt x="659" y="90"/>
                </a:lnTo>
                <a:lnTo>
                  <a:pt x="619" y="71"/>
                </a:lnTo>
                <a:lnTo>
                  <a:pt x="601" y="67"/>
                </a:lnTo>
                <a:lnTo>
                  <a:pt x="589" y="62"/>
                </a:lnTo>
                <a:lnTo>
                  <a:pt x="574" y="60"/>
                </a:lnTo>
                <a:lnTo>
                  <a:pt x="516" y="51"/>
                </a:lnTo>
                <a:lnTo>
                  <a:pt x="460" y="48"/>
                </a:lnTo>
                <a:lnTo>
                  <a:pt x="353" y="44"/>
                </a:lnTo>
                <a:lnTo>
                  <a:pt x="351" y="44"/>
                </a:lnTo>
                <a:lnTo>
                  <a:pt x="341" y="46"/>
                </a:lnTo>
                <a:lnTo>
                  <a:pt x="339" y="48"/>
                </a:lnTo>
                <a:lnTo>
                  <a:pt x="336" y="48"/>
                </a:lnTo>
                <a:lnTo>
                  <a:pt x="329" y="53"/>
                </a:lnTo>
                <a:lnTo>
                  <a:pt x="320" y="58"/>
                </a:lnTo>
                <a:lnTo>
                  <a:pt x="313" y="60"/>
                </a:lnTo>
                <a:lnTo>
                  <a:pt x="310" y="62"/>
                </a:lnTo>
                <a:lnTo>
                  <a:pt x="267" y="85"/>
                </a:lnTo>
                <a:lnTo>
                  <a:pt x="235" y="102"/>
                </a:lnTo>
                <a:lnTo>
                  <a:pt x="230" y="99"/>
                </a:lnTo>
                <a:lnTo>
                  <a:pt x="217" y="95"/>
                </a:lnTo>
                <a:lnTo>
                  <a:pt x="204" y="90"/>
                </a:lnTo>
                <a:lnTo>
                  <a:pt x="192" y="85"/>
                </a:lnTo>
                <a:lnTo>
                  <a:pt x="187" y="83"/>
                </a:lnTo>
                <a:lnTo>
                  <a:pt x="182" y="76"/>
                </a:lnTo>
                <a:lnTo>
                  <a:pt x="172" y="62"/>
                </a:lnTo>
                <a:lnTo>
                  <a:pt x="171" y="62"/>
                </a:lnTo>
                <a:lnTo>
                  <a:pt x="164" y="48"/>
                </a:lnTo>
                <a:lnTo>
                  <a:pt x="161" y="41"/>
                </a:lnTo>
                <a:lnTo>
                  <a:pt x="151" y="32"/>
                </a:lnTo>
                <a:lnTo>
                  <a:pt x="151" y="30"/>
                </a:lnTo>
                <a:lnTo>
                  <a:pt x="149" y="30"/>
                </a:lnTo>
                <a:lnTo>
                  <a:pt x="143" y="27"/>
                </a:lnTo>
                <a:lnTo>
                  <a:pt x="134" y="23"/>
                </a:lnTo>
                <a:lnTo>
                  <a:pt x="123" y="18"/>
                </a:lnTo>
                <a:lnTo>
                  <a:pt x="98" y="9"/>
                </a:lnTo>
                <a:lnTo>
                  <a:pt x="86" y="4"/>
                </a:lnTo>
                <a:lnTo>
                  <a:pt x="75" y="2"/>
                </a:lnTo>
                <a:lnTo>
                  <a:pt x="63" y="0"/>
                </a:lnTo>
                <a:lnTo>
                  <a:pt x="63" y="2"/>
                </a:lnTo>
                <a:lnTo>
                  <a:pt x="48" y="0"/>
                </a:lnTo>
                <a:lnTo>
                  <a:pt x="34" y="4"/>
                </a:lnTo>
                <a:lnTo>
                  <a:pt x="22" y="7"/>
                </a:lnTo>
                <a:lnTo>
                  <a:pt x="9" y="13"/>
                </a:lnTo>
                <a:lnTo>
                  <a:pt x="0" y="16"/>
                </a:lnTo>
                <a:lnTo>
                  <a:pt x="363" y="12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Freeform 16"/>
          <p:cNvSpPr>
            <a:spLocks/>
          </p:cNvSpPr>
          <p:nvPr/>
        </p:nvSpPr>
        <p:spPr bwMode="auto">
          <a:xfrm>
            <a:off x="2370138" y="2625725"/>
            <a:ext cx="3179762" cy="377825"/>
          </a:xfrm>
          <a:custGeom>
            <a:avLst/>
            <a:gdLst>
              <a:gd name="T0" fmla="*/ 2147483647 w 2003"/>
              <a:gd name="T1" fmla="*/ 2147483647 h 238"/>
              <a:gd name="T2" fmla="*/ 2147483647 w 2003"/>
              <a:gd name="T3" fmla="*/ 2147483647 h 238"/>
              <a:gd name="T4" fmla="*/ 2147483647 w 2003"/>
              <a:gd name="T5" fmla="*/ 2147483647 h 238"/>
              <a:gd name="T6" fmla="*/ 2147483647 w 2003"/>
              <a:gd name="T7" fmla="*/ 2147483647 h 238"/>
              <a:gd name="T8" fmla="*/ 2147483647 w 2003"/>
              <a:gd name="T9" fmla="*/ 2147483647 h 238"/>
              <a:gd name="T10" fmla="*/ 2147483647 w 2003"/>
              <a:gd name="T11" fmla="*/ 2147483647 h 238"/>
              <a:gd name="T12" fmla="*/ 2147483647 w 2003"/>
              <a:gd name="T13" fmla="*/ 2147483647 h 238"/>
              <a:gd name="T14" fmla="*/ 2147483647 w 2003"/>
              <a:gd name="T15" fmla="*/ 2147483647 h 238"/>
              <a:gd name="T16" fmla="*/ 2147483647 w 2003"/>
              <a:gd name="T17" fmla="*/ 2147483647 h 238"/>
              <a:gd name="T18" fmla="*/ 2147483647 w 2003"/>
              <a:gd name="T19" fmla="*/ 2147483647 h 238"/>
              <a:gd name="T20" fmla="*/ 2147483647 w 2003"/>
              <a:gd name="T21" fmla="*/ 2147483647 h 238"/>
              <a:gd name="T22" fmla="*/ 2147483647 w 2003"/>
              <a:gd name="T23" fmla="*/ 2147483647 h 238"/>
              <a:gd name="T24" fmla="*/ 2147483647 w 2003"/>
              <a:gd name="T25" fmla="*/ 2147483647 h 238"/>
              <a:gd name="T26" fmla="*/ 2147483647 w 2003"/>
              <a:gd name="T27" fmla="*/ 2147483647 h 238"/>
              <a:gd name="T28" fmla="*/ 2147483647 w 2003"/>
              <a:gd name="T29" fmla="*/ 2147483647 h 238"/>
              <a:gd name="T30" fmla="*/ 2147483647 w 2003"/>
              <a:gd name="T31" fmla="*/ 2147483647 h 238"/>
              <a:gd name="T32" fmla="*/ 2147483647 w 2003"/>
              <a:gd name="T33" fmla="*/ 2147483647 h 238"/>
              <a:gd name="T34" fmla="*/ 2147483647 w 2003"/>
              <a:gd name="T35" fmla="*/ 2147483647 h 238"/>
              <a:gd name="T36" fmla="*/ 2147483647 w 2003"/>
              <a:gd name="T37" fmla="*/ 2147483647 h 238"/>
              <a:gd name="T38" fmla="*/ 2147483647 w 2003"/>
              <a:gd name="T39" fmla="*/ 2147483647 h 238"/>
              <a:gd name="T40" fmla="*/ 2147483647 w 2003"/>
              <a:gd name="T41" fmla="*/ 2147483647 h 238"/>
              <a:gd name="T42" fmla="*/ 2147483647 w 2003"/>
              <a:gd name="T43" fmla="*/ 2147483647 h 238"/>
              <a:gd name="T44" fmla="*/ 2147483647 w 2003"/>
              <a:gd name="T45" fmla="*/ 2147483647 h 238"/>
              <a:gd name="T46" fmla="*/ 2147483647 w 2003"/>
              <a:gd name="T47" fmla="*/ 2147483647 h 238"/>
              <a:gd name="T48" fmla="*/ 2147483647 w 2003"/>
              <a:gd name="T49" fmla="*/ 2147483647 h 238"/>
              <a:gd name="T50" fmla="*/ 2147483647 w 2003"/>
              <a:gd name="T51" fmla="*/ 2147483647 h 238"/>
              <a:gd name="T52" fmla="*/ 2147483647 w 2003"/>
              <a:gd name="T53" fmla="*/ 2147483647 h 238"/>
              <a:gd name="T54" fmla="*/ 2147483647 w 2003"/>
              <a:gd name="T55" fmla="*/ 2147483647 h 238"/>
              <a:gd name="T56" fmla="*/ 2147483647 w 2003"/>
              <a:gd name="T57" fmla="*/ 2147483647 h 238"/>
              <a:gd name="T58" fmla="*/ 2147483647 w 2003"/>
              <a:gd name="T59" fmla="*/ 2147483647 h 238"/>
              <a:gd name="T60" fmla="*/ 2147483647 w 2003"/>
              <a:gd name="T61" fmla="*/ 2147483647 h 238"/>
              <a:gd name="T62" fmla="*/ 2147483647 w 2003"/>
              <a:gd name="T63" fmla="*/ 2147483647 h 238"/>
              <a:gd name="T64" fmla="*/ 2147483647 w 2003"/>
              <a:gd name="T65" fmla="*/ 2147483647 h 238"/>
              <a:gd name="T66" fmla="*/ 2147483647 w 2003"/>
              <a:gd name="T67" fmla="*/ 2147483647 h 238"/>
              <a:gd name="T68" fmla="*/ 2147483647 w 2003"/>
              <a:gd name="T69" fmla="*/ 2147483647 h 238"/>
              <a:gd name="T70" fmla="*/ 2147483647 w 2003"/>
              <a:gd name="T71" fmla="*/ 2147483647 h 238"/>
              <a:gd name="T72" fmla="*/ 2147483647 w 2003"/>
              <a:gd name="T73" fmla="*/ 2147483647 h 238"/>
              <a:gd name="T74" fmla="*/ 2147483647 w 2003"/>
              <a:gd name="T75" fmla="*/ 2147483647 h 238"/>
              <a:gd name="T76" fmla="*/ 2147483647 w 2003"/>
              <a:gd name="T77" fmla="*/ 2147483647 h 238"/>
              <a:gd name="T78" fmla="*/ 2147483647 w 2003"/>
              <a:gd name="T79" fmla="*/ 2147483647 h 238"/>
              <a:gd name="T80" fmla="*/ 2147483647 w 2003"/>
              <a:gd name="T81" fmla="*/ 2147483647 h 238"/>
              <a:gd name="T82" fmla="*/ 2147483647 w 2003"/>
              <a:gd name="T83" fmla="*/ 2147483647 h 238"/>
              <a:gd name="T84" fmla="*/ 2147483647 w 2003"/>
              <a:gd name="T85" fmla="*/ 2147483647 h 238"/>
              <a:gd name="T86" fmla="*/ 2147483647 w 2003"/>
              <a:gd name="T87" fmla="*/ 2147483647 h 238"/>
              <a:gd name="T88" fmla="*/ 2147483647 w 2003"/>
              <a:gd name="T89" fmla="*/ 2147483647 h 238"/>
              <a:gd name="T90" fmla="*/ 2147483647 w 2003"/>
              <a:gd name="T91" fmla="*/ 2147483647 h 238"/>
              <a:gd name="T92" fmla="*/ 2147483647 w 2003"/>
              <a:gd name="T93" fmla="*/ 0 h 238"/>
              <a:gd name="T94" fmla="*/ 2147483647 w 2003"/>
              <a:gd name="T95" fmla="*/ 2147483647 h 238"/>
              <a:gd name="T96" fmla="*/ 2147483647 w 2003"/>
              <a:gd name="T97" fmla="*/ 2147483647 h 238"/>
              <a:gd name="T98" fmla="*/ 2147483647 w 2003"/>
              <a:gd name="T99" fmla="*/ 2147483647 h 238"/>
              <a:gd name="T100" fmla="*/ 2147483647 w 2003"/>
              <a:gd name="T101" fmla="*/ 2147483647 h 238"/>
              <a:gd name="T102" fmla="*/ 2147483647 w 2003"/>
              <a:gd name="T103" fmla="*/ 2147483647 h 238"/>
              <a:gd name="T104" fmla="*/ 2147483647 w 2003"/>
              <a:gd name="T105" fmla="*/ 2147483647 h 238"/>
              <a:gd name="T106" fmla="*/ 2147483647 w 2003"/>
              <a:gd name="T107" fmla="*/ 2147483647 h 2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3"/>
              <a:gd name="T163" fmla="*/ 0 h 238"/>
              <a:gd name="T164" fmla="*/ 2003 w 2003"/>
              <a:gd name="T165" fmla="*/ 238 h 23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3" h="238">
                <a:moveTo>
                  <a:pt x="0" y="134"/>
                </a:moveTo>
                <a:lnTo>
                  <a:pt x="22" y="213"/>
                </a:lnTo>
                <a:lnTo>
                  <a:pt x="57" y="197"/>
                </a:lnTo>
                <a:lnTo>
                  <a:pt x="90" y="183"/>
                </a:lnTo>
                <a:lnTo>
                  <a:pt x="123" y="169"/>
                </a:lnTo>
                <a:lnTo>
                  <a:pt x="154" y="155"/>
                </a:lnTo>
                <a:lnTo>
                  <a:pt x="156" y="155"/>
                </a:lnTo>
                <a:lnTo>
                  <a:pt x="166" y="146"/>
                </a:lnTo>
                <a:lnTo>
                  <a:pt x="167" y="143"/>
                </a:lnTo>
                <a:lnTo>
                  <a:pt x="179" y="122"/>
                </a:lnTo>
                <a:lnTo>
                  <a:pt x="187" y="111"/>
                </a:lnTo>
                <a:lnTo>
                  <a:pt x="186" y="109"/>
                </a:lnTo>
                <a:lnTo>
                  <a:pt x="187" y="109"/>
                </a:lnTo>
                <a:lnTo>
                  <a:pt x="189" y="106"/>
                </a:lnTo>
                <a:lnTo>
                  <a:pt x="192" y="104"/>
                </a:lnTo>
                <a:lnTo>
                  <a:pt x="201" y="99"/>
                </a:lnTo>
                <a:lnTo>
                  <a:pt x="220" y="90"/>
                </a:lnTo>
                <a:lnTo>
                  <a:pt x="229" y="85"/>
                </a:lnTo>
                <a:lnTo>
                  <a:pt x="232" y="85"/>
                </a:lnTo>
                <a:lnTo>
                  <a:pt x="260" y="95"/>
                </a:lnTo>
                <a:lnTo>
                  <a:pt x="301" y="109"/>
                </a:lnTo>
                <a:lnTo>
                  <a:pt x="343" y="122"/>
                </a:lnTo>
                <a:lnTo>
                  <a:pt x="384" y="139"/>
                </a:lnTo>
                <a:lnTo>
                  <a:pt x="394" y="141"/>
                </a:lnTo>
                <a:lnTo>
                  <a:pt x="396" y="141"/>
                </a:lnTo>
                <a:lnTo>
                  <a:pt x="454" y="136"/>
                </a:lnTo>
                <a:lnTo>
                  <a:pt x="513" y="132"/>
                </a:lnTo>
                <a:lnTo>
                  <a:pt x="574" y="129"/>
                </a:lnTo>
                <a:lnTo>
                  <a:pt x="634" y="127"/>
                </a:lnTo>
                <a:lnTo>
                  <a:pt x="654" y="129"/>
                </a:lnTo>
                <a:lnTo>
                  <a:pt x="677" y="129"/>
                </a:lnTo>
                <a:lnTo>
                  <a:pt x="725" y="134"/>
                </a:lnTo>
                <a:lnTo>
                  <a:pt x="776" y="139"/>
                </a:lnTo>
                <a:lnTo>
                  <a:pt x="826" y="143"/>
                </a:lnTo>
                <a:lnTo>
                  <a:pt x="849" y="146"/>
                </a:lnTo>
                <a:lnTo>
                  <a:pt x="870" y="148"/>
                </a:lnTo>
                <a:lnTo>
                  <a:pt x="890" y="150"/>
                </a:lnTo>
                <a:lnTo>
                  <a:pt x="907" y="153"/>
                </a:lnTo>
                <a:lnTo>
                  <a:pt x="920" y="155"/>
                </a:lnTo>
                <a:lnTo>
                  <a:pt x="931" y="157"/>
                </a:lnTo>
                <a:lnTo>
                  <a:pt x="933" y="157"/>
                </a:lnTo>
                <a:lnTo>
                  <a:pt x="951" y="164"/>
                </a:lnTo>
                <a:lnTo>
                  <a:pt x="971" y="171"/>
                </a:lnTo>
                <a:lnTo>
                  <a:pt x="983" y="176"/>
                </a:lnTo>
                <a:lnTo>
                  <a:pt x="1001" y="178"/>
                </a:lnTo>
                <a:lnTo>
                  <a:pt x="1019" y="180"/>
                </a:lnTo>
                <a:lnTo>
                  <a:pt x="1037" y="178"/>
                </a:lnTo>
                <a:lnTo>
                  <a:pt x="1057" y="174"/>
                </a:lnTo>
                <a:lnTo>
                  <a:pt x="1069" y="169"/>
                </a:lnTo>
                <a:lnTo>
                  <a:pt x="1090" y="164"/>
                </a:lnTo>
                <a:lnTo>
                  <a:pt x="1103" y="157"/>
                </a:lnTo>
                <a:lnTo>
                  <a:pt x="1153" y="164"/>
                </a:lnTo>
                <a:lnTo>
                  <a:pt x="1202" y="176"/>
                </a:lnTo>
                <a:lnTo>
                  <a:pt x="1254" y="185"/>
                </a:lnTo>
                <a:lnTo>
                  <a:pt x="1279" y="187"/>
                </a:lnTo>
                <a:lnTo>
                  <a:pt x="1303" y="187"/>
                </a:lnTo>
                <a:lnTo>
                  <a:pt x="1320" y="187"/>
                </a:lnTo>
                <a:lnTo>
                  <a:pt x="1335" y="185"/>
                </a:lnTo>
                <a:lnTo>
                  <a:pt x="1346" y="180"/>
                </a:lnTo>
                <a:lnTo>
                  <a:pt x="1378" y="171"/>
                </a:lnTo>
                <a:lnTo>
                  <a:pt x="1399" y="164"/>
                </a:lnTo>
                <a:lnTo>
                  <a:pt x="1427" y="157"/>
                </a:lnTo>
                <a:lnTo>
                  <a:pt x="1452" y="167"/>
                </a:lnTo>
                <a:lnTo>
                  <a:pt x="1487" y="178"/>
                </a:lnTo>
                <a:lnTo>
                  <a:pt x="1498" y="180"/>
                </a:lnTo>
                <a:lnTo>
                  <a:pt x="1563" y="197"/>
                </a:lnTo>
                <a:lnTo>
                  <a:pt x="1596" y="204"/>
                </a:lnTo>
                <a:lnTo>
                  <a:pt x="1631" y="208"/>
                </a:lnTo>
                <a:lnTo>
                  <a:pt x="1667" y="213"/>
                </a:lnTo>
                <a:lnTo>
                  <a:pt x="1700" y="215"/>
                </a:lnTo>
                <a:lnTo>
                  <a:pt x="1730" y="227"/>
                </a:lnTo>
                <a:lnTo>
                  <a:pt x="1742" y="229"/>
                </a:lnTo>
                <a:lnTo>
                  <a:pt x="1778" y="236"/>
                </a:lnTo>
                <a:lnTo>
                  <a:pt x="1814" y="238"/>
                </a:lnTo>
                <a:lnTo>
                  <a:pt x="1852" y="234"/>
                </a:lnTo>
                <a:lnTo>
                  <a:pt x="1928" y="222"/>
                </a:lnTo>
                <a:lnTo>
                  <a:pt x="1966" y="218"/>
                </a:lnTo>
                <a:lnTo>
                  <a:pt x="2003" y="215"/>
                </a:lnTo>
                <a:lnTo>
                  <a:pt x="2003" y="132"/>
                </a:lnTo>
                <a:lnTo>
                  <a:pt x="1966" y="134"/>
                </a:lnTo>
                <a:lnTo>
                  <a:pt x="1928" y="139"/>
                </a:lnTo>
                <a:lnTo>
                  <a:pt x="1852" y="150"/>
                </a:lnTo>
                <a:lnTo>
                  <a:pt x="1814" y="155"/>
                </a:lnTo>
                <a:lnTo>
                  <a:pt x="1778" y="153"/>
                </a:lnTo>
                <a:lnTo>
                  <a:pt x="1746" y="148"/>
                </a:lnTo>
                <a:lnTo>
                  <a:pt x="1717" y="134"/>
                </a:lnTo>
                <a:lnTo>
                  <a:pt x="1707" y="132"/>
                </a:lnTo>
                <a:lnTo>
                  <a:pt x="1667" y="129"/>
                </a:lnTo>
                <a:lnTo>
                  <a:pt x="1631" y="125"/>
                </a:lnTo>
                <a:lnTo>
                  <a:pt x="1596" y="120"/>
                </a:lnTo>
                <a:lnTo>
                  <a:pt x="1563" y="113"/>
                </a:lnTo>
                <a:lnTo>
                  <a:pt x="1500" y="99"/>
                </a:lnTo>
                <a:lnTo>
                  <a:pt x="1475" y="90"/>
                </a:lnTo>
                <a:lnTo>
                  <a:pt x="1436" y="76"/>
                </a:lnTo>
                <a:lnTo>
                  <a:pt x="1427" y="74"/>
                </a:lnTo>
                <a:lnTo>
                  <a:pt x="1426" y="74"/>
                </a:lnTo>
                <a:lnTo>
                  <a:pt x="1398" y="81"/>
                </a:lnTo>
                <a:lnTo>
                  <a:pt x="1386" y="85"/>
                </a:lnTo>
                <a:lnTo>
                  <a:pt x="1355" y="95"/>
                </a:lnTo>
                <a:lnTo>
                  <a:pt x="1335" y="102"/>
                </a:lnTo>
                <a:lnTo>
                  <a:pt x="1320" y="104"/>
                </a:lnTo>
                <a:lnTo>
                  <a:pt x="1303" y="104"/>
                </a:lnTo>
                <a:lnTo>
                  <a:pt x="1279" y="104"/>
                </a:lnTo>
                <a:lnTo>
                  <a:pt x="1254" y="102"/>
                </a:lnTo>
                <a:lnTo>
                  <a:pt x="1202" y="92"/>
                </a:lnTo>
                <a:lnTo>
                  <a:pt x="1153" y="81"/>
                </a:lnTo>
                <a:lnTo>
                  <a:pt x="1103" y="74"/>
                </a:lnTo>
                <a:lnTo>
                  <a:pt x="1102" y="74"/>
                </a:lnTo>
                <a:lnTo>
                  <a:pt x="1095" y="76"/>
                </a:lnTo>
                <a:lnTo>
                  <a:pt x="1067" y="88"/>
                </a:lnTo>
                <a:lnTo>
                  <a:pt x="1055" y="90"/>
                </a:lnTo>
                <a:lnTo>
                  <a:pt x="1037" y="95"/>
                </a:lnTo>
                <a:lnTo>
                  <a:pt x="1019" y="97"/>
                </a:lnTo>
                <a:lnTo>
                  <a:pt x="1001" y="95"/>
                </a:lnTo>
                <a:lnTo>
                  <a:pt x="986" y="92"/>
                </a:lnTo>
                <a:lnTo>
                  <a:pt x="974" y="88"/>
                </a:lnTo>
                <a:lnTo>
                  <a:pt x="950" y="76"/>
                </a:lnTo>
                <a:lnTo>
                  <a:pt x="943" y="74"/>
                </a:lnTo>
                <a:lnTo>
                  <a:pt x="938" y="74"/>
                </a:lnTo>
                <a:lnTo>
                  <a:pt x="931" y="74"/>
                </a:lnTo>
                <a:lnTo>
                  <a:pt x="920" y="71"/>
                </a:lnTo>
                <a:lnTo>
                  <a:pt x="907" y="69"/>
                </a:lnTo>
                <a:lnTo>
                  <a:pt x="890" y="67"/>
                </a:lnTo>
                <a:lnTo>
                  <a:pt x="870" y="64"/>
                </a:lnTo>
                <a:lnTo>
                  <a:pt x="849" y="62"/>
                </a:lnTo>
                <a:lnTo>
                  <a:pt x="826" y="60"/>
                </a:lnTo>
                <a:lnTo>
                  <a:pt x="776" y="55"/>
                </a:lnTo>
                <a:lnTo>
                  <a:pt x="725" y="51"/>
                </a:lnTo>
                <a:lnTo>
                  <a:pt x="677" y="46"/>
                </a:lnTo>
                <a:lnTo>
                  <a:pt x="654" y="46"/>
                </a:lnTo>
                <a:lnTo>
                  <a:pt x="635" y="44"/>
                </a:lnTo>
                <a:lnTo>
                  <a:pt x="574" y="46"/>
                </a:lnTo>
                <a:lnTo>
                  <a:pt x="513" y="48"/>
                </a:lnTo>
                <a:lnTo>
                  <a:pt x="454" y="53"/>
                </a:lnTo>
                <a:lnTo>
                  <a:pt x="397" y="58"/>
                </a:lnTo>
                <a:lnTo>
                  <a:pt x="366" y="46"/>
                </a:lnTo>
                <a:lnTo>
                  <a:pt x="325" y="32"/>
                </a:lnTo>
                <a:lnTo>
                  <a:pt x="283" y="18"/>
                </a:lnTo>
                <a:lnTo>
                  <a:pt x="239" y="2"/>
                </a:lnTo>
                <a:lnTo>
                  <a:pt x="230" y="0"/>
                </a:lnTo>
                <a:lnTo>
                  <a:pt x="224" y="2"/>
                </a:lnTo>
                <a:lnTo>
                  <a:pt x="217" y="4"/>
                </a:lnTo>
                <a:lnTo>
                  <a:pt x="212" y="7"/>
                </a:lnTo>
                <a:lnTo>
                  <a:pt x="205" y="9"/>
                </a:lnTo>
                <a:lnTo>
                  <a:pt x="197" y="13"/>
                </a:lnTo>
                <a:lnTo>
                  <a:pt x="177" y="23"/>
                </a:lnTo>
                <a:lnTo>
                  <a:pt x="169" y="27"/>
                </a:lnTo>
                <a:lnTo>
                  <a:pt x="158" y="37"/>
                </a:lnTo>
                <a:lnTo>
                  <a:pt x="154" y="41"/>
                </a:lnTo>
                <a:lnTo>
                  <a:pt x="144" y="51"/>
                </a:lnTo>
                <a:lnTo>
                  <a:pt x="136" y="62"/>
                </a:lnTo>
                <a:lnTo>
                  <a:pt x="126" y="81"/>
                </a:lnTo>
                <a:lnTo>
                  <a:pt x="100" y="92"/>
                </a:lnTo>
                <a:lnTo>
                  <a:pt x="67" y="106"/>
                </a:lnTo>
                <a:lnTo>
                  <a:pt x="34" y="120"/>
                </a:lnTo>
                <a:lnTo>
                  <a:pt x="0" y="134"/>
                </a:lnTo>
                <a:lnTo>
                  <a:pt x="938" y="157"/>
                </a:lnTo>
                <a:lnTo>
                  <a:pt x="0" y="1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Freeform 17"/>
          <p:cNvSpPr>
            <a:spLocks/>
          </p:cNvSpPr>
          <p:nvPr/>
        </p:nvSpPr>
        <p:spPr bwMode="auto">
          <a:xfrm>
            <a:off x="2378075" y="2603500"/>
            <a:ext cx="3400425" cy="201613"/>
          </a:xfrm>
          <a:custGeom>
            <a:avLst/>
            <a:gdLst>
              <a:gd name="T0" fmla="*/ 2147483647 w 2142"/>
              <a:gd name="T1" fmla="*/ 2147483647 h 127"/>
              <a:gd name="T2" fmla="*/ 2147483647 w 2142"/>
              <a:gd name="T3" fmla="*/ 2147483647 h 127"/>
              <a:gd name="T4" fmla="*/ 2147483647 w 2142"/>
              <a:gd name="T5" fmla="*/ 2147483647 h 127"/>
              <a:gd name="T6" fmla="*/ 2147483647 w 2142"/>
              <a:gd name="T7" fmla="*/ 2147483647 h 127"/>
              <a:gd name="T8" fmla="*/ 2147483647 w 2142"/>
              <a:gd name="T9" fmla="*/ 2147483647 h 127"/>
              <a:gd name="T10" fmla="*/ 2147483647 w 2142"/>
              <a:gd name="T11" fmla="*/ 2147483647 h 127"/>
              <a:gd name="T12" fmla="*/ 2147483647 w 2142"/>
              <a:gd name="T13" fmla="*/ 2147483647 h 127"/>
              <a:gd name="T14" fmla="*/ 2147483647 w 2142"/>
              <a:gd name="T15" fmla="*/ 2147483647 h 127"/>
              <a:gd name="T16" fmla="*/ 2147483647 w 2142"/>
              <a:gd name="T17" fmla="*/ 2147483647 h 127"/>
              <a:gd name="T18" fmla="*/ 2147483647 w 2142"/>
              <a:gd name="T19" fmla="*/ 2147483647 h 127"/>
              <a:gd name="T20" fmla="*/ 2147483647 w 2142"/>
              <a:gd name="T21" fmla="*/ 2147483647 h 127"/>
              <a:gd name="T22" fmla="*/ 2147483647 w 2142"/>
              <a:gd name="T23" fmla="*/ 2147483647 h 127"/>
              <a:gd name="T24" fmla="*/ 2147483647 w 2142"/>
              <a:gd name="T25" fmla="*/ 2147483647 h 127"/>
              <a:gd name="T26" fmla="*/ 2147483647 w 2142"/>
              <a:gd name="T27" fmla="*/ 2147483647 h 127"/>
              <a:gd name="T28" fmla="*/ 2147483647 w 2142"/>
              <a:gd name="T29" fmla="*/ 2147483647 h 127"/>
              <a:gd name="T30" fmla="*/ 2147483647 w 2142"/>
              <a:gd name="T31" fmla="*/ 2147483647 h 127"/>
              <a:gd name="T32" fmla="*/ 2147483647 w 2142"/>
              <a:gd name="T33" fmla="*/ 0 h 127"/>
              <a:gd name="T34" fmla="*/ 2147483647 w 2142"/>
              <a:gd name="T35" fmla="*/ 2147483647 h 127"/>
              <a:gd name="T36" fmla="*/ 2147483647 w 2142"/>
              <a:gd name="T37" fmla="*/ 2147483647 h 127"/>
              <a:gd name="T38" fmla="*/ 2147483647 w 2142"/>
              <a:gd name="T39" fmla="*/ 2147483647 h 127"/>
              <a:gd name="T40" fmla="*/ 2147483647 w 2142"/>
              <a:gd name="T41" fmla="*/ 2147483647 h 127"/>
              <a:gd name="T42" fmla="*/ 2147483647 w 2142"/>
              <a:gd name="T43" fmla="*/ 2147483647 h 127"/>
              <a:gd name="T44" fmla="*/ 2147483647 w 2142"/>
              <a:gd name="T45" fmla="*/ 2147483647 h 127"/>
              <a:gd name="T46" fmla="*/ 2147483647 w 2142"/>
              <a:gd name="T47" fmla="*/ 2147483647 h 127"/>
              <a:gd name="T48" fmla="*/ 2147483647 w 2142"/>
              <a:gd name="T49" fmla="*/ 2147483647 h 127"/>
              <a:gd name="T50" fmla="*/ 2147483647 w 2142"/>
              <a:gd name="T51" fmla="*/ 2147483647 h 127"/>
              <a:gd name="T52" fmla="*/ 0 w 2142"/>
              <a:gd name="T53" fmla="*/ 2147483647 h 127"/>
              <a:gd name="T54" fmla="*/ 2147483647 w 2142"/>
              <a:gd name="T55" fmla="*/ 2147483647 h 127"/>
              <a:gd name="T56" fmla="*/ 2147483647 w 2142"/>
              <a:gd name="T57" fmla="*/ 2147483647 h 127"/>
              <a:gd name="T58" fmla="*/ 2147483647 w 2142"/>
              <a:gd name="T59" fmla="*/ 2147483647 h 127"/>
              <a:gd name="T60" fmla="*/ 2147483647 w 2142"/>
              <a:gd name="T61" fmla="*/ 2147483647 h 127"/>
              <a:gd name="T62" fmla="*/ 2147483647 w 2142"/>
              <a:gd name="T63" fmla="*/ 2147483647 h 127"/>
              <a:gd name="T64" fmla="*/ 2147483647 w 2142"/>
              <a:gd name="T65" fmla="*/ 2147483647 h 127"/>
              <a:gd name="T66" fmla="*/ 2147483647 w 2142"/>
              <a:gd name="T67" fmla="*/ 2147483647 h 127"/>
              <a:gd name="T68" fmla="*/ 2147483647 w 2142"/>
              <a:gd name="T69" fmla="*/ 2147483647 h 127"/>
              <a:gd name="T70" fmla="*/ 2147483647 w 2142"/>
              <a:gd name="T71" fmla="*/ 2147483647 h 127"/>
              <a:gd name="T72" fmla="*/ 2147483647 w 2142"/>
              <a:gd name="T73" fmla="*/ 2147483647 h 127"/>
              <a:gd name="T74" fmla="*/ 2147483647 w 2142"/>
              <a:gd name="T75" fmla="*/ 2147483647 h 127"/>
              <a:gd name="T76" fmla="*/ 2147483647 w 2142"/>
              <a:gd name="T77" fmla="*/ 2147483647 h 127"/>
              <a:gd name="T78" fmla="*/ 2147483647 w 2142"/>
              <a:gd name="T79" fmla="*/ 2147483647 h 127"/>
              <a:gd name="T80" fmla="*/ 2147483647 w 2142"/>
              <a:gd name="T81" fmla="*/ 2147483647 h 127"/>
              <a:gd name="T82" fmla="*/ 2147483647 w 2142"/>
              <a:gd name="T83" fmla="*/ 2147483647 h 127"/>
              <a:gd name="T84" fmla="*/ 2147483647 w 2142"/>
              <a:gd name="T85" fmla="*/ 2147483647 h 127"/>
              <a:gd name="T86" fmla="*/ 2147483647 w 2142"/>
              <a:gd name="T87" fmla="*/ 2147483647 h 127"/>
              <a:gd name="T88" fmla="*/ 2147483647 w 2142"/>
              <a:gd name="T89" fmla="*/ 2147483647 h 127"/>
              <a:gd name="T90" fmla="*/ 2147483647 w 2142"/>
              <a:gd name="T91" fmla="*/ 2147483647 h 127"/>
              <a:gd name="T92" fmla="*/ 2147483647 w 2142"/>
              <a:gd name="T93" fmla="*/ 2147483647 h 127"/>
              <a:gd name="T94" fmla="*/ 2147483647 w 2142"/>
              <a:gd name="T95" fmla="*/ 2147483647 h 127"/>
              <a:gd name="T96" fmla="*/ 2147483647 w 2142"/>
              <a:gd name="T97" fmla="*/ 2147483647 h 127"/>
              <a:gd name="T98" fmla="*/ 2147483647 w 2142"/>
              <a:gd name="T99" fmla="*/ 2147483647 h 127"/>
              <a:gd name="T100" fmla="*/ 2147483647 w 2142"/>
              <a:gd name="T101" fmla="*/ 2147483647 h 127"/>
              <a:gd name="T102" fmla="*/ 2147483647 w 2142"/>
              <a:gd name="T103" fmla="*/ 2147483647 h 127"/>
              <a:gd name="T104" fmla="*/ 2147483647 w 2142"/>
              <a:gd name="T105" fmla="*/ 2147483647 h 127"/>
              <a:gd name="T106" fmla="*/ 2147483647 w 2142"/>
              <a:gd name="T107" fmla="*/ 2147483647 h 12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42"/>
              <a:gd name="T163" fmla="*/ 0 h 127"/>
              <a:gd name="T164" fmla="*/ 2142 w 2142"/>
              <a:gd name="T165" fmla="*/ 127 h 12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42" h="127">
                <a:moveTo>
                  <a:pt x="2107" y="127"/>
                </a:moveTo>
                <a:lnTo>
                  <a:pt x="2142" y="102"/>
                </a:lnTo>
                <a:lnTo>
                  <a:pt x="2137" y="92"/>
                </a:lnTo>
                <a:lnTo>
                  <a:pt x="2133" y="83"/>
                </a:lnTo>
                <a:lnTo>
                  <a:pt x="2127" y="74"/>
                </a:lnTo>
                <a:lnTo>
                  <a:pt x="2113" y="60"/>
                </a:lnTo>
                <a:lnTo>
                  <a:pt x="2107" y="53"/>
                </a:lnTo>
                <a:lnTo>
                  <a:pt x="2089" y="44"/>
                </a:lnTo>
                <a:lnTo>
                  <a:pt x="2077" y="41"/>
                </a:lnTo>
                <a:lnTo>
                  <a:pt x="2069" y="39"/>
                </a:lnTo>
                <a:lnTo>
                  <a:pt x="2059" y="37"/>
                </a:lnTo>
                <a:lnTo>
                  <a:pt x="2056" y="34"/>
                </a:lnTo>
                <a:lnTo>
                  <a:pt x="2034" y="37"/>
                </a:lnTo>
                <a:lnTo>
                  <a:pt x="2014" y="39"/>
                </a:lnTo>
                <a:lnTo>
                  <a:pt x="1996" y="39"/>
                </a:lnTo>
                <a:lnTo>
                  <a:pt x="1980" y="41"/>
                </a:lnTo>
                <a:lnTo>
                  <a:pt x="1951" y="44"/>
                </a:lnTo>
                <a:lnTo>
                  <a:pt x="1928" y="44"/>
                </a:lnTo>
                <a:lnTo>
                  <a:pt x="1910" y="46"/>
                </a:lnTo>
                <a:lnTo>
                  <a:pt x="1895" y="46"/>
                </a:lnTo>
                <a:lnTo>
                  <a:pt x="1884" y="46"/>
                </a:lnTo>
                <a:lnTo>
                  <a:pt x="1874" y="48"/>
                </a:lnTo>
                <a:lnTo>
                  <a:pt x="1857" y="48"/>
                </a:lnTo>
                <a:lnTo>
                  <a:pt x="1849" y="51"/>
                </a:lnTo>
                <a:lnTo>
                  <a:pt x="1839" y="51"/>
                </a:lnTo>
                <a:lnTo>
                  <a:pt x="1827" y="53"/>
                </a:lnTo>
                <a:lnTo>
                  <a:pt x="1813" y="55"/>
                </a:lnTo>
                <a:lnTo>
                  <a:pt x="1793" y="58"/>
                </a:lnTo>
                <a:lnTo>
                  <a:pt x="1770" y="60"/>
                </a:lnTo>
                <a:lnTo>
                  <a:pt x="1717" y="58"/>
                </a:lnTo>
                <a:lnTo>
                  <a:pt x="1690" y="55"/>
                </a:lnTo>
                <a:lnTo>
                  <a:pt x="1667" y="53"/>
                </a:lnTo>
                <a:lnTo>
                  <a:pt x="1665" y="51"/>
                </a:lnTo>
                <a:lnTo>
                  <a:pt x="1649" y="48"/>
                </a:lnTo>
                <a:lnTo>
                  <a:pt x="1642" y="46"/>
                </a:lnTo>
                <a:lnTo>
                  <a:pt x="1634" y="44"/>
                </a:lnTo>
                <a:lnTo>
                  <a:pt x="1613" y="37"/>
                </a:lnTo>
                <a:lnTo>
                  <a:pt x="1606" y="34"/>
                </a:lnTo>
                <a:lnTo>
                  <a:pt x="1596" y="32"/>
                </a:lnTo>
                <a:lnTo>
                  <a:pt x="1589" y="30"/>
                </a:lnTo>
                <a:lnTo>
                  <a:pt x="1583" y="27"/>
                </a:lnTo>
                <a:lnTo>
                  <a:pt x="1579" y="25"/>
                </a:lnTo>
                <a:lnTo>
                  <a:pt x="1581" y="25"/>
                </a:lnTo>
                <a:lnTo>
                  <a:pt x="1576" y="25"/>
                </a:lnTo>
                <a:lnTo>
                  <a:pt x="1477" y="41"/>
                </a:lnTo>
                <a:lnTo>
                  <a:pt x="1426" y="51"/>
                </a:lnTo>
                <a:lnTo>
                  <a:pt x="1378" y="60"/>
                </a:lnTo>
                <a:lnTo>
                  <a:pt x="1350" y="58"/>
                </a:lnTo>
                <a:lnTo>
                  <a:pt x="1323" y="55"/>
                </a:lnTo>
                <a:lnTo>
                  <a:pt x="1274" y="48"/>
                </a:lnTo>
                <a:lnTo>
                  <a:pt x="1226" y="39"/>
                </a:lnTo>
                <a:lnTo>
                  <a:pt x="1179" y="27"/>
                </a:lnTo>
                <a:lnTo>
                  <a:pt x="1155" y="18"/>
                </a:lnTo>
                <a:lnTo>
                  <a:pt x="1146" y="16"/>
                </a:lnTo>
                <a:lnTo>
                  <a:pt x="1123" y="11"/>
                </a:lnTo>
                <a:lnTo>
                  <a:pt x="1116" y="9"/>
                </a:lnTo>
                <a:lnTo>
                  <a:pt x="1107" y="7"/>
                </a:lnTo>
                <a:lnTo>
                  <a:pt x="1100" y="4"/>
                </a:lnTo>
                <a:lnTo>
                  <a:pt x="1092" y="2"/>
                </a:lnTo>
                <a:lnTo>
                  <a:pt x="1090" y="0"/>
                </a:lnTo>
                <a:lnTo>
                  <a:pt x="1092" y="0"/>
                </a:lnTo>
                <a:lnTo>
                  <a:pt x="1090" y="0"/>
                </a:lnTo>
                <a:lnTo>
                  <a:pt x="1087" y="2"/>
                </a:lnTo>
                <a:lnTo>
                  <a:pt x="1060" y="7"/>
                </a:lnTo>
                <a:lnTo>
                  <a:pt x="1034" y="11"/>
                </a:lnTo>
                <a:lnTo>
                  <a:pt x="986" y="21"/>
                </a:lnTo>
                <a:lnTo>
                  <a:pt x="961" y="25"/>
                </a:lnTo>
                <a:lnTo>
                  <a:pt x="936" y="30"/>
                </a:lnTo>
                <a:lnTo>
                  <a:pt x="908" y="32"/>
                </a:lnTo>
                <a:lnTo>
                  <a:pt x="878" y="34"/>
                </a:lnTo>
                <a:lnTo>
                  <a:pt x="834" y="30"/>
                </a:lnTo>
                <a:lnTo>
                  <a:pt x="794" y="25"/>
                </a:lnTo>
                <a:lnTo>
                  <a:pt x="794" y="27"/>
                </a:lnTo>
                <a:lnTo>
                  <a:pt x="774" y="21"/>
                </a:lnTo>
                <a:lnTo>
                  <a:pt x="763" y="18"/>
                </a:lnTo>
                <a:lnTo>
                  <a:pt x="754" y="16"/>
                </a:lnTo>
                <a:lnTo>
                  <a:pt x="748" y="14"/>
                </a:lnTo>
                <a:lnTo>
                  <a:pt x="744" y="14"/>
                </a:lnTo>
                <a:lnTo>
                  <a:pt x="740" y="11"/>
                </a:lnTo>
                <a:lnTo>
                  <a:pt x="735" y="9"/>
                </a:lnTo>
                <a:lnTo>
                  <a:pt x="731" y="11"/>
                </a:lnTo>
                <a:lnTo>
                  <a:pt x="655" y="27"/>
                </a:lnTo>
                <a:lnTo>
                  <a:pt x="573" y="39"/>
                </a:lnTo>
                <a:lnTo>
                  <a:pt x="488" y="44"/>
                </a:lnTo>
                <a:lnTo>
                  <a:pt x="402" y="46"/>
                </a:lnTo>
                <a:lnTo>
                  <a:pt x="315" y="44"/>
                </a:lnTo>
                <a:lnTo>
                  <a:pt x="230" y="41"/>
                </a:lnTo>
                <a:lnTo>
                  <a:pt x="146" y="41"/>
                </a:lnTo>
                <a:lnTo>
                  <a:pt x="63" y="41"/>
                </a:lnTo>
                <a:lnTo>
                  <a:pt x="58" y="44"/>
                </a:lnTo>
                <a:lnTo>
                  <a:pt x="48" y="46"/>
                </a:lnTo>
                <a:lnTo>
                  <a:pt x="38" y="51"/>
                </a:lnTo>
                <a:lnTo>
                  <a:pt x="20" y="55"/>
                </a:lnTo>
                <a:lnTo>
                  <a:pt x="12" y="60"/>
                </a:lnTo>
                <a:lnTo>
                  <a:pt x="5" y="60"/>
                </a:lnTo>
                <a:lnTo>
                  <a:pt x="0" y="62"/>
                </a:lnTo>
                <a:lnTo>
                  <a:pt x="10" y="116"/>
                </a:lnTo>
                <a:lnTo>
                  <a:pt x="15" y="113"/>
                </a:lnTo>
                <a:lnTo>
                  <a:pt x="20" y="111"/>
                </a:lnTo>
                <a:lnTo>
                  <a:pt x="27" y="111"/>
                </a:lnTo>
                <a:lnTo>
                  <a:pt x="35" y="106"/>
                </a:lnTo>
                <a:lnTo>
                  <a:pt x="53" y="102"/>
                </a:lnTo>
                <a:lnTo>
                  <a:pt x="63" y="97"/>
                </a:lnTo>
                <a:lnTo>
                  <a:pt x="65" y="97"/>
                </a:lnTo>
                <a:lnTo>
                  <a:pt x="146" y="97"/>
                </a:lnTo>
                <a:lnTo>
                  <a:pt x="230" y="97"/>
                </a:lnTo>
                <a:lnTo>
                  <a:pt x="315" y="99"/>
                </a:lnTo>
                <a:lnTo>
                  <a:pt x="402" y="102"/>
                </a:lnTo>
                <a:lnTo>
                  <a:pt x="488" y="99"/>
                </a:lnTo>
                <a:lnTo>
                  <a:pt x="573" y="95"/>
                </a:lnTo>
                <a:lnTo>
                  <a:pt x="655" y="83"/>
                </a:lnTo>
                <a:lnTo>
                  <a:pt x="663" y="81"/>
                </a:lnTo>
                <a:lnTo>
                  <a:pt x="735" y="65"/>
                </a:lnTo>
                <a:lnTo>
                  <a:pt x="740" y="67"/>
                </a:lnTo>
                <a:lnTo>
                  <a:pt x="748" y="69"/>
                </a:lnTo>
                <a:lnTo>
                  <a:pt x="766" y="74"/>
                </a:lnTo>
                <a:lnTo>
                  <a:pt x="774" y="76"/>
                </a:lnTo>
                <a:lnTo>
                  <a:pt x="787" y="81"/>
                </a:lnTo>
                <a:lnTo>
                  <a:pt x="789" y="81"/>
                </a:lnTo>
                <a:lnTo>
                  <a:pt x="834" y="85"/>
                </a:lnTo>
                <a:lnTo>
                  <a:pt x="875" y="90"/>
                </a:lnTo>
                <a:lnTo>
                  <a:pt x="878" y="90"/>
                </a:lnTo>
                <a:lnTo>
                  <a:pt x="908" y="88"/>
                </a:lnTo>
                <a:lnTo>
                  <a:pt x="936" y="85"/>
                </a:lnTo>
                <a:lnTo>
                  <a:pt x="961" y="81"/>
                </a:lnTo>
                <a:lnTo>
                  <a:pt x="986" y="76"/>
                </a:lnTo>
                <a:lnTo>
                  <a:pt x="1034" y="67"/>
                </a:lnTo>
                <a:lnTo>
                  <a:pt x="1060" y="62"/>
                </a:lnTo>
                <a:lnTo>
                  <a:pt x="1087" y="55"/>
                </a:lnTo>
                <a:lnTo>
                  <a:pt x="1090" y="55"/>
                </a:lnTo>
                <a:lnTo>
                  <a:pt x="1092" y="58"/>
                </a:lnTo>
                <a:lnTo>
                  <a:pt x="1098" y="58"/>
                </a:lnTo>
                <a:lnTo>
                  <a:pt x="1102" y="60"/>
                </a:lnTo>
                <a:lnTo>
                  <a:pt x="1110" y="62"/>
                </a:lnTo>
                <a:lnTo>
                  <a:pt x="1113" y="65"/>
                </a:lnTo>
                <a:lnTo>
                  <a:pt x="1145" y="72"/>
                </a:lnTo>
                <a:lnTo>
                  <a:pt x="1169" y="81"/>
                </a:lnTo>
                <a:lnTo>
                  <a:pt x="1171" y="81"/>
                </a:lnTo>
                <a:lnTo>
                  <a:pt x="1217" y="92"/>
                </a:lnTo>
                <a:lnTo>
                  <a:pt x="1226" y="95"/>
                </a:lnTo>
                <a:lnTo>
                  <a:pt x="1274" y="104"/>
                </a:lnTo>
                <a:lnTo>
                  <a:pt x="1323" y="111"/>
                </a:lnTo>
                <a:lnTo>
                  <a:pt x="1350" y="113"/>
                </a:lnTo>
                <a:lnTo>
                  <a:pt x="1374" y="116"/>
                </a:lnTo>
                <a:lnTo>
                  <a:pt x="1379" y="116"/>
                </a:lnTo>
                <a:lnTo>
                  <a:pt x="1426" y="106"/>
                </a:lnTo>
                <a:lnTo>
                  <a:pt x="1477" y="97"/>
                </a:lnTo>
                <a:lnTo>
                  <a:pt x="1579" y="81"/>
                </a:lnTo>
                <a:lnTo>
                  <a:pt x="1581" y="83"/>
                </a:lnTo>
                <a:lnTo>
                  <a:pt x="1586" y="83"/>
                </a:lnTo>
                <a:lnTo>
                  <a:pt x="1591" y="85"/>
                </a:lnTo>
                <a:lnTo>
                  <a:pt x="1599" y="90"/>
                </a:lnTo>
                <a:lnTo>
                  <a:pt x="1603" y="90"/>
                </a:lnTo>
                <a:lnTo>
                  <a:pt x="1627" y="97"/>
                </a:lnTo>
                <a:lnTo>
                  <a:pt x="1631" y="99"/>
                </a:lnTo>
                <a:lnTo>
                  <a:pt x="1634" y="99"/>
                </a:lnTo>
                <a:lnTo>
                  <a:pt x="1642" y="102"/>
                </a:lnTo>
                <a:lnTo>
                  <a:pt x="1649" y="104"/>
                </a:lnTo>
                <a:lnTo>
                  <a:pt x="1662" y="106"/>
                </a:lnTo>
                <a:lnTo>
                  <a:pt x="1690" y="111"/>
                </a:lnTo>
                <a:lnTo>
                  <a:pt x="1717" y="113"/>
                </a:lnTo>
                <a:lnTo>
                  <a:pt x="1770" y="116"/>
                </a:lnTo>
                <a:lnTo>
                  <a:pt x="1771" y="116"/>
                </a:lnTo>
                <a:lnTo>
                  <a:pt x="1793" y="113"/>
                </a:lnTo>
                <a:lnTo>
                  <a:pt x="1813" y="111"/>
                </a:lnTo>
                <a:lnTo>
                  <a:pt x="1827" y="109"/>
                </a:lnTo>
                <a:lnTo>
                  <a:pt x="1839" y="106"/>
                </a:lnTo>
                <a:lnTo>
                  <a:pt x="1849" y="106"/>
                </a:lnTo>
                <a:lnTo>
                  <a:pt x="1857" y="104"/>
                </a:lnTo>
                <a:lnTo>
                  <a:pt x="1874" y="104"/>
                </a:lnTo>
                <a:lnTo>
                  <a:pt x="1884" y="102"/>
                </a:lnTo>
                <a:lnTo>
                  <a:pt x="1895" y="102"/>
                </a:lnTo>
                <a:lnTo>
                  <a:pt x="1910" y="102"/>
                </a:lnTo>
                <a:lnTo>
                  <a:pt x="1928" y="99"/>
                </a:lnTo>
                <a:lnTo>
                  <a:pt x="1951" y="99"/>
                </a:lnTo>
                <a:lnTo>
                  <a:pt x="1980" y="97"/>
                </a:lnTo>
                <a:lnTo>
                  <a:pt x="1996" y="95"/>
                </a:lnTo>
                <a:lnTo>
                  <a:pt x="2014" y="95"/>
                </a:lnTo>
                <a:lnTo>
                  <a:pt x="2034" y="92"/>
                </a:lnTo>
                <a:lnTo>
                  <a:pt x="2057" y="90"/>
                </a:lnTo>
                <a:lnTo>
                  <a:pt x="2069" y="95"/>
                </a:lnTo>
                <a:lnTo>
                  <a:pt x="2074" y="95"/>
                </a:lnTo>
                <a:lnTo>
                  <a:pt x="2090" y="104"/>
                </a:lnTo>
                <a:lnTo>
                  <a:pt x="2099" y="113"/>
                </a:lnTo>
                <a:lnTo>
                  <a:pt x="2104" y="120"/>
                </a:lnTo>
                <a:lnTo>
                  <a:pt x="2107" y="127"/>
                </a:lnTo>
                <a:lnTo>
                  <a:pt x="735" y="65"/>
                </a:lnTo>
                <a:lnTo>
                  <a:pt x="740" y="65"/>
                </a:lnTo>
                <a:lnTo>
                  <a:pt x="735" y="65"/>
                </a:lnTo>
                <a:lnTo>
                  <a:pt x="2107" y="127"/>
                </a:lnTo>
                <a:lnTo>
                  <a:pt x="730" y="65"/>
                </a:lnTo>
                <a:lnTo>
                  <a:pt x="2107" y="1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Freeform 18"/>
          <p:cNvSpPr>
            <a:spLocks/>
          </p:cNvSpPr>
          <p:nvPr/>
        </p:nvSpPr>
        <p:spPr bwMode="auto">
          <a:xfrm>
            <a:off x="2593975" y="2628900"/>
            <a:ext cx="3290888" cy="457200"/>
          </a:xfrm>
          <a:custGeom>
            <a:avLst/>
            <a:gdLst>
              <a:gd name="T0" fmla="*/ 2147483647 w 2073"/>
              <a:gd name="T1" fmla="*/ 2147483647 h 288"/>
              <a:gd name="T2" fmla="*/ 2147483647 w 2073"/>
              <a:gd name="T3" fmla="*/ 2147483647 h 288"/>
              <a:gd name="T4" fmla="*/ 2147483647 w 2073"/>
              <a:gd name="T5" fmla="*/ 2147483647 h 288"/>
              <a:gd name="T6" fmla="*/ 2147483647 w 2073"/>
              <a:gd name="T7" fmla="*/ 2147483647 h 288"/>
              <a:gd name="T8" fmla="*/ 2147483647 w 2073"/>
              <a:gd name="T9" fmla="*/ 2147483647 h 288"/>
              <a:gd name="T10" fmla="*/ 2147483647 w 2073"/>
              <a:gd name="T11" fmla="*/ 2147483647 h 288"/>
              <a:gd name="T12" fmla="*/ 2147483647 w 2073"/>
              <a:gd name="T13" fmla="*/ 2147483647 h 288"/>
              <a:gd name="T14" fmla="*/ 2147483647 w 2073"/>
              <a:gd name="T15" fmla="*/ 2147483647 h 288"/>
              <a:gd name="T16" fmla="*/ 2147483647 w 2073"/>
              <a:gd name="T17" fmla="*/ 2147483647 h 288"/>
              <a:gd name="T18" fmla="*/ 2147483647 w 2073"/>
              <a:gd name="T19" fmla="*/ 2147483647 h 288"/>
              <a:gd name="T20" fmla="*/ 2147483647 w 2073"/>
              <a:gd name="T21" fmla="*/ 2147483647 h 288"/>
              <a:gd name="T22" fmla="*/ 2147483647 w 2073"/>
              <a:gd name="T23" fmla="*/ 2147483647 h 288"/>
              <a:gd name="T24" fmla="*/ 2147483647 w 2073"/>
              <a:gd name="T25" fmla="*/ 2147483647 h 288"/>
              <a:gd name="T26" fmla="*/ 2147483647 w 2073"/>
              <a:gd name="T27" fmla="*/ 2147483647 h 288"/>
              <a:gd name="T28" fmla="*/ 2147483647 w 2073"/>
              <a:gd name="T29" fmla="*/ 2147483647 h 288"/>
              <a:gd name="T30" fmla="*/ 2147483647 w 2073"/>
              <a:gd name="T31" fmla="*/ 2147483647 h 288"/>
              <a:gd name="T32" fmla="*/ 2147483647 w 2073"/>
              <a:gd name="T33" fmla="*/ 2147483647 h 288"/>
              <a:gd name="T34" fmla="*/ 2147483647 w 2073"/>
              <a:gd name="T35" fmla="*/ 2147483647 h 288"/>
              <a:gd name="T36" fmla="*/ 2147483647 w 2073"/>
              <a:gd name="T37" fmla="*/ 2147483647 h 288"/>
              <a:gd name="T38" fmla="*/ 2147483647 w 2073"/>
              <a:gd name="T39" fmla="*/ 2147483647 h 288"/>
              <a:gd name="T40" fmla="*/ 2147483647 w 2073"/>
              <a:gd name="T41" fmla="*/ 2147483647 h 288"/>
              <a:gd name="T42" fmla="*/ 2147483647 w 2073"/>
              <a:gd name="T43" fmla="*/ 2147483647 h 288"/>
              <a:gd name="T44" fmla="*/ 2147483647 w 2073"/>
              <a:gd name="T45" fmla="*/ 2147483647 h 288"/>
              <a:gd name="T46" fmla="*/ 2147483647 w 2073"/>
              <a:gd name="T47" fmla="*/ 2147483647 h 288"/>
              <a:gd name="T48" fmla="*/ 2147483647 w 2073"/>
              <a:gd name="T49" fmla="*/ 2147483647 h 288"/>
              <a:gd name="T50" fmla="*/ 2147483647 w 2073"/>
              <a:gd name="T51" fmla="*/ 2147483647 h 288"/>
              <a:gd name="T52" fmla="*/ 2147483647 w 2073"/>
              <a:gd name="T53" fmla="*/ 2147483647 h 288"/>
              <a:gd name="T54" fmla="*/ 2147483647 w 2073"/>
              <a:gd name="T55" fmla="*/ 2147483647 h 288"/>
              <a:gd name="T56" fmla="*/ 2147483647 w 2073"/>
              <a:gd name="T57" fmla="*/ 2147483647 h 288"/>
              <a:gd name="T58" fmla="*/ 2147483647 w 2073"/>
              <a:gd name="T59" fmla="*/ 2147483647 h 288"/>
              <a:gd name="T60" fmla="*/ 2147483647 w 2073"/>
              <a:gd name="T61" fmla="*/ 2147483647 h 288"/>
              <a:gd name="T62" fmla="*/ 2147483647 w 2073"/>
              <a:gd name="T63" fmla="*/ 2147483647 h 288"/>
              <a:gd name="T64" fmla="*/ 2147483647 w 2073"/>
              <a:gd name="T65" fmla="*/ 2147483647 h 288"/>
              <a:gd name="T66" fmla="*/ 2147483647 w 2073"/>
              <a:gd name="T67" fmla="*/ 2147483647 h 288"/>
              <a:gd name="T68" fmla="*/ 2147483647 w 2073"/>
              <a:gd name="T69" fmla="*/ 2147483647 h 288"/>
              <a:gd name="T70" fmla="*/ 2147483647 w 2073"/>
              <a:gd name="T71" fmla="*/ 2147483647 h 288"/>
              <a:gd name="T72" fmla="*/ 2147483647 w 2073"/>
              <a:gd name="T73" fmla="*/ 2147483647 h 288"/>
              <a:gd name="T74" fmla="*/ 2147483647 w 2073"/>
              <a:gd name="T75" fmla="*/ 2147483647 h 288"/>
              <a:gd name="T76" fmla="*/ 2147483647 w 2073"/>
              <a:gd name="T77" fmla="*/ 2147483647 h 288"/>
              <a:gd name="T78" fmla="*/ 2147483647 w 2073"/>
              <a:gd name="T79" fmla="*/ 2147483647 h 288"/>
              <a:gd name="T80" fmla="*/ 2147483647 w 2073"/>
              <a:gd name="T81" fmla="*/ 2147483647 h 288"/>
              <a:gd name="T82" fmla="*/ 2147483647 w 2073"/>
              <a:gd name="T83" fmla="*/ 2147483647 h 288"/>
              <a:gd name="T84" fmla="*/ 2147483647 w 2073"/>
              <a:gd name="T85" fmla="*/ 2147483647 h 288"/>
              <a:gd name="T86" fmla="*/ 2147483647 w 2073"/>
              <a:gd name="T87" fmla="*/ 2147483647 h 288"/>
              <a:gd name="T88" fmla="*/ 2147483647 w 2073"/>
              <a:gd name="T89" fmla="*/ 2147483647 h 288"/>
              <a:gd name="T90" fmla="*/ 2147483647 w 2073"/>
              <a:gd name="T91" fmla="*/ 2147483647 h 288"/>
              <a:gd name="T92" fmla="*/ 2147483647 w 2073"/>
              <a:gd name="T93" fmla="*/ 2147483647 h 288"/>
              <a:gd name="T94" fmla="*/ 2147483647 w 2073"/>
              <a:gd name="T95" fmla="*/ 2147483647 h 288"/>
              <a:gd name="T96" fmla="*/ 2147483647 w 2073"/>
              <a:gd name="T97" fmla="*/ 2147483647 h 288"/>
              <a:gd name="T98" fmla="*/ 2147483647 w 2073"/>
              <a:gd name="T99" fmla="*/ 0 h 288"/>
              <a:gd name="T100" fmla="*/ 2147483647 w 2073"/>
              <a:gd name="T101" fmla="*/ 0 h 288"/>
              <a:gd name="T102" fmla="*/ 2147483647 w 2073"/>
              <a:gd name="T103" fmla="*/ 0 h 2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73"/>
              <a:gd name="T157" fmla="*/ 0 h 288"/>
              <a:gd name="T158" fmla="*/ 2073 w 2073"/>
              <a:gd name="T159" fmla="*/ 288 h 2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73" h="288">
                <a:moveTo>
                  <a:pt x="8" y="0"/>
                </a:moveTo>
                <a:lnTo>
                  <a:pt x="0" y="81"/>
                </a:lnTo>
                <a:lnTo>
                  <a:pt x="76" y="97"/>
                </a:lnTo>
                <a:lnTo>
                  <a:pt x="146" y="114"/>
                </a:lnTo>
                <a:lnTo>
                  <a:pt x="210" y="134"/>
                </a:lnTo>
                <a:lnTo>
                  <a:pt x="245" y="148"/>
                </a:lnTo>
                <a:lnTo>
                  <a:pt x="281" y="167"/>
                </a:lnTo>
                <a:lnTo>
                  <a:pt x="286" y="169"/>
                </a:lnTo>
                <a:lnTo>
                  <a:pt x="286" y="172"/>
                </a:lnTo>
                <a:lnTo>
                  <a:pt x="289" y="174"/>
                </a:lnTo>
                <a:lnTo>
                  <a:pt x="299" y="183"/>
                </a:lnTo>
                <a:lnTo>
                  <a:pt x="308" y="188"/>
                </a:lnTo>
                <a:lnTo>
                  <a:pt x="319" y="197"/>
                </a:lnTo>
                <a:lnTo>
                  <a:pt x="336" y="209"/>
                </a:lnTo>
                <a:lnTo>
                  <a:pt x="337" y="211"/>
                </a:lnTo>
                <a:lnTo>
                  <a:pt x="346" y="216"/>
                </a:lnTo>
                <a:lnTo>
                  <a:pt x="354" y="220"/>
                </a:lnTo>
                <a:lnTo>
                  <a:pt x="372" y="230"/>
                </a:lnTo>
                <a:lnTo>
                  <a:pt x="380" y="234"/>
                </a:lnTo>
                <a:lnTo>
                  <a:pt x="389" y="236"/>
                </a:lnTo>
                <a:lnTo>
                  <a:pt x="392" y="239"/>
                </a:lnTo>
                <a:lnTo>
                  <a:pt x="395" y="241"/>
                </a:lnTo>
                <a:lnTo>
                  <a:pt x="405" y="243"/>
                </a:lnTo>
                <a:lnTo>
                  <a:pt x="415" y="241"/>
                </a:lnTo>
                <a:lnTo>
                  <a:pt x="440" y="232"/>
                </a:lnTo>
                <a:lnTo>
                  <a:pt x="463" y="223"/>
                </a:lnTo>
                <a:lnTo>
                  <a:pt x="484" y="213"/>
                </a:lnTo>
                <a:lnTo>
                  <a:pt x="494" y="204"/>
                </a:lnTo>
                <a:lnTo>
                  <a:pt x="509" y="192"/>
                </a:lnTo>
                <a:lnTo>
                  <a:pt x="511" y="190"/>
                </a:lnTo>
                <a:lnTo>
                  <a:pt x="532" y="169"/>
                </a:lnTo>
                <a:lnTo>
                  <a:pt x="547" y="153"/>
                </a:lnTo>
                <a:lnTo>
                  <a:pt x="551" y="151"/>
                </a:lnTo>
                <a:lnTo>
                  <a:pt x="564" y="139"/>
                </a:lnTo>
                <a:lnTo>
                  <a:pt x="577" y="130"/>
                </a:lnTo>
                <a:lnTo>
                  <a:pt x="592" y="123"/>
                </a:lnTo>
                <a:lnTo>
                  <a:pt x="608" y="116"/>
                </a:lnTo>
                <a:lnTo>
                  <a:pt x="617" y="111"/>
                </a:lnTo>
                <a:lnTo>
                  <a:pt x="663" y="125"/>
                </a:lnTo>
                <a:lnTo>
                  <a:pt x="691" y="139"/>
                </a:lnTo>
                <a:lnTo>
                  <a:pt x="723" y="153"/>
                </a:lnTo>
                <a:lnTo>
                  <a:pt x="732" y="155"/>
                </a:lnTo>
                <a:lnTo>
                  <a:pt x="736" y="155"/>
                </a:lnTo>
                <a:lnTo>
                  <a:pt x="772" y="148"/>
                </a:lnTo>
                <a:lnTo>
                  <a:pt x="809" y="144"/>
                </a:lnTo>
                <a:lnTo>
                  <a:pt x="842" y="139"/>
                </a:lnTo>
                <a:lnTo>
                  <a:pt x="873" y="137"/>
                </a:lnTo>
                <a:lnTo>
                  <a:pt x="906" y="134"/>
                </a:lnTo>
                <a:lnTo>
                  <a:pt x="941" y="134"/>
                </a:lnTo>
                <a:lnTo>
                  <a:pt x="977" y="137"/>
                </a:lnTo>
                <a:lnTo>
                  <a:pt x="1010" y="139"/>
                </a:lnTo>
                <a:lnTo>
                  <a:pt x="1014" y="144"/>
                </a:lnTo>
                <a:lnTo>
                  <a:pt x="1023" y="151"/>
                </a:lnTo>
                <a:lnTo>
                  <a:pt x="1040" y="162"/>
                </a:lnTo>
                <a:lnTo>
                  <a:pt x="1055" y="169"/>
                </a:lnTo>
                <a:lnTo>
                  <a:pt x="1066" y="174"/>
                </a:lnTo>
                <a:lnTo>
                  <a:pt x="1083" y="176"/>
                </a:lnTo>
                <a:lnTo>
                  <a:pt x="1096" y="176"/>
                </a:lnTo>
                <a:lnTo>
                  <a:pt x="1111" y="174"/>
                </a:lnTo>
                <a:lnTo>
                  <a:pt x="1123" y="172"/>
                </a:lnTo>
                <a:lnTo>
                  <a:pt x="1151" y="160"/>
                </a:lnTo>
                <a:lnTo>
                  <a:pt x="1179" y="141"/>
                </a:lnTo>
                <a:lnTo>
                  <a:pt x="1209" y="123"/>
                </a:lnTo>
                <a:lnTo>
                  <a:pt x="1238" y="104"/>
                </a:lnTo>
                <a:lnTo>
                  <a:pt x="1262" y="95"/>
                </a:lnTo>
                <a:lnTo>
                  <a:pt x="1290" y="97"/>
                </a:lnTo>
                <a:lnTo>
                  <a:pt x="1321" y="100"/>
                </a:lnTo>
                <a:lnTo>
                  <a:pt x="1352" y="104"/>
                </a:lnTo>
                <a:lnTo>
                  <a:pt x="1352" y="102"/>
                </a:lnTo>
                <a:lnTo>
                  <a:pt x="1376" y="109"/>
                </a:lnTo>
                <a:lnTo>
                  <a:pt x="1377" y="109"/>
                </a:lnTo>
                <a:lnTo>
                  <a:pt x="1381" y="111"/>
                </a:lnTo>
                <a:lnTo>
                  <a:pt x="1399" y="132"/>
                </a:lnTo>
                <a:lnTo>
                  <a:pt x="1407" y="141"/>
                </a:lnTo>
                <a:lnTo>
                  <a:pt x="1414" y="151"/>
                </a:lnTo>
                <a:lnTo>
                  <a:pt x="1417" y="155"/>
                </a:lnTo>
                <a:lnTo>
                  <a:pt x="1420" y="158"/>
                </a:lnTo>
                <a:lnTo>
                  <a:pt x="1429" y="167"/>
                </a:lnTo>
                <a:lnTo>
                  <a:pt x="1440" y="169"/>
                </a:lnTo>
                <a:lnTo>
                  <a:pt x="1445" y="169"/>
                </a:lnTo>
                <a:lnTo>
                  <a:pt x="1485" y="160"/>
                </a:lnTo>
                <a:lnTo>
                  <a:pt x="1496" y="155"/>
                </a:lnTo>
                <a:lnTo>
                  <a:pt x="1539" y="141"/>
                </a:lnTo>
                <a:lnTo>
                  <a:pt x="1582" y="125"/>
                </a:lnTo>
                <a:lnTo>
                  <a:pt x="1615" y="111"/>
                </a:lnTo>
                <a:lnTo>
                  <a:pt x="1652" y="116"/>
                </a:lnTo>
                <a:lnTo>
                  <a:pt x="1667" y="118"/>
                </a:lnTo>
                <a:lnTo>
                  <a:pt x="1680" y="123"/>
                </a:lnTo>
                <a:lnTo>
                  <a:pt x="1683" y="125"/>
                </a:lnTo>
                <a:lnTo>
                  <a:pt x="1688" y="130"/>
                </a:lnTo>
                <a:lnTo>
                  <a:pt x="1701" y="151"/>
                </a:lnTo>
                <a:lnTo>
                  <a:pt x="1706" y="162"/>
                </a:lnTo>
                <a:lnTo>
                  <a:pt x="1713" y="176"/>
                </a:lnTo>
                <a:lnTo>
                  <a:pt x="1726" y="202"/>
                </a:lnTo>
                <a:lnTo>
                  <a:pt x="1739" y="220"/>
                </a:lnTo>
                <a:lnTo>
                  <a:pt x="1754" y="239"/>
                </a:lnTo>
                <a:lnTo>
                  <a:pt x="1771" y="257"/>
                </a:lnTo>
                <a:lnTo>
                  <a:pt x="1784" y="274"/>
                </a:lnTo>
                <a:lnTo>
                  <a:pt x="1784" y="276"/>
                </a:lnTo>
                <a:lnTo>
                  <a:pt x="1794" y="285"/>
                </a:lnTo>
                <a:lnTo>
                  <a:pt x="1806" y="288"/>
                </a:lnTo>
                <a:lnTo>
                  <a:pt x="1814" y="285"/>
                </a:lnTo>
                <a:lnTo>
                  <a:pt x="1835" y="278"/>
                </a:lnTo>
                <a:lnTo>
                  <a:pt x="1855" y="271"/>
                </a:lnTo>
                <a:lnTo>
                  <a:pt x="1860" y="267"/>
                </a:lnTo>
                <a:lnTo>
                  <a:pt x="1862" y="262"/>
                </a:lnTo>
                <a:lnTo>
                  <a:pt x="1872" y="255"/>
                </a:lnTo>
                <a:lnTo>
                  <a:pt x="1878" y="246"/>
                </a:lnTo>
                <a:lnTo>
                  <a:pt x="1882" y="241"/>
                </a:lnTo>
                <a:lnTo>
                  <a:pt x="1888" y="241"/>
                </a:lnTo>
                <a:lnTo>
                  <a:pt x="1901" y="239"/>
                </a:lnTo>
                <a:lnTo>
                  <a:pt x="1905" y="239"/>
                </a:lnTo>
                <a:lnTo>
                  <a:pt x="1910" y="250"/>
                </a:lnTo>
                <a:lnTo>
                  <a:pt x="1913" y="255"/>
                </a:lnTo>
                <a:lnTo>
                  <a:pt x="1923" y="262"/>
                </a:lnTo>
                <a:lnTo>
                  <a:pt x="1930" y="267"/>
                </a:lnTo>
                <a:lnTo>
                  <a:pt x="1936" y="269"/>
                </a:lnTo>
                <a:lnTo>
                  <a:pt x="1948" y="271"/>
                </a:lnTo>
                <a:lnTo>
                  <a:pt x="1954" y="274"/>
                </a:lnTo>
                <a:lnTo>
                  <a:pt x="1956" y="274"/>
                </a:lnTo>
                <a:lnTo>
                  <a:pt x="2016" y="276"/>
                </a:lnTo>
                <a:lnTo>
                  <a:pt x="2073" y="274"/>
                </a:lnTo>
                <a:lnTo>
                  <a:pt x="2073" y="190"/>
                </a:lnTo>
                <a:lnTo>
                  <a:pt x="2016" y="192"/>
                </a:lnTo>
                <a:lnTo>
                  <a:pt x="1959" y="190"/>
                </a:lnTo>
                <a:lnTo>
                  <a:pt x="1959" y="192"/>
                </a:lnTo>
                <a:lnTo>
                  <a:pt x="1956" y="190"/>
                </a:lnTo>
                <a:lnTo>
                  <a:pt x="1953" y="185"/>
                </a:lnTo>
                <a:lnTo>
                  <a:pt x="1946" y="172"/>
                </a:lnTo>
                <a:lnTo>
                  <a:pt x="1938" y="162"/>
                </a:lnTo>
                <a:lnTo>
                  <a:pt x="1934" y="160"/>
                </a:lnTo>
                <a:lnTo>
                  <a:pt x="1923" y="158"/>
                </a:lnTo>
                <a:lnTo>
                  <a:pt x="1918" y="155"/>
                </a:lnTo>
                <a:lnTo>
                  <a:pt x="1911" y="155"/>
                </a:lnTo>
                <a:lnTo>
                  <a:pt x="1901" y="155"/>
                </a:lnTo>
                <a:lnTo>
                  <a:pt x="1888" y="158"/>
                </a:lnTo>
                <a:lnTo>
                  <a:pt x="1868" y="162"/>
                </a:lnTo>
                <a:lnTo>
                  <a:pt x="1865" y="165"/>
                </a:lnTo>
                <a:lnTo>
                  <a:pt x="1852" y="169"/>
                </a:lnTo>
                <a:lnTo>
                  <a:pt x="1844" y="176"/>
                </a:lnTo>
                <a:lnTo>
                  <a:pt x="1835" y="185"/>
                </a:lnTo>
                <a:lnTo>
                  <a:pt x="1829" y="195"/>
                </a:lnTo>
                <a:lnTo>
                  <a:pt x="1830" y="195"/>
                </a:lnTo>
                <a:lnTo>
                  <a:pt x="1815" y="202"/>
                </a:lnTo>
                <a:lnTo>
                  <a:pt x="1814" y="197"/>
                </a:lnTo>
                <a:lnTo>
                  <a:pt x="1797" y="178"/>
                </a:lnTo>
                <a:lnTo>
                  <a:pt x="1782" y="160"/>
                </a:lnTo>
                <a:lnTo>
                  <a:pt x="1769" y="144"/>
                </a:lnTo>
                <a:lnTo>
                  <a:pt x="1756" y="116"/>
                </a:lnTo>
                <a:lnTo>
                  <a:pt x="1756" y="118"/>
                </a:lnTo>
                <a:lnTo>
                  <a:pt x="1749" y="104"/>
                </a:lnTo>
                <a:lnTo>
                  <a:pt x="1744" y="90"/>
                </a:lnTo>
                <a:lnTo>
                  <a:pt x="1731" y="69"/>
                </a:lnTo>
                <a:lnTo>
                  <a:pt x="1721" y="60"/>
                </a:lnTo>
                <a:lnTo>
                  <a:pt x="1711" y="53"/>
                </a:lnTo>
                <a:lnTo>
                  <a:pt x="1700" y="44"/>
                </a:lnTo>
                <a:lnTo>
                  <a:pt x="1683" y="39"/>
                </a:lnTo>
                <a:lnTo>
                  <a:pt x="1672" y="35"/>
                </a:lnTo>
                <a:lnTo>
                  <a:pt x="1652" y="32"/>
                </a:lnTo>
                <a:lnTo>
                  <a:pt x="1615" y="28"/>
                </a:lnTo>
                <a:lnTo>
                  <a:pt x="1614" y="28"/>
                </a:lnTo>
                <a:lnTo>
                  <a:pt x="1607" y="30"/>
                </a:lnTo>
                <a:lnTo>
                  <a:pt x="1559" y="49"/>
                </a:lnTo>
                <a:lnTo>
                  <a:pt x="1516" y="65"/>
                </a:lnTo>
                <a:lnTo>
                  <a:pt x="1480" y="76"/>
                </a:lnTo>
                <a:lnTo>
                  <a:pt x="1452" y="83"/>
                </a:lnTo>
                <a:lnTo>
                  <a:pt x="1450" y="81"/>
                </a:lnTo>
                <a:lnTo>
                  <a:pt x="1442" y="72"/>
                </a:lnTo>
                <a:lnTo>
                  <a:pt x="1424" y="51"/>
                </a:lnTo>
                <a:lnTo>
                  <a:pt x="1414" y="44"/>
                </a:lnTo>
                <a:lnTo>
                  <a:pt x="1404" y="37"/>
                </a:lnTo>
                <a:lnTo>
                  <a:pt x="1392" y="32"/>
                </a:lnTo>
                <a:lnTo>
                  <a:pt x="1392" y="30"/>
                </a:lnTo>
                <a:lnTo>
                  <a:pt x="1364" y="23"/>
                </a:lnTo>
                <a:lnTo>
                  <a:pt x="1352" y="21"/>
                </a:lnTo>
                <a:lnTo>
                  <a:pt x="1321" y="16"/>
                </a:lnTo>
                <a:lnTo>
                  <a:pt x="1290" y="14"/>
                </a:lnTo>
                <a:lnTo>
                  <a:pt x="1262" y="11"/>
                </a:lnTo>
                <a:lnTo>
                  <a:pt x="1258" y="11"/>
                </a:lnTo>
                <a:lnTo>
                  <a:pt x="1253" y="14"/>
                </a:lnTo>
                <a:lnTo>
                  <a:pt x="1215" y="28"/>
                </a:lnTo>
                <a:lnTo>
                  <a:pt x="1186" y="46"/>
                </a:lnTo>
                <a:lnTo>
                  <a:pt x="1156" y="65"/>
                </a:lnTo>
                <a:lnTo>
                  <a:pt x="1128" y="83"/>
                </a:lnTo>
                <a:lnTo>
                  <a:pt x="1106" y="93"/>
                </a:lnTo>
                <a:lnTo>
                  <a:pt x="1096" y="93"/>
                </a:lnTo>
                <a:lnTo>
                  <a:pt x="1083" y="93"/>
                </a:lnTo>
                <a:lnTo>
                  <a:pt x="1075" y="90"/>
                </a:lnTo>
                <a:lnTo>
                  <a:pt x="1063" y="86"/>
                </a:lnTo>
                <a:lnTo>
                  <a:pt x="1050" y="76"/>
                </a:lnTo>
                <a:lnTo>
                  <a:pt x="1037" y="65"/>
                </a:lnTo>
                <a:lnTo>
                  <a:pt x="1030" y="60"/>
                </a:lnTo>
                <a:lnTo>
                  <a:pt x="1020" y="56"/>
                </a:lnTo>
                <a:lnTo>
                  <a:pt x="977" y="53"/>
                </a:lnTo>
                <a:lnTo>
                  <a:pt x="941" y="51"/>
                </a:lnTo>
                <a:lnTo>
                  <a:pt x="906" y="51"/>
                </a:lnTo>
                <a:lnTo>
                  <a:pt x="873" y="53"/>
                </a:lnTo>
                <a:lnTo>
                  <a:pt x="842" y="56"/>
                </a:lnTo>
                <a:lnTo>
                  <a:pt x="809" y="60"/>
                </a:lnTo>
                <a:lnTo>
                  <a:pt x="772" y="65"/>
                </a:lnTo>
                <a:lnTo>
                  <a:pt x="736" y="72"/>
                </a:lnTo>
                <a:lnTo>
                  <a:pt x="714" y="62"/>
                </a:lnTo>
                <a:lnTo>
                  <a:pt x="686" y="49"/>
                </a:lnTo>
                <a:lnTo>
                  <a:pt x="675" y="46"/>
                </a:lnTo>
                <a:lnTo>
                  <a:pt x="622" y="30"/>
                </a:lnTo>
                <a:lnTo>
                  <a:pt x="617" y="28"/>
                </a:lnTo>
                <a:lnTo>
                  <a:pt x="610" y="30"/>
                </a:lnTo>
                <a:lnTo>
                  <a:pt x="585" y="39"/>
                </a:lnTo>
                <a:lnTo>
                  <a:pt x="569" y="46"/>
                </a:lnTo>
                <a:lnTo>
                  <a:pt x="554" y="53"/>
                </a:lnTo>
                <a:lnTo>
                  <a:pt x="541" y="62"/>
                </a:lnTo>
                <a:lnTo>
                  <a:pt x="527" y="74"/>
                </a:lnTo>
                <a:lnTo>
                  <a:pt x="514" y="86"/>
                </a:lnTo>
                <a:lnTo>
                  <a:pt x="504" y="93"/>
                </a:lnTo>
                <a:lnTo>
                  <a:pt x="489" y="109"/>
                </a:lnTo>
                <a:lnTo>
                  <a:pt x="475" y="125"/>
                </a:lnTo>
                <a:lnTo>
                  <a:pt x="461" y="137"/>
                </a:lnTo>
                <a:lnTo>
                  <a:pt x="440" y="146"/>
                </a:lnTo>
                <a:lnTo>
                  <a:pt x="417" y="155"/>
                </a:lnTo>
                <a:lnTo>
                  <a:pt x="407" y="160"/>
                </a:lnTo>
                <a:lnTo>
                  <a:pt x="403" y="158"/>
                </a:lnTo>
                <a:lnTo>
                  <a:pt x="395" y="153"/>
                </a:lnTo>
                <a:lnTo>
                  <a:pt x="377" y="144"/>
                </a:lnTo>
                <a:lnTo>
                  <a:pt x="369" y="139"/>
                </a:lnTo>
                <a:lnTo>
                  <a:pt x="362" y="134"/>
                </a:lnTo>
                <a:lnTo>
                  <a:pt x="355" y="130"/>
                </a:lnTo>
                <a:lnTo>
                  <a:pt x="351" y="118"/>
                </a:lnTo>
                <a:lnTo>
                  <a:pt x="341" y="109"/>
                </a:lnTo>
                <a:lnTo>
                  <a:pt x="337" y="107"/>
                </a:lnTo>
                <a:lnTo>
                  <a:pt x="331" y="104"/>
                </a:lnTo>
                <a:lnTo>
                  <a:pt x="319" y="97"/>
                </a:lnTo>
                <a:lnTo>
                  <a:pt x="303" y="88"/>
                </a:lnTo>
                <a:lnTo>
                  <a:pt x="303" y="90"/>
                </a:lnTo>
                <a:lnTo>
                  <a:pt x="268" y="72"/>
                </a:lnTo>
                <a:lnTo>
                  <a:pt x="233" y="58"/>
                </a:lnTo>
                <a:lnTo>
                  <a:pt x="160" y="35"/>
                </a:lnTo>
                <a:lnTo>
                  <a:pt x="149" y="32"/>
                </a:lnTo>
                <a:lnTo>
                  <a:pt x="76" y="14"/>
                </a:lnTo>
                <a:lnTo>
                  <a:pt x="8" y="0"/>
                </a:lnTo>
                <a:lnTo>
                  <a:pt x="1007" y="137"/>
                </a:lnTo>
                <a:lnTo>
                  <a:pt x="1002" y="130"/>
                </a:lnTo>
                <a:lnTo>
                  <a:pt x="1007" y="137"/>
                </a:lnTo>
                <a:lnTo>
                  <a:pt x="8" y="0"/>
                </a:lnTo>
                <a:lnTo>
                  <a:pt x="1875" y="243"/>
                </a:lnTo>
                <a:lnTo>
                  <a:pt x="1877" y="246"/>
                </a:lnTo>
                <a:lnTo>
                  <a:pt x="1865" y="248"/>
                </a:lnTo>
                <a:lnTo>
                  <a:pt x="1875" y="243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42" name="Group 19"/>
          <p:cNvGrpSpPr>
            <a:grpSpLocks/>
          </p:cNvGrpSpPr>
          <p:nvPr/>
        </p:nvGrpSpPr>
        <p:grpSpPr bwMode="auto">
          <a:xfrm>
            <a:off x="2468563" y="2819400"/>
            <a:ext cx="471487" cy="725488"/>
            <a:chOff x="1638" y="2417"/>
            <a:chExt cx="297" cy="457"/>
          </a:xfrm>
        </p:grpSpPr>
        <p:sp>
          <p:nvSpPr>
            <p:cNvPr id="26746" name="Oval 20"/>
            <p:cNvSpPr>
              <a:spLocks noChangeArrowheads="1"/>
            </p:cNvSpPr>
            <p:nvPr/>
          </p:nvSpPr>
          <p:spPr bwMode="auto">
            <a:xfrm>
              <a:off x="1644" y="2427"/>
              <a:ext cx="286" cy="441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47" name="Oval 21"/>
            <p:cNvSpPr>
              <a:spLocks noChangeArrowheads="1"/>
            </p:cNvSpPr>
            <p:nvPr/>
          </p:nvSpPr>
          <p:spPr bwMode="auto">
            <a:xfrm>
              <a:off x="1638" y="2417"/>
              <a:ext cx="297" cy="457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3" name="Group 22"/>
          <p:cNvGrpSpPr>
            <a:grpSpLocks/>
          </p:cNvGrpSpPr>
          <p:nvPr/>
        </p:nvGrpSpPr>
        <p:grpSpPr bwMode="auto">
          <a:xfrm>
            <a:off x="3016250" y="2819400"/>
            <a:ext cx="473075" cy="725488"/>
            <a:chOff x="1983" y="2417"/>
            <a:chExt cx="298" cy="457"/>
          </a:xfrm>
        </p:grpSpPr>
        <p:sp>
          <p:nvSpPr>
            <p:cNvPr id="26744" name="Oval 23"/>
            <p:cNvSpPr>
              <a:spLocks noChangeArrowheads="1"/>
            </p:cNvSpPr>
            <p:nvPr/>
          </p:nvSpPr>
          <p:spPr bwMode="auto">
            <a:xfrm>
              <a:off x="1990" y="2427"/>
              <a:ext cx="286" cy="44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45" name="Oval 24"/>
            <p:cNvSpPr>
              <a:spLocks noChangeArrowheads="1"/>
            </p:cNvSpPr>
            <p:nvPr/>
          </p:nvSpPr>
          <p:spPr bwMode="auto">
            <a:xfrm>
              <a:off x="1983" y="2417"/>
              <a:ext cx="298" cy="457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4" name="Group 25"/>
          <p:cNvGrpSpPr>
            <a:grpSpLocks/>
          </p:cNvGrpSpPr>
          <p:nvPr/>
        </p:nvGrpSpPr>
        <p:grpSpPr bwMode="auto">
          <a:xfrm>
            <a:off x="3565525" y="2679700"/>
            <a:ext cx="471488" cy="722313"/>
            <a:chOff x="2329" y="2329"/>
            <a:chExt cx="297" cy="455"/>
          </a:xfrm>
        </p:grpSpPr>
        <p:sp>
          <p:nvSpPr>
            <p:cNvPr id="26742" name="Oval 26"/>
            <p:cNvSpPr>
              <a:spLocks noChangeArrowheads="1"/>
            </p:cNvSpPr>
            <p:nvPr/>
          </p:nvSpPr>
          <p:spPr bwMode="auto">
            <a:xfrm>
              <a:off x="2335" y="2339"/>
              <a:ext cx="286" cy="438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43" name="Oval 27"/>
            <p:cNvSpPr>
              <a:spLocks noChangeArrowheads="1"/>
            </p:cNvSpPr>
            <p:nvPr/>
          </p:nvSpPr>
          <p:spPr bwMode="auto">
            <a:xfrm>
              <a:off x="2329" y="2329"/>
              <a:ext cx="297" cy="455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5" name="Group 28"/>
          <p:cNvGrpSpPr>
            <a:grpSpLocks/>
          </p:cNvGrpSpPr>
          <p:nvPr/>
        </p:nvGrpSpPr>
        <p:grpSpPr bwMode="auto">
          <a:xfrm>
            <a:off x="4111625" y="2819400"/>
            <a:ext cx="471488" cy="725488"/>
            <a:chOff x="2673" y="2417"/>
            <a:chExt cx="297" cy="457"/>
          </a:xfrm>
        </p:grpSpPr>
        <p:sp>
          <p:nvSpPr>
            <p:cNvPr id="26740" name="Oval 29"/>
            <p:cNvSpPr>
              <a:spLocks noChangeArrowheads="1"/>
            </p:cNvSpPr>
            <p:nvPr/>
          </p:nvSpPr>
          <p:spPr bwMode="auto">
            <a:xfrm>
              <a:off x="2679" y="2427"/>
              <a:ext cx="286" cy="441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41" name="Oval 30"/>
            <p:cNvSpPr>
              <a:spLocks noChangeArrowheads="1"/>
            </p:cNvSpPr>
            <p:nvPr/>
          </p:nvSpPr>
          <p:spPr bwMode="auto">
            <a:xfrm>
              <a:off x="2673" y="2417"/>
              <a:ext cx="297" cy="457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6" name="Group 31"/>
          <p:cNvGrpSpPr>
            <a:grpSpLocks/>
          </p:cNvGrpSpPr>
          <p:nvPr/>
        </p:nvGrpSpPr>
        <p:grpSpPr bwMode="auto">
          <a:xfrm>
            <a:off x="4659313" y="2819400"/>
            <a:ext cx="473075" cy="725488"/>
            <a:chOff x="3018" y="2417"/>
            <a:chExt cx="298" cy="457"/>
          </a:xfrm>
        </p:grpSpPr>
        <p:sp>
          <p:nvSpPr>
            <p:cNvPr id="26738" name="Oval 32"/>
            <p:cNvSpPr>
              <a:spLocks noChangeArrowheads="1"/>
            </p:cNvSpPr>
            <p:nvPr/>
          </p:nvSpPr>
          <p:spPr bwMode="auto">
            <a:xfrm>
              <a:off x="3025" y="2427"/>
              <a:ext cx="286" cy="441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9" name="Oval 33"/>
            <p:cNvSpPr>
              <a:spLocks noChangeArrowheads="1"/>
            </p:cNvSpPr>
            <p:nvPr/>
          </p:nvSpPr>
          <p:spPr bwMode="auto">
            <a:xfrm>
              <a:off x="3018" y="2417"/>
              <a:ext cx="298" cy="457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7" name="Group 34"/>
          <p:cNvGrpSpPr>
            <a:grpSpLocks/>
          </p:cNvGrpSpPr>
          <p:nvPr/>
        </p:nvGrpSpPr>
        <p:grpSpPr bwMode="auto">
          <a:xfrm>
            <a:off x="5300663" y="2819400"/>
            <a:ext cx="471487" cy="725488"/>
            <a:chOff x="3422" y="2417"/>
            <a:chExt cx="297" cy="457"/>
          </a:xfrm>
        </p:grpSpPr>
        <p:sp>
          <p:nvSpPr>
            <p:cNvPr id="26736" name="Oval 35"/>
            <p:cNvSpPr>
              <a:spLocks noChangeArrowheads="1"/>
            </p:cNvSpPr>
            <p:nvPr/>
          </p:nvSpPr>
          <p:spPr bwMode="auto">
            <a:xfrm>
              <a:off x="3428" y="2427"/>
              <a:ext cx="286" cy="441"/>
            </a:xfrm>
            <a:prstGeom prst="ellips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7" name="Oval 36"/>
            <p:cNvSpPr>
              <a:spLocks noChangeArrowheads="1"/>
            </p:cNvSpPr>
            <p:nvPr/>
          </p:nvSpPr>
          <p:spPr bwMode="auto">
            <a:xfrm>
              <a:off x="3422" y="2417"/>
              <a:ext cx="297" cy="457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8" name="Group 37"/>
          <p:cNvGrpSpPr>
            <a:grpSpLocks/>
          </p:cNvGrpSpPr>
          <p:nvPr/>
        </p:nvGrpSpPr>
        <p:grpSpPr bwMode="auto">
          <a:xfrm>
            <a:off x="2560638" y="3663950"/>
            <a:ext cx="3211512" cy="720725"/>
            <a:chOff x="1696" y="2949"/>
            <a:chExt cx="2023" cy="454"/>
          </a:xfrm>
        </p:grpSpPr>
        <p:grpSp>
          <p:nvGrpSpPr>
            <p:cNvPr id="26732" name="Group 38"/>
            <p:cNvGrpSpPr>
              <a:grpSpLocks/>
            </p:cNvGrpSpPr>
            <p:nvPr/>
          </p:nvGrpSpPr>
          <p:grpSpPr bwMode="auto">
            <a:xfrm>
              <a:off x="1700" y="2956"/>
              <a:ext cx="2014" cy="440"/>
              <a:chOff x="1700" y="2956"/>
              <a:chExt cx="2014" cy="440"/>
            </a:xfrm>
          </p:grpSpPr>
          <p:pic>
            <p:nvPicPr>
              <p:cNvPr id="26734" name="Picture 3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0" y="2956"/>
                <a:ext cx="1627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35" name="Picture 4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7" y="2956"/>
                <a:ext cx="387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733" name="Rectangle 41"/>
            <p:cNvSpPr>
              <a:spLocks noChangeArrowheads="1"/>
            </p:cNvSpPr>
            <p:nvPr/>
          </p:nvSpPr>
          <p:spPr bwMode="auto">
            <a:xfrm>
              <a:off x="1696" y="2949"/>
              <a:ext cx="2023" cy="454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49" name="Rectangle 42"/>
          <p:cNvSpPr>
            <a:spLocks noChangeArrowheads="1"/>
          </p:cNvSpPr>
          <p:nvPr/>
        </p:nvSpPr>
        <p:spPr bwMode="auto">
          <a:xfrm>
            <a:off x="2659063" y="3781425"/>
            <a:ext cx="9207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0" name="Rectangle 43"/>
          <p:cNvSpPr>
            <a:spLocks noChangeArrowheads="1"/>
          </p:cNvSpPr>
          <p:nvPr/>
        </p:nvSpPr>
        <p:spPr bwMode="auto">
          <a:xfrm>
            <a:off x="2932113" y="3781425"/>
            <a:ext cx="9207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1" name="Rectangle 44"/>
          <p:cNvSpPr>
            <a:spLocks noChangeArrowheads="1"/>
          </p:cNvSpPr>
          <p:nvPr/>
        </p:nvSpPr>
        <p:spPr bwMode="auto">
          <a:xfrm>
            <a:off x="3208338" y="3781425"/>
            <a:ext cx="88900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Rectangle 45"/>
          <p:cNvSpPr>
            <a:spLocks noChangeArrowheads="1"/>
          </p:cNvSpPr>
          <p:nvPr/>
        </p:nvSpPr>
        <p:spPr bwMode="auto">
          <a:xfrm>
            <a:off x="3481388" y="3781425"/>
            <a:ext cx="9207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Rectangle 46"/>
          <p:cNvSpPr>
            <a:spLocks noChangeArrowheads="1"/>
          </p:cNvSpPr>
          <p:nvPr/>
        </p:nvSpPr>
        <p:spPr bwMode="auto">
          <a:xfrm>
            <a:off x="3754438" y="3781425"/>
            <a:ext cx="9207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4" name="Rectangle 47"/>
          <p:cNvSpPr>
            <a:spLocks noChangeArrowheads="1"/>
          </p:cNvSpPr>
          <p:nvPr/>
        </p:nvSpPr>
        <p:spPr bwMode="auto">
          <a:xfrm>
            <a:off x="4029075" y="3781425"/>
            <a:ext cx="90488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5" name="Rectangle 48"/>
          <p:cNvSpPr>
            <a:spLocks noChangeArrowheads="1"/>
          </p:cNvSpPr>
          <p:nvPr/>
        </p:nvSpPr>
        <p:spPr bwMode="auto">
          <a:xfrm>
            <a:off x="5581650" y="3781425"/>
            <a:ext cx="90488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6" name="Rectangle 49"/>
          <p:cNvSpPr>
            <a:spLocks noChangeArrowheads="1"/>
          </p:cNvSpPr>
          <p:nvPr/>
        </p:nvSpPr>
        <p:spPr bwMode="auto">
          <a:xfrm>
            <a:off x="4575175" y="3781425"/>
            <a:ext cx="9207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7" name="Rectangle 50"/>
          <p:cNvSpPr>
            <a:spLocks noChangeArrowheads="1"/>
          </p:cNvSpPr>
          <p:nvPr/>
        </p:nvSpPr>
        <p:spPr bwMode="auto">
          <a:xfrm>
            <a:off x="4851400" y="3781425"/>
            <a:ext cx="88900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8" name="Rectangle 51"/>
          <p:cNvSpPr>
            <a:spLocks noChangeArrowheads="1"/>
          </p:cNvSpPr>
          <p:nvPr/>
        </p:nvSpPr>
        <p:spPr bwMode="auto">
          <a:xfrm>
            <a:off x="4302125" y="3781425"/>
            <a:ext cx="9207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9" name="Rectangle 52"/>
          <p:cNvSpPr>
            <a:spLocks noChangeArrowheads="1"/>
          </p:cNvSpPr>
          <p:nvPr/>
        </p:nvSpPr>
        <p:spPr bwMode="auto">
          <a:xfrm>
            <a:off x="5032375" y="3781425"/>
            <a:ext cx="9207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0" name="Rectangle 53"/>
          <p:cNvSpPr>
            <a:spLocks noChangeArrowheads="1"/>
          </p:cNvSpPr>
          <p:nvPr/>
        </p:nvSpPr>
        <p:spPr bwMode="auto">
          <a:xfrm>
            <a:off x="5308600" y="3781425"/>
            <a:ext cx="88900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1" name="Freeform 54"/>
          <p:cNvSpPr>
            <a:spLocks/>
          </p:cNvSpPr>
          <p:nvPr/>
        </p:nvSpPr>
        <p:spPr bwMode="auto">
          <a:xfrm>
            <a:off x="2570163" y="3490913"/>
            <a:ext cx="3184525" cy="201612"/>
          </a:xfrm>
          <a:custGeom>
            <a:avLst/>
            <a:gdLst>
              <a:gd name="T0" fmla="*/ 2147483647 w 2006"/>
              <a:gd name="T1" fmla="*/ 2147483647 h 127"/>
              <a:gd name="T2" fmla="*/ 2147483647 w 2006"/>
              <a:gd name="T3" fmla="*/ 2147483647 h 127"/>
              <a:gd name="T4" fmla="*/ 2147483647 w 2006"/>
              <a:gd name="T5" fmla="*/ 2147483647 h 127"/>
              <a:gd name="T6" fmla="*/ 2147483647 w 2006"/>
              <a:gd name="T7" fmla="*/ 2147483647 h 127"/>
              <a:gd name="T8" fmla="*/ 2147483647 w 2006"/>
              <a:gd name="T9" fmla="*/ 2147483647 h 127"/>
              <a:gd name="T10" fmla="*/ 2147483647 w 2006"/>
              <a:gd name="T11" fmla="*/ 2147483647 h 127"/>
              <a:gd name="T12" fmla="*/ 2147483647 w 2006"/>
              <a:gd name="T13" fmla="*/ 2147483647 h 127"/>
              <a:gd name="T14" fmla="*/ 2147483647 w 2006"/>
              <a:gd name="T15" fmla="*/ 2147483647 h 127"/>
              <a:gd name="T16" fmla="*/ 2147483647 w 2006"/>
              <a:gd name="T17" fmla="*/ 2147483647 h 127"/>
              <a:gd name="T18" fmla="*/ 2147483647 w 2006"/>
              <a:gd name="T19" fmla="*/ 2147483647 h 127"/>
              <a:gd name="T20" fmla="*/ 2147483647 w 2006"/>
              <a:gd name="T21" fmla="*/ 2147483647 h 127"/>
              <a:gd name="T22" fmla="*/ 2147483647 w 2006"/>
              <a:gd name="T23" fmla="*/ 2147483647 h 127"/>
              <a:gd name="T24" fmla="*/ 2147483647 w 2006"/>
              <a:gd name="T25" fmla="*/ 2147483647 h 127"/>
              <a:gd name="T26" fmla="*/ 2147483647 w 2006"/>
              <a:gd name="T27" fmla="*/ 2147483647 h 127"/>
              <a:gd name="T28" fmla="*/ 2147483647 w 2006"/>
              <a:gd name="T29" fmla="*/ 2147483647 h 127"/>
              <a:gd name="T30" fmla="*/ 2147483647 w 2006"/>
              <a:gd name="T31" fmla="*/ 2147483647 h 127"/>
              <a:gd name="T32" fmla="*/ 2147483647 w 2006"/>
              <a:gd name="T33" fmla="*/ 2147483647 h 127"/>
              <a:gd name="T34" fmla="*/ 2147483647 w 2006"/>
              <a:gd name="T35" fmla="*/ 2147483647 h 127"/>
              <a:gd name="T36" fmla="*/ 2147483647 w 2006"/>
              <a:gd name="T37" fmla="*/ 2147483647 h 127"/>
              <a:gd name="T38" fmla="*/ 2147483647 w 2006"/>
              <a:gd name="T39" fmla="*/ 2147483647 h 127"/>
              <a:gd name="T40" fmla="*/ 2147483647 w 2006"/>
              <a:gd name="T41" fmla="*/ 2147483647 h 127"/>
              <a:gd name="T42" fmla="*/ 2147483647 w 2006"/>
              <a:gd name="T43" fmla="*/ 2147483647 h 127"/>
              <a:gd name="T44" fmla="*/ 2147483647 w 2006"/>
              <a:gd name="T45" fmla="*/ 2147483647 h 127"/>
              <a:gd name="T46" fmla="*/ 2147483647 w 2006"/>
              <a:gd name="T47" fmla="*/ 2147483647 h 127"/>
              <a:gd name="T48" fmla="*/ 2147483647 w 2006"/>
              <a:gd name="T49" fmla="*/ 2147483647 h 127"/>
              <a:gd name="T50" fmla="*/ 2147483647 w 2006"/>
              <a:gd name="T51" fmla="*/ 2147483647 h 127"/>
              <a:gd name="T52" fmla="*/ 2147483647 w 2006"/>
              <a:gd name="T53" fmla="*/ 2147483647 h 127"/>
              <a:gd name="T54" fmla="*/ 2147483647 w 2006"/>
              <a:gd name="T55" fmla="*/ 2147483647 h 127"/>
              <a:gd name="T56" fmla="*/ 2147483647 w 2006"/>
              <a:gd name="T57" fmla="*/ 2147483647 h 127"/>
              <a:gd name="T58" fmla="*/ 2147483647 w 2006"/>
              <a:gd name="T59" fmla="*/ 2147483647 h 127"/>
              <a:gd name="T60" fmla="*/ 2147483647 w 2006"/>
              <a:gd name="T61" fmla="*/ 2147483647 h 127"/>
              <a:gd name="T62" fmla="*/ 2147483647 w 2006"/>
              <a:gd name="T63" fmla="*/ 2147483647 h 127"/>
              <a:gd name="T64" fmla="*/ 2147483647 w 2006"/>
              <a:gd name="T65" fmla="*/ 2147483647 h 127"/>
              <a:gd name="T66" fmla="*/ 2147483647 w 2006"/>
              <a:gd name="T67" fmla="*/ 2147483647 h 127"/>
              <a:gd name="T68" fmla="*/ 2147483647 w 2006"/>
              <a:gd name="T69" fmla="*/ 2147483647 h 127"/>
              <a:gd name="T70" fmla="*/ 2147483647 w 2006"/>
              <a:gd name="T71" fmla="*/ 0 h 127"/>
              <a:gd name="T72" fmla="*/ 2147483647 w 2006"/>
              <a:gd name="T73" fmla="*/ 2147483647 h 127"/>
              <a:gd name="T74" fmla="*/ 2147483647 w 2006"/>
              <a:gd name="T75" fmla="*/ 2147483647 h 127"/>
              <a:gd name="T76" fmla="*/ 2147483647 w 2006"/>
              <a:gd name="T77" fmla="*/ 2147483647 h 127"/>
              <a:gd name="T78" fmla="*/ 2147483647 w 2006"/>
              <a:gd name="T79" fmla="*/ 2147483647 h 127"/>
              <a:gd name="T80" fmla="*/ 2147483647 w 2006"/>
              <a:gd name="T81" fmla="*/ 2147483647 h 127"/>
              <a:gd name="T82" fmla="*/ 2147483647 w 2006"/>
              <a:gd name="T83" fmla="*/ 2147483647 h 127"/>
              <a:gd name="T84" fmla="*/ 2147483647 w 2006"/>
              <a:gd name="T85" fmla="*/ 2147483647 h 127"/>
              <a:gd name="T86" fmla="*/ 2147483647 w 2006"/>
              <a:gd name="T87" fmla="*/ 2147483647 h 127"/>
              <a:gd name="T88" fmla="*/ 2147483647 w 2006"/>
              <a:gd name="T89" fmla="*/ 2147483647 h 127"/>
              <a:gd name="T90" fmla="*/ 2147483647 w 2006"/>
              <a:gd name="T91" fmla="*/ 2147483647 h 127"/>
              <a:gd name="T92" fmla="*/ 2147483647 w 2006"/>
              <a:gd name="T93" fmla="*/ 2147483647 h 127"/>
              <a:gd name="T94" fmla="*/ 2147483647 w 2006"/>
              <a:gd name="T95" fmla="*/ 2147483647 h 127"/>
              <a:gd name="T96" fmla="*/ 2147483647 w 2006"/>
              <a:gd name="T97" fmla="*/ 2147483647 h 127"/>
              <a:gd name="T98" fmla="*/ 2147483647 w 2006"/>
              <a:gd name="T99" fmla="*/ 2147483647 h 127"/>
              <a:gd name="T100" fmla="*/ 2147483647 w 2006"/>
              <a:gd name="T101" fmla="*/ 2147483647 h 127"/>
              <a:gd name="T102" fmla="*/ 2147483647 w 2006"/>
              <a:gd name="T103" fmla="*/ 2147483647 h 127"/>
              <a:gd name="T104" fmla="*/ 2147483647 w 2006"/>
              <a:gd name="T105" fmla="*/ 0 h 127"/>
              <a:gd name="T106" fmla="*/ 2147483647 w 2006"/>
              <a:gd name="T107" fmla="*/ 2147483647 h 127"/>
              <a:gd name="T108" fmla="*/ 2147483647 w 2006"/>
              <a:gd name="T109" fmla="*/ 2147483647 h 127"/>
              <a:gd name="T110" fmla="*/ 2147483647 w 2006"/>
              <a:gd name="T111" fmla="*/ 2147483647 h 127"/>
              <a:gd name="T112" fmla="*/ 2147483647 w 2006"/>
              <a:gd name="T113" fmla="*/ 2147483647 h 127"/>
              <a:gd name="T114" fmla="*/ 2147483647 w 2006"/>
              <a:gd name="T115" fmla="*/ 2147483647 h 127"/>
              <a:gd name="T116" fmla="*/ 2147483647 w 2006"/>
              <a:gd name="T117" fmla="*/ 0 h 127"/>
              <a:gd name="T118" fmla="*/ 2147483647 w 2006"/>
              <a:gd name="T119" fmla="*/ 2147483647 h 127"/>
              <a:gd name="T120" fmla="*/ 0 w 2006"/>
              <a:gd name="T121" fmla="*/ 2147483647 h 127"/>
              <a:gd name="T122" fmla="*/ 2147483647 w 2006"/>
              <a:gd name="T123" fmla="*/ 2147483647 h 127"/>
              <a:gd name="T124" fmla="*/ 2147483647 w 2006"/>
              <a:gd name="T125" fmla="*/ 2147483647 h 1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6"/>
              <a:gd name="T190" fmla="*/ 0 h 127"/>
              <a:gd name="T191" fmla="*/ 2006 w 2006"/>
              <a:gd name="T192" fmla="*/ 127 h 12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6" h="127">
                <a:moveTo>
                  <a:pt x="0" y="48"/>
                </a:moveTo>
                <a:lnTo>
                  <a:pt x="18" y="97"/>
                </a:lnTo>
                <a:lnTo>
                  <a:pt x="32" y="90"/>
                </a:lnTo>
                <a:lnTo>
                  <a:pt x="46" y="81"/>
                </a:lnTo>
                <a:lnTo>
                  <a:pt x="51" y="74"/>
                </a:lnTo>
                <a:lnTo>
                  <a:pt x="58" y="69"/>
                </a:lnTo>
                <a:lnTo>
                  <a:pt x="65" y="60"/>
                </a:lnTo>
                <a:lnTo>
                  <a:pt x="66" y="58"/>
                </a:lnTo>
                <a:lnTo>
                  <a:pt x="66" y="60"/>
                </a:lnTo>
                <a:lnTo>
                  <a:pt x="73" y="69"/>
                </a:lnTo>
                <a:lnTo>
                  <a:pt x="79" y="74"/>
                </a:lnTo>
                <a:lnTo>
                  <a:pt x="86" y="81"/>
                </a:lnTo>
                <a:lnTo>
                  <a:pt x="101" y="90"/>
                </a:lnTo>
                <a:lnTo>
                  <a:pt x="116" y="97"/>
                </a:lnTo>
                <a:lnTo>
                  <a:pt x="118" y="97"/>
                </a:lnTo>
                <a:lnTo>
                  <a:pt x="124" y="99"/>
                </a:lnTo>
                <a:lnTo>
                  <a:pt x="132" y="97"/>
                </a:lnTo>
                <a:lnTo>
                  <a:pt x="152" y="88"/>
                </a:lnTo>
                <a:lnTo>
                  <a:pt x="167" y="81"/>
                </a:lnTo>
                <a:lnTo>
                  <a:pt x="182" y="79"/>
                </a:lnTo>
                <a:lnTo>
                  <a:pt x="200" y="76"/>
                </a:lnTo>
                <a:lnTo>
                  <a:pt x="218" y="79"/>
                </a:lnTo>
                <a:lnTo>
                  <a:pt x="233" y="81"/>
                </a:lnTo>
                <a:lnTo>
                  <a:pt x="248" y="88"/>
                </a:lnTo>
                <a:lnTo>
                  <a:pt x="270" y="97"/>
                </a:lnTo>
                <a:lnTo>
                  <a:pt x="276" y="99"/>
                </a:lnTo>
                <a:lnTo>
                  <a:pt x="280" y="99"/>
                </a:lnTo>
                <a:lnTo>
                  <a:pt x="299" y="95"/>
                </a:lnTo>
                <a:lnTo>
                  <a:pt x="321" y="95"/>
                </a:lnTo>
                <a:lnTo>
                  <a:pt x="357" y="92"/>
                </a:lnTo>
                <a:lnTo>
                  <a:pt x="375" y="90"/>
                </a:lnTo>
                <a:lnTo>
                  <a:pt x="384" y="88"/>
                </a:lnTo>
                <a:lnTo>
                  <a:pt x="400" y="81"/>
                </a:lnTo>
                <a:lnTo>
                  <a:pt x="418" y="69"/>
                </a:lnTo>
                <a:lnTo>
                  <a:pt x="425" y="65"/>
                </a:lnTo>
                <a:lnTo>
                  <a:pt x="432" y="60"/>
                </a:lnTo>
                <a:lnTo>
                  <a:pt x="438" y="65"/>
                </a:lnTo>
                <a:lnTo>
                  <a:pt x="445" y="72"/>
                </a:lnTo>
                <a:lnTo>
                  <a:pt x="466" y="83"/>
                </a:lnTo>
                <a:lnTo>
                  <a:pt x="491" y="92"/>
                </a:lnTo>
                <a:lnTo>
                  <a:pt x="498" y="95"/>
                </a:lnTo>
                <a:lnTo>
                  <a:pt x="523" y="99"/>
                </a:lnTo>
                <a:lnTo>
                  <a:pt x="572" y="106"/>
                </a:lnTo>
                <a:lnTo>
                  <a:pt x="619" y="113"/>
                </a:lnTo>
                <a:lnTo>
                  <a:pt x="625" y="113"/>
                </a:lnTo>
                <a:lnTo>
                  <a:pt x="655" y="111"/>
                </a:lnTo>
                <a:lnTo>
                  <a:pt x="685" y="109"/>
                </a:lnTo>
                <a:lnTo>
                  <a:pt x="743" y="106"/>
                </a:lnTo>
                <a:lnTo>
                  <a:pt x="800" y="104"/>
                </a:lnTo>
                <a:lnTo>
                  <a:pt x="830" y="104"/>
                </a:lnTo>
                <a:lnTo>
                  <a:pt x="863" y="99"/>
                </a:lnTo>
                <a:lnTo>
                  <a:pt x="870" y="97"/>
                </a:lnTo>
                <a:lnTo>
                  <a:pt x="878" y="92"/>
                </a:lnTo>
                <a:lnTo>
                  <a:pt x="888" y="90"/>
                </a:lnTo>
                <a:lnTo>
                  <a:pt x="898" y="88"/>
                </a:lnTo>
                <a:lnTo>
                  <a:pt x="900" y="86"/>
                </a:lnTo>
                <a:lnTo>
                  <a:pt x="900" y="88"/>
                </a:lnTo>
                <a:lnTo>
                  <a:pt x="903" y="99"/>
                </a:lnTo>
                <a:lnTo>
                  <a:pt x="906" y="109"/>
                </a:lnTo>
                <a:lnTo>
                  <a:pt x="913" y="113"/>
                </a:lnTo>
                <a:lnTo>
                  <a:pt x="919" y="120"/>
                </a:lnTo>
                <a:lnTo>
                  <a:pt x="928" y="123"/>
                </a:lnTo>
                <a:lnTo>
                  <a:pt x="936" y="125"/>
                </a:lnTo>
                <a:lnTo>
                  <a:pt x="946" y="127"/>
                </a:lnTo>
                <a:lnTo>
                  <a:pt x="957" y="127"/>
                </a:lnTo>
                <a:lnTo>
                  <a:pt x="984" y="123"/>
                </a:lnTo>
                <a:lnTo>
                  <a:pt x="992" y="120"/>
                </a:lnTo>
                <a:lnTo>
                  <a:pt x="1019" y="111"/>
                </a:lnTo>
                <a:lnTo>
                  <a:pt x="1032" y="106"/>
                </a:lnTo>
                <a:lnTo>
                  <a:pt x="1043" y="104"/>
                </a:lnTo>
                <a:lnTo>
                  <a:pt x="1053" y="99"/>
                </a:lnTo>
                <a:lnTo>
                  <a:pt x="1057" y="99"/>
                </a:lnTo>
                <a:lnTo>
                  <a:pt x="1060" y="97"/>
                </a:lnTo>
                <a:lnTo>
                  <a:pt x="1068" y="95"/>
                </a:lnTo>
                <a:lnTo>
                  <a:pt x="1075" y="102"/>
                </a:lnTo>
                <a:lnTo>
                  <a:pt x="1081" y="104"/>
                </a:lnTo>
                <a:lnTo>
                  <a:pt x="1091" y="109"/>
                </a:lnTo>
                <a:lnTo>
                  <a:pt x="1098" y="111"/>
                </a:lnTo>
                <a:lnTo>
                  <a:pt x="1110" y="113"/>
                </a:lnTo>
                <a:lnTo>
                  <a:pt x="1119" y="113"/>
                </a:lnTo>
                <a:lnTo>
                  <a:pt x="1128" y="111"/>
                </a:lnTo>
                <a:lnTo>
                  <a:pt x="1136" y="109"/>
                </a:lnTo>
                <a:lnTo>
                  <a:pt x="1156" y="102"/>
                </a:lnTo>
                <a:lnTo>
                  <a:pt x="1177" y="90"/>
                </a:lnTo>
                <a:lnTo>
                  <a:pt x="1187" y="86"/>
                </a:lnTo>
                <a:lnTo>
                  <a:pt x="1189" y="86"/>
                </a:lnTo>
                <a:lnTo>
                  <a:pt x="1199" y="88"/>
                </a:lnTo>
                <a:lnTo>
                  <a:pt x="1219" y="97"/>
                </a:lnTo>
                <a:lnTo>
                  <a:pt x="1220" y="99"/>
                </a:lnTo>
                <a:lnTo>
                  <a:pt x="1227" y="102"/>
                </a:lnTo>
                <a:lnTo>
                  <a:pt x="1235" y="104"/>
                </a:lnTo>
                <a:lnTo>
                  <a:pt x="1255" y="113"/>
                </a:lnTo>
                <a:lnTo>
                  <a:pt x="1263" y="118"/>
                </a:lnTo>
                <a:lnTo>
                  <a:pt x="1270" y="123"/>
                </a:lnTo>
                <a:lnTo>
                  <a:pt x="1275" y="125"/>
                </a:lnTo>
                <a:lnTo>
                  <a:pt x="1277" y="125"/>
                </a:lnTo>
                <a:lnTo>
                  <a:pt x="1283" y="127"/>
                </a:lnTo>
                <a:lnTo>
                  <a:pt x="1285" y="127"/>
                </a:lnTo>
                <a:lnTo>
                  <a:pt x="1349" y="116"/>
                </a:lnTo>
                <a:lnTo>
                  <a:pt x="1358" y="113"/>
                </a:lnTo>
                <a:lnTo>
                  <a:pt x="1420" y="95"/>
                </a:lnTo>
                <a:lnTo>
                  <a:pt x="1483" y="74"/>
                </a:lnTo>
                <a:lnTo>
                  <a:pt x="1543" y="55"/>
                </a:lnTo>
                <a:lnTo>
                  <a:pt x="1566" y="62"/>
                </a:lnTo>
                <a:lnTo>
                  <a:pt x="1594" y="72"/>
                </a:lnTo>
                <a:lnTo>
                  <a:pt x="1647" y="88"/>
                </a:lnTo>
                <a:lnTo>
                  <a:pt x="1655" y="90"/>
                </a:lnTo>
                <a:lnTo>
                  <a:pt x="1682" y="97"/>
                </a:lnTo>
                <a:lnTo>
                  <a:pt x="1710" y="102"/>
                </a:lnTo>
                <a:lnTo>
                  <a:pt x="1740" y="109"/>
                </a:lnTo>
                <a:lnTo>
                  <a:pt x="1771" y="113"/>
                </a:lnTo>
                <a:lnTo>
                  <a:pt x="1776" y="113"/>
                </a:lnTo>
                <a:lnTo>
                  <a:pt x="1787" y="111"/>
                </a:lnTo>
                <a:lnTo>
                  <a:pt x="1796" y="109"/>
                </a:lnTo>
                <a:lnTo>
                  <a:pt x="1807" y="104"/>
                </a:lnTo>
                <a:lnTo>
                  <a:pt x="1816" y="102"/>
                </a:lnTo>
                <a:lnTo>
                  <a:pt x="1821" y="99"/>
                </a:lnTo>
                <a:lnTo>
                  <a:pt x="1825" y="99"/>
                </a:lnTo>
                <a:lnTo>
                  <a:pt x="1832" y="99"/>
                </a:lnTo>
                <a:lnTo>
                  <a:pt x="1839" y="102"/>
                </a:lnTo>
                <a:lnTo>
                  <a:pt x="1839" y="99"/>
                </a:lnTo>
                <a:lnTo>
                  <a:pt x="1842" y="102"/>
                </a:lnTo>
                <a:lnTo>
                  <a:pt x="1850" y="104"/>
                </a:lnTo>
                <a:lnTo>
                  <a:pt x="1857" y="106"/>
                </a:lnTo>
                <a:lnTo>
                  <a:pt x="1868" y="109"/>
                </a:lnTo>
                <a:lnTo>
                  <a:pt x="1880" y="111"/>
                </a:lnTo>
                <a:lnTo>
                  <a:pt x="1895" y="113"/>
                </a:lnTo>
                <a:lnTo>
                  <a:pt x="1911" y="116"/>
                </a:lnTo>
                <a:lnTo>
                  <a:pt x="1928" y="118"/>
                </a:lnTo>
                <a:lnTo>
                  <a:pt x="1963" y="123"/>
                </a:lnTo>
                <a:lnTo>
                  <a:pt x="1979" y="125"/>
                </a:lnTo>
                <a:lnTo>
                  <a:pt x="1991" y="127"/>
                </a:lnTo>
                <a:lnTo>
                  <a:pt x="1999" y="127"/>
                </a:lnTo>
                <a:lnTo>
                  <a:pt x="2001" y="127"/>
                </a:lnTo>
                <a:lnTo>
                  <a:pt x="2002" y="127"/>
                </a:lnTo>
                <a:lnTo>
                  <a:pt x="2001" y="127"/>
                </a:lnTo>
                <a:lnTo>
                  <a:pt x="2006" y="72"/>
                </a:lnTo>
                <a:lnTo>
                  <a:pt x="2002" y="72"/>
                </a:lnTo>
                <a:lnTo>
                  <a:pt x="1999" y="72"/>
                </a:lnTo>
                <a:lnTo>
                  <a:pt x="1991" y="72"/>
                </a:lnTo>
                <a:lnTo>
                  <a:pt x="1979" y="69"/>
                </a:lnTo>
                <a:lnTo>
                  <a:pt x="1963" y="67"/>
                </a:lnTo>
                <a:lnTo>
                  <a:pt x="1928" y="62"/>
                </a:lnTo>
                <a:lnTo>
                  <a:pt x="1911" y="60"/>
                </a:lnTo>
                <a:lnTo>
                  <a:pt x="1900" y="58"/>
                </a:lnTo>
                <a:lnTo>
                  <a:pt x="1880" y="55"/>
                </a:lnTo>
                <a:lnTo>
                  <a:pt x="1868" y="53"/>
                </a:lnTo>
                <a:lnTo>
                  <a:pt x="1857" y="51"/>
                </a:lnTo>
                <a:lnTo>
                  <a:pt x="1850" y="48"/>
                </a:lnTo>
                <a:lnTo>
                  <a:pt x="1847" y="48"/>
                </a:lnTo>
                <a:lnTo>
                  <a:pt x="1839" y="46"/>
                </a:lnTo>
                <a:lnTo>
                  <a:pt x="1832" y="44"/>
                </a:lnTo>
                <a:lnTo>
                  <a:pt x="1825" y="44"/>
                </a:lnTo>
                <a:lnTo>
                  <a:pt x="1821" y="44"/>
                </a:lnTo>
                <a:lnTo>
                  <a:pt x="1816" y="46"/>
                </a:lnTo>
                <a:lnTo>
                  <a:pt x="1809" y="48"/>
                </a:lnTo>
                <a:lnTo>
                  <a:pt x="1801" y="51"/>
                </a:lnTo>
                <a:lnTo>
                  <a:pt x="1792" y="53"/>
                </a:lnTo>
                <a:lnTo>
                  <a:pt x="1787" y="55"/>
                </a:lnTo>
                <a:lnTo>
                  <a:pt x="1774" y="58"/>
                </a:lnTo>
                <a:lnTo>
                  <a:pt x="1740" y="53"/>
                </a:lnTo>
                <a:lnTo>
                  <a:pt x="1710" y="46"/>
                </a:lnTo>
                <a:lnTo>
                  <a:pt x="1682" y="41"/>
                </a:lnTo>
                <a:lnTo>
                  <a:pt x="1655" y="34"/>
                </a:lnTo>
                <a:lnTo>
                  <a:pt x="1609" y="21"/>
                </a:lnTo>
                <a:lnTo>
                  <a:pt x="1581" y="11"/>
                </a:lnTo>
                <a:lnTo>
                  <a:pt x="1548" y="2"/>
                </a:lnTo>
                <a:lnTo>
                  <a:pt x="1543" y="0"/>
                </a:lnTo>
                <a:lnTo>
                  <a:pt x="1539" y="2"/>
                </a:lnTo>
                <a:lnTo>
                  <a:pt x="1477" y="21"/>
                </a:lnTo>
                <a:lnTo>
                  <a:pt x="1470" y="23"/>
                </a:lnTo>
                <a:lnTo>
                  <a:pt x="1406" y="44"/>
                </a:lnTo>
                <a:lnTo>
                  <a:pt x="1349" y="60"/>
                </a:lnTo>
                <a:lnTo>
                  <a:pt x="1285" y="72"/>
                </a:lnTo>
                <a:lnTo>
                  <a:pt x="1278" y="67"/>
                </a:lnTo>
                <a:lnTo>
                  <a:pt x="1270" y="62"/>
                </a:lnTo>
                <a:lnTo>
                  <a:pt x="1250" y="53"/>
                </a:lnTo>
                <a:lnTo>
                  <a:pt x="1242" y="51"/>
                </a:lnTo>
                <a:lnTo>
                  <a:pt x="1230" y="46"/>
                </a:lnTo>
                <a:lnTo>
                  <a:pt x="1214" y="37"/>
                </a:lnTo>
                <a:lnTo>
                  <a:pt x="1194" y="30"/>
                </a:lnTo>
                <a:lnTo>
                  <a:pt x="1187" y="28"/>
                </a:lnTo>
                <a:lnTo>
                  <a:pt x="1181" y="30"/>
                </a:lnTo>
                <a:lnTo>
                  <a:pt x="1172" y="34"/>
                </a:lnTo>
                <a:lnTo>
                  <a:pt x="1162" y="39"/>
                </a:lnTo>
                <a:lnTo>
                  <a:pt x="1141" y="51"/>
                </a:lnTo>
                <a:lnTo>
                  <a:pt x="1124" y="58"/>
                </a:lnTo>
                <a:lnTo>
                  <a:pt x="1119" y="58"/>
                </a:lnTo>
                <a:lnTo>
                  <a:pt x="1113" y="58"/>
                </a:lnTo>
                <a:lnTo>
                  <a:pt x="1113" y="60"/>
                </a:lnTo>
                <a:lnTo>
                  <a:pt x="1105" y="58"/>
                </a:lnTo>
                <a:lnTo>
                  <a:pt x="1105" y="55"/>
                </a:lnTo>
                <a:lnTo>
                  <a:pt x="1103" y="44"/>
                </a:lnTo>
                <a:lnTo>
                  <a:pt x="1100" y="34"/>
                </a:lnTo>
                <a:lnTo>
                  <a:pt x="1093" y="30"/>
                </a:lnTo>
                <a:lnTo>
                  <a:pt x="1085" y="28"/>
                </a:lnTo>
                <a:lnTo>
                  <a:pt x="1078" y="30"/>
                </a:lnTo>
                <a:lnTo>
                  <a:pt x="1076" y="30"/>
                </a:lnTo>
                <a:lnTo>
                  <a:pt x="1073" y="32"/>
                </a:lnTo>
                <a:lnTo>
                  <a:pt x="1068" y="34"/>
                </a:lnTo>
                <a:lnTo>
                  <a:pt x="1058" y="39"/>
                </a:lnTo>
                <a:lnTo>
                  <a:pt x="1048" y="46"/>
                </a:lnTo>
                <a:lnTo>
                  <a:pt x="1047" y="46"/>
                </a:lnTo>
                <a:lnTo>
                  <a:pt x="1038" y="48"/>
                </a:lnTo>
                <a:lnTo>
                  <a:pt x="1029" y="53"/>
                </a:lnTo>
                <a:lnTo>
                  <a:pt x="1017" y="55"/>
                </a:lnTo>
                <a:lnTo>
                  <a:pt x="1004" y="60"/>
                </a:lnTo>
                <a:lnTo>
                  <a:pt x="984" y="67"/>
                </a:lnTo>
                <a:lnTo>
                  <a:pt x="957" y="72"/>
                </a:lnTo>
                <a:lnTo>
                  <a:pt x="946" y="72"/>
                </a:lnTo>
                <a:lnTo>
                  <a:pt x="938" y="72"/>
                </a:lnTo>
                <a:lnTo>
                  <a:pt x="938" y="69"/>
                </a:lnTo>
                <a:lnTo>
                  <a:pt x="939" y="60"/>
                </a:lnTo>
                <a:lnTo>
                  <a:pt x="946" y="44"/>
                </a:lnTo>
                <a:lnTo>
                  <a:pt x="948" y="39"/>
                </a:lnTo>
                <a:lnTo>
                  <a:pt x="949" y="28"/>
                </a:lnTo>
                <a:lnTo>
                  <a:pt x="948" y="18"/>
                </a:lnTo>
                <a:lnTo>
                  <a:pt x="944" y="9"/>
                </a:lnTo>
                <a:lnTo>
                  <a:pt x="938" y="2"/>
                </a:lnTo>
                <a:lnTo>
                  <a:pt x="929" y="0"/>
                </a:lnTo>
                <a:lnTo>
                  <a:pt x="923" y="2"/>
                </a:lnTo>
                <a:lnTo>
                  <a:pt x="918" y="7"/>
                </a:lnTo>
                <a:lnTo>
                  <a:pt x="914" y="9"/>
                </a:lnTo>
                <a:lnTo>
                  <a:pt x="913" y="11"/>
                </a:lnTo>
                <a:lnTo>
                  <a:pt x="905" y="21"/>
                </a:lnTo>
                <a:lnTo>
                  <a:pt x="898" y="25"/>
                </a:lnTo>
                <a:lnTo>
                  <a:pt x="891" y="32"/>
                </a:lnTo>
                <a:lnTo>
                  <a:pt x="883" y="37"/>
                </a:lnTo>
                <a:lnTo>
                  <a:pt x="873" y="39"/>
                </a:lnTo>
                <a:lnTo>
                  <a:pt x="863" y="41"/>
                </a:lnTo>
                <a:lnTo>
                  <a:pt x="858" y="44"/>
                </a:lnTo>
                <a:lnTo>
                  <a:pt x="830" y="48"/>
                </a:lnTo>
                <a:lnTo>
                  <a:pt x="800" y="48"/>
                </a:lnTo>
                <a:lnTo>
                  <a:pt x="743" y="51"/>
                </a:lnTo>
                <a:lnTo>
                  <a:pt x="685" y="53"/>
                </a:lnTo>
                <a:lnTo>
                  <a:pt x="655" y="55"/>
                </a:lnTo>
                <a:lnTo>
                  <a:pt x="620" y="58"/>
                </a:lnTo>
                <a:lnTo>
                  <a:pt x="572" y="51"/>
                </a:lnTo>
                <a:lnTo>
                  <a:pt x="523" y="44"/>
                </a:lnTo>
                <a:lnTo>
                  <a:pt x="501" y="39"/>
                </a:lnTo>
                <a:lnTo>
                  <a:pt x="481" y="32"/>
                </a:lnTo>
                <a:lnTo>
                  <a:pt x="460" y="21"/>
                </a:lnTo>
                <a:lnTo>
                  <a:pt x="442" y="7"/>
                </a:lnTo>
                <a:lnTo>
                  <a:pt x="438" y="2"/>
                </a:lnTo>
                <a:lnTo>
                  <a:pt x="430" y="0"/>
                </a:lnTo>
                <a:lnTo>
                  <a:pt x="423" y="2"/>
                </a:lnTo>
                <a:lnTo>
                  <a:pt x="418" y="7"/>
                </a:lnTo>
                <a:lnTo>
                  <a:pt x="404" y="18"/>
                </a:lnTo>
                <a:lnTo>
                  <a:pt x="385" y="30"/>
                </a:lnTo>
                <a:lnTo>
                  <a:pt x="374" y="34"/>
                </a:lnTo>
                <a:lnTo>
                  <a:pt x="357" y="37"/>
                </a:lnTo>
                <a:lnTo>
                  <a:pt x="321" y="39"/>
                </a:lnTo>
                <a:lnTo>
                  <a:pt x="299" y="39"/>
                </a:lnTo>
                <a:lnTo>
                  <a:pt x="280" y="44"/>
                </a:lnTo>
                <a:lnTo>
                  <a:pt x="263" y="37"/>
                </a:lnTo>
                <a:lnTo>
                  <a:pt x="243" y="30"/>
                </a:lnTo>
                <a:lnTo>
                  <a:pt x="237" y="28"/>
                </a:lnTo>
                <a:lnTo>
                  <a:pt x="218" y="23"/>
                </a:lnTo>
                <a:lnTo>
                  <a:pt x="200" y="21"/>
                </a:lnTo>
                <a:lnTo>
                  <a:pt x="182" y="23"/>
                </a:lnTo>
                <a:lnTo>
                  <a:pt x="164" y="28"/>
                </a:lnTo>
                <a:lnTo>
                  <a:pt x="157" y="30"/>
                </a:lnTo>
                <a:lnTo>
                  <a:pt x="137" y="37"/>
                </a:lnTo>
                <a:lnTo>
                  <a:pt x="124" y="44"/>
                </a:lnTo>
                <a:lnTo>
                  <a:pt x="116" y="39"/>
                </a:lnTo>
                <a:lnTo>
                  <a:pt x="104" y="32"/>
                </a:lnTo>
                <a:lnTo>
                  <a:pt x="101" y="30"/>
                </a:lnTo>
                <a:lnTo>
                  <a:pt x="94" y="21"/>
                </a:lnTo>
                <a:lnTo>
                  <a:pt x="88" y="11"/>
                </a:lnTo>
                <a:lnTo>
                  <a:pt x="81" y="7"/>
                </a:lnTo>
                <a:lnTo>
                  <a:pt x="75" y="4"/>
                </a:lnTo>
                <a:lnTo>
                  <a:pt x="66" y="0"/>
                </a:lnTo>
                <a:lnTo>
                  <a:pt x="58" y="4"/>
                </a:lnTo>
                <a:lnTo>
                  <a:pt x="51" y="7"/>
                </a:lnTo>
                <a:lnTo>
                  <a:pt x="45" y="11"/>
                </a:lnTo>
                <a:lnTo>
                  <a:pt x="37" y="21"/>
                </a:lnTo>
                <a:lnTo>
                  <a:pt x="30" y="30"/>
                </a:lnTo>
                <a:lnTo>
                  <a:pt x="28" y="32"/>
                </a:lnTo>
                <a:lnTo>
                  <a:pt x="27" y="32"/>
                </a:lnTo>
                <a:lnTo>
                  <a:pt x="17" y="39"/>
                </a:lnTo>
                <a:lnTo>
                  <a:pt x="0" y="48"/>
                </a:lnTo>
                <a:lnTo>
                  <a:pt x="66" y="55"/>
                </a:lnTo>
                <a:lnTo>
                  <a:pt x="66" y="58"/>
                </a:lnTo>
                <a:lnTo>
                  <a:pt x="65" y="55"/>
                </a:lnTo>
                <a:lnTo>
                  <a:pt x="66" y="55"/>
                </a:lnTo>
                <a:lnTo>
                  <a:pt x="0" y="48"/>
                </a:lnTo>
                <a:lnTo>
                  <a:pt x="65" y="58"/>
                </a:lnTo>
                <a:lnTo>
                  <a:pt x="58" y="60"/>
                </a:lnTo>
                <a:lnTo>
                  <a:pt x="65" y="58"/>
                </a:lnTo>
                <a:lnTo>
                  <a:pt x="0" y="48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2" name="Freeform 55"/>
          <p:cNvSpPr>
            <a:spLocks/>
          </p:cNvSpPr>
          <p:nvPr/>
        </p:nvSpPr>
        <p:spPr bwMode="auto">
          <a:xfrm>
            <a:off x="2514600" y="3398838"/>
            <a:ext cx="3249613" cy="341312"/>
          </a:xfrm>
          <a:custGeom>
            <a:avLst/>
            <a:gdLst>
              <a:gd name="T0" fmla="*/ 2147483647 w 2047"/>
              <a:gd name="T1" fmla="*/ 2147483647 h 215"/>
              <a:gd name="T2" fmla="*/ 2147483647 w 2047"/>
              <a:gd name="T3" fmla="*/ 2147483647 h 215"/>
              <a:gd name="T4" fmla="*/ 2147483647 w 2047"/>
              <a:gd name="T5" fmla="*/ 2147483647 h 215"/>
              <a:gd name="T6" fmla="*/ 2147483647 w 2047"/>
              <a:gd name="T7" fmla="*/ 2147483647 h 215"/>
              <a:gd name="T8" fmla="*/ 2147483647 w 2047"/>
              <a:gd name="T9" fmla="*/ 2147483647 h 215"/>
              <a:gd name="T10" fmla="*/ 2147483647 w 2047"/>
              <a:gd name="T11" fmla="*/ 2147483647 h 215"/>
              <a:gd name="T12" fmla="*/ 2147483647 w 2047"/>
              <a:gd name="T13" fmla="*/ 2147483647 h 215"/>
              <a:gd name="T14" fmla="*/ 2147483647 w 2047"/>
              <a:gd name="T15" fmla="*/ 2147483647 h 215"/>
              <a:gd name="T16" fmla="*/ 2147483647 w 2047"/>
              <a:gd name="T17" fmla="*/ 2147483647 h 215"/>
              <a:gd name="T18" fmla="*/ 2147483647 w 2047"/>
              <a:gd name="T19" fmla="*/ 2147483647 h 215"/>
              <a:gd name="T20" fmla="*/ 2147483647 w 2047"/>
              <a:gd name="T21" fmla="*/ 2147483647 h 215"/>
              <a:gd name="T22" fmla="*/ 2147483647 w 2047"/>
              <a:gd name="T23" fmla="*/ 2147483647 h 215"/>
              <a:gd name="T24" fmla="*/ 2147483647 w 2047"/>
              <a:gd name="T25" fmla="*/ 2147483647 h 215"/>
              <a:gd name="T26" fmla="*/ 2147483647 w 2047"/>
              <a:gd name="T27" fmla="*/ 2147483647 h 215"/>
              <a:gd name="T28" fmla="*/ 2147483647 w 2047"/>
              <a:gd name="T29" fmla="*/ 2147483647 h 215"/>
              <a:gd name="T30" fmla="*/ 2147483647 w 2047"/>
              <a:gd name="T31" fmla="*/ 2147483647 h 215"/>
              <a:gd name="T32" fmla="*/ 2147483647 w 2047"/>
              <a:gd name="T33" fmla="*/ 2147483647 h 215"/>
              <a:gd name="T34" fmla="*/ 2147483647 w 2047"/>
              <a:gd name="T35" fmla="*/ 2147483647 h 215"/>
              <a:gd name="T36" fmla="*/ 2147483647 w 2047"/>
              <a:gd name="T37" fmla="*/ 2147483647 h 215"/>
              <a:gd name="T38" fmla="*/ 2147483647 w 2047"/>
              <a:gd name="T39" fmla="*/ 2147483647 h 215"/>
              <a:gd name="T40" fmla="*/ 2147483647 w 2047"/>
              <a:gd name="T41" fmla="*/ 2147483647 h 215"/>
              <a:gd name="T42" fmla="*/ 2147483647 w 2047"/>
              <a:gd name="T43" fmla="*/ 2147483647 h 215"/>
              <a:gd name="T44" fmla="*/ 2147483647 w 2047"/>
              <a:gd name="T45" fmla="*/ 2147483647 h 215"/>
              <a:gd name="T46" fmla="*/ 2147483647 w 2047"/>
              <a:gd name="T47" fmla="*/ 2147483647 h 215"/>
              <a:gd name="T48" fmla="*/ 2147483647 w 2047"/>
              <a:gd name="T49" fmla="*/ 2147483647 h 215"/>
              <a:gd name="T50" fmla="*/ 2147483647 w 2047"/>
              <a:gd name="T51" fmla="*/ 2147483647 h 215"/>
              <a:gd name="T52" fmla="*/ 2147483647 w 2047"/>
              <a:gd name="T53" fmla="*/ 2147483647 h 215"/>
              <a:gd name="T54" fmla="*/ 2147483647 w 2047"/>
              <a:gd name="T55" fmla="*/ 2147483647 h 215"/>
              <a:gd name="T56" fmla="*/ 2147483647 w 2047"/>
              <a:gd name="T57" fmla="*/ 2147483647 h 215"/>
              <a:gd name="T58" fmla="*/ 2147483647 w 2047"/>
              <a:gd name="T59" fmla="*/ 2147483647 h 215"/>
              <a:gd name="T60" fmla="*/ 2147483647 w 2047"/>
              <a:gd name="T61" fmla="*/ 2147483647 h 215"/>
              <a:gd name="T62" fmla="*/ 2147483647 w 2047"/>
              <a:gd name="T63" fmla="*/ 2147483647 h 215"/>
              <a:gd name="T64" fmla="*/ 2147483647 w 2047"/>
              <a:gd name="T65" fmla="*/ 2147483647 h 215"/>
              <a:gd name="T66" fmla="*/ 2147483647 w 2047"/>
              <a:gd name="T67" fmla="*/ 2147483647 h 215"/>
              <a:gd name="T68" fmla="*/ 2147483647 w 2047"/>
              <a:gd name="T69" fmla="*/ 2147483647 h 215"/>
              <a:gd name="T70" fmla="*/ 2147483647 w 2047"/>
              <a:gd name="T71" fmla="*/ 2147483647 h 215"/>
              <a:gd name="T72" fmla="*/ 2147483647 w 2047"/>
              <a:gd name="T73" fmla="*/ 2147483647 h 215"/>
              <a:gd name="T74" fmla="*/ 2147483647 w 2047"/>
              <a:gd name="T75" fmla="*/ 2147483647 h 215"/>
              <a:gd name="T76" fmla="*/ 2147483647 w 2047"/>
              <a:gd name="T77" fmla="*/ 2147483647 h 215"/>
              <a:gd name="T78" fmla="*/ 2147483647 w 2047"/>
              <a:gd name="T79" fmla="*/ 2147483647 h 215"/>
              <a:gd name="T80" fmla="*/ 2147483647 w 2047"/>
              <a:gd name="T81" fmla="*/ 2147483647 h 215"/>
              <a:gd name="T82" fmla="*/ 2147483647 w 2047"/>
              <a:gd name="T83" fmla="*/ 2147483647 h 215"/>
              <a:gd name="T84" fmla="*/ 2147483647 w 2047"/>
              <a:gd name="T85" fmla="*/ 2147483647 h 215"/>
              <a:gd name="T86" fmla="*/ 2147483647 w 2047"/>
              <a:gd name="T87" fmla="*/ 2147483647 h 215"/>
              <a:gd name="T88" fmla="*/ 2147483647 w 2047"/>
              <a:gd name="T89" fmla="*/ 2147483647 h 215"/>
              <a:gd name="T90" fmla="*/ 2147483647 w 2047"/>
              <a:gd name="T91" fmla="*/ 2147483647 h 215"/>
              <a:gd name="T92" fmla="*/ 2147483647 w 2047"/>
              <a:gd name="T93" fmla="*/ 2147483647 h 215"/>
              <a:gd name="T94" fmla="*/ 2147483647 w 2047"/>
              <a:gd name="T95" fmla="*/ 2147483647 h 215"/>
              <a:gd name="T96" fmla="*/ 2147483647 w 2047"/>
              <a:gd name="T97" fmla="*/ 2147483647 h 21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47"/>
              <a:gd name="T148" fmla="*/ 0 h 215"/>
              <a:gd name="T149" fmla="*/ 2047 w 2047"/>
              <a:gd name="T150" fmla="*/ 215 h 21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47" h="215">
                <a:moveTo>
                  <a:pt x="10" y="0"/>
                </a:moveTo>
                <a:lnTo>
                  <a:pt x="0" y="53"/>
                </a:lnTo>
                <a:lnTo>
                  <a:pt x="15" y="58"/>
                </a:lnTo>
                <a:lnTo>
                  <a:pt x="32" y="67"/>
                </a:lnTo>
                <a:lnTo>
                  <a:pt x="62" y="90"/>
                </a:lnTo>
                <a:lnTo>
                  <a:pt x="91" y="116"/>
                </a:lnTo>
                <a:lnTo>
                  <a:pt x="121" y="139"/>
                </a:lnTo>
                <a:lnTo>
                  <a:pt x="151" y="155"/>
                </a:lnTo>
                <a:lnTo>
                  <a:pt x="179" y="169"/>
                </a:lnTo>
                <a:lnTo>
                  <a:pt x="181" y="169"/>
                </a:lnTo>
                <a:lnTo>
                  <a:pt x="184" y="171"/>
                </a:lnTo>
                <a:lnTo>
                  <a:pt x="189" y="171"/>
                </a:lnTo>
                <a:lnTo>
                  <a:pt x="189" y="174"/>
                </a:lnTo>
                <a:lnTo>
                  <a:pt x="199" y="178"/>
                </a:lnTo>
                <a:lnTo>
                  <a:pt x="207" y="181"/>
                </a:lnTo>
                <a:lnTo>
                  <a:pt x="209" y="183"/>
                </a:lnTo>
                <a:lnTo>
                  <a:pt x="210" y="183"/>
                </a:lnTo>
                <a:lnTo>
                  <a:pt x="217" y="185"/>
                </a:lnTo>
                <a:lnTo>
                  <a:pt x="219" y="185"/>
                </a:lnTo>
                <a:lnTo>
                  <a:pt x="227" y="185"/>
                </a:lnTo>
                <a:lnTo>
                  <a:pt x="240" y="183"/>
                </a:lnTo>
                <a:lnTo>
                  <a:pt x="257" y="178"/>
                </a:lnTo>
                <a:lnTo>
                  <a:pt x="277" y="176"/>
                </a:lnTo>
                <a:lnTo>
                  <a:pt x="295" y="171"/>
                </a:lnTo>
                <a:lnTo>
                  <a:pt x="313" y="167"/>
                </a:lnTo>
                <a:lnTo>
                  <a:pt x="329" y="162"/>
                </a:lnTo>
                <a:lnTo>
                  <a:pt x="336" y="160"/>
                </a:lnTo>
                <a:lnTo>
                  <a:pt x="348" y="157"/>
                </a:lnTo>
                <a:lnTo>
                  <a:pt x="349" y="155"/>
                </a:lnTo>
                <a:lnTo>
                  <a:pt x="358" y="150"/>
                </a:lnTo>
                <a:lnTo>
                  <a:pt x="364" y="144"/>
                </a:lnTo>
                <a:lnTo>
                  <a:pt x="372" y="137"/>
                </a:lnTo>
                <a:lnTo>
                  <a:pt x="389" y="118"/>
                </a:lnTo>
                <a:lnTo>
                  <a:pt x="401" y="104"/>
                </a:lnTo>
                <a:lnTo>
                  <a:pt x="407" y="99"/>
                </a:lnTo>
                <a:lnTo>
                  <a:pt x="412" y="97"/>
                </a:lnTo>
                <a:lnTo>
                  <a:pt x="414" y="97"/>
                </a:lnTo>
                <a:lnTo>
                  <a:pt x="432" y="90"/>
                </a:lnTo>
                <a:lnTo>
                  <a:pt x="457" y="88"/>
                </a:lnTo>
                <a:lnTo>
                  <a:pt x="505" y="83"/>
                </a:lnTo>
                <a:lnTo>
                  <a:pt x="539" y="99"/>
                </a:lnTo>
                <a:lnTo>
                  <a:pt x="581" y="118"/>
                </a:lnTo>
                <a:lnTo>
                  <a:pt x="601" y="127"/>
                </a:lnTo>
                <a:lnTo>
                  <a:pt x="620" y="139"/>
                </a:lnTo>
                <a:lnTo>
                  <a:pt x="640" y="150"/>
                </a:lnTo>
                <a:lnTo>
                  <a:pt x="655" y="167"/>
                </a:lnTo>
                <a:lnTo>
                  <a:pt x="660" y="169"/>
                </a:lnTo>
                <a:lnTo>
                  <a:pt x="667" y="171"/>
                </a:lnTo>
                <a:lnTo>
                  <a:pt x="670" y="171"/>
                </a:lnTo>
                <a:lnTo>
                  <a:pt x="708" y="160"/>
                </a:lnTo>
                <a:lnTo>
                  <a:pt x="716" y="157"/>
                </a:lnTo>
                <a:lnTo>
                  <a:pt x="756" y="146"/>
                </a:lnTo>
                <a:lnTo>
                  <a:pt x="797" y="130"/>
                </a:lnTo>
                <a:lnTo>
                  <a:pt x="832" y="111"/>
                </a:lnTo>
                <a:lnTo>
                  <a:pt x="897" y="120"/>
                </a:lnTo>
                <a:lnTo>
                  <a:pt x="959" y="130"/>
                </a:lnTo>
                <a:lnTo>
                  <a:pt x="991" y="132"/>
                </a:lnTo>
                <a:lnTo>
                  <a:pt x="1022" y="134"/>
                </a:lnTo>
                <a:lnTo>
                  <a:pt x="1055" y="132"/>
                </a:lnTo>
                <a:lnTo>
                  <a:pt x="1092" y="127"/>
                </a:lnTo>
                <a:lnTo>
                  <a:pt x="1095" y="125"/>
                </a:lnTo>
                <a:lnTo>
                  <a:pt x="1128" y="111"/>
                </a:lnTo>
                <a:lnTo>
                  <a:pt x="1156" y="104"/>
                </a:lnTo>
                <a:lnTo>
                  <a:pt x="1191" y="99"/>
                </a:lnTo>
                <a:lnTo>
                  <a:pt x="1226" y="95"/>
                </a:lnTo>
                <a:lnTo>
                  <a:pt x="1297" y="92"/>
                </a:lnTo>
                <a:lnTo>
                  <a:pt x="1331" y="90"/>
                </a:lnTo>
                <a:lnTo>
                  <a:pt x="1363" y="83"/>
                </a:lnTo>
                <a:lnTo>
                  <a:pt x="1383" y="95"/>
                </a:lnTo>
                <a:lnTo>
                  <a:pt x="1406" y="111"/>
                </a:lnTo>
                <a:lnTo>
                  <a:pt x="1449" y="150"/>
                </a:lnTo>
                <a:lnTo>
                  <a:pt x="1472" y="169"/>
                </a:lnTo>
                <a:lnTo>
                  <a:pt x="1493" y="188"/>
                </a:lnTo>
                <a:lnTo>
                  <a:pt x="1517" y="201"/>
                </a:lnTo>
                <a:lnTo>
                  <a:pt x="1543" y="215"/>
                </a:lnTo>
                <a:lnTo>
                  <a:pt x="1548" y="215"/>
                </a:lnTo>
                <a:lnTo>
                  <a:pt x="1551" y="215"/>
                </a:lnTo>
                <a:lnTo>
                  <a:pt x="1588" y="206"/>
                </a:lnTo>
                <a:lnTo>
                  <a:pt x="1596" y="204"/>
                </a:lnTo>
                <a:lnTo>
                  <a:pt x="1634" y="190"/>
                </a:lnTo>
                <a:lnTo>
                  <a:pt x="1710" y="160"/>
                </a:lnTo>
                <a:lnTo>
                  <a:pt x="1786" y="132"/>
                </a:lnTo>
                <a:lnTo>
                  <a:pt x="1818" y="120"/>
                </a:lnTo>
                <a:lnTo>
                  <a:pt x="1854" y="111"/>
                </a:lnTo>
                <a:lnTo>
                  <a:pt x="1884" y="116"/>
                </a:lnTo>
                <a:lnTo>
                  <a:pt x="1908" y="118"/>
                </a:lnTo>
                <a:lnTo>
                  <a:pt x="1927" y="120"/>
                </a:lnTo>
                <a:lnTo>
                  <a:pt x="1943" y="120"/>
                </a:lnTo>
                <a:lnTo>
                  <a:pt x="1956" y="123"/>
                </a:lnTo>
                <a:lnTo>
                  <a:pt x="1966" y="125"/>
                </a:lnTo>
                <a:lnTo>
                  <a:pt x="1975" y="125"/>
                </a:lnTo>
                <a:lnTo>
                  <a:pt x="1981" y="125"/>
                </a:lnTo>
                <a:lnTo>
                  <a:pt x="1991" y="127"/>
                </a:lnTo>
                <a:lnTo>
                  <a:pt x="2003" y="127"/>
                </a:lnTo>
                <a:lnTo>
                  <a:pt x="2011" y="127"/>
                </a:lnTo>
                <a:lnTo>
                  <a:pt x="2021" y="127"/>
                </a:lnTo>
                <a:lnTo>
                  <a:pt x="2032" y="127"/>
                </a:lnTo>
                <a:lnTo>
                  <a:pt x="2047" y="127"/>
                </a:lnTo>
                <a:lnTo>
                  <a:pt x="2047" y="72"/>
                </a:lnTo>
                <a:lnTo>
                  <a:pt x="2032" y="72"/>
                </a:lnTo>
                <a:lnTo>
                  <a:pt x="2021" y="72"/>
                </a:lnTo>
                <a:lnTo>
                  <a:pt x="2011" y="72"/>
                </a:lnTo>
                <a:lnTo>
                  <a:pt x="2003" y="72"/>
                </a:lnTo>
                <a:lnTo>
                  <a:pt x="1991" y="72"/>
                </a:lnTo>
                <a:lnTo>
                  <a:pt x="1981" y="69"/>
                </a:lnTo>
                <a:lnTo>
                  <a:pt x="1975" y="69"/>
                </a:lnTo>
                <a:lnTo>
                  <a:pt x="1966" y="69"/>
                </a:lnTo>
                <a:lnTo>
                  <a:pt x="1956" y="67"/>
                </a:lnTo>
                <a:lnTo>
                  <a:pt x="1943" y="65"/>
                </a:lnTo>
                <a:lnTo>
                  <a:pt x="1927" y="65"/>
                </a:lnTo>
                <a:lnTo>
                  <a:pt x="1908" y="62"/>
                </a:lnTo>
                <a:lnTo>
                  <a:pt x="1884" y="60"/>
                </a:lnTo>
                <a:lnTo>
                  <a:pt x="1857" y="55"/>
                </a:lnTo>
                <a:lnTo>
                  <a:pt x="1854" y="58"/>
                </a:lnTo>
                <a:lnTo>
                  <a:pt x="1818" y="65"/>
                </a:lnTo>
                <a:lnTo>
                  <a:pt x="1809" y="67"/>
                </a:lnTo>
                <a:lnTo>
                  <a:pt x="1771" y="81"/>
                </a:lnTo>
                <a:lnTo>
                  <a:pt x="1695" y="109"/>
                </a:lnTo>
                <a:lnTo>
                  <a:pt x="1619" y="139"/>
                </a:lnTo>
                <a:lnTo>
                  <a:pt x="1584" y="150"/>
                </a:lnTo>
                <a:lnTo>
                  <a:pt x="1550" y="160"/>
                </a:lnTo>
                <a:lnTo>
                  <a:pt x="1531" y="150"/>
                </a:lnTo>
                <a:lnTo>
                  <a:pt x="1508" y="137"/>
                </a:lnTo>
                <a:lnTo>
                  <a:pt x="1487" y="118"/>
                </a:lnTo>
                <a:lnTo>
                  <a:pt x="1464" y="99"/>
                </a:lnTo>
                <a:lnTo>
                  <a:pt x="1421" y="60"/>
                </a:lnTo>
                <a:lnTo>
                  <a:pt x="1398" y="44"/>
                </a:lnTo>
                <a:lnTo>
                  <a:pt x="1373" y="30"/>
                </a:lnTo>
                <a:lnTo>
                  <a:pt x="1366" y="28"/>
                </a:lnTo>
                <a:lnTo>
                  <a:pt x="1364" y="30"/>
                </a:lnTo>
                <a:lnTo>
                  <a:pt x="1331" y="34"/>
                </a:lnTo>
                <a:lnTo>
                  <a:pt x="1297" y="37"/>
                </a:lnTo>
                <a:lnTo>
                  <a:pt x="1226" y="39"/>
                </a:lnTo>
                <a:lnTo>
                  <a:pt x="1191" y="44"/>
                </a:lnTo>
                <a:lnTo>
                  <a:pt x="1156" y="48"/>
                </a:lnTo>
                <a:lnTo>
                  <a:pt x="1121" y="58"/>
                </a:lnTo>
                <a:lnTo>
                  <a:pt x="1115" y="60"/>
                </a:lnTo>
                <a:lnTo>
                  <a:pt x="1087" y="72"/>
                </a:lnTo>
                <a:lnTo>
                  <a:pt x="1055" y="76"/>
                </a:lnTo>
                <a:lnTo>
                  <a:pt x="1022" y="79"/>
                </a:lnTo>
                <a:lnTo>
                  <a:pt x="991" y="76"/>
                </a:lnTo>
                <a:lnTo>
                  <a:pt x="959" y="74"/>
                </a:lnTo>
                <a:lnTo>
                  <a:pt x="897" y="65"/>
                </a:lnTo>
                <a:lnTo>
                  <a:pt x="832" y="55"/>
                </a:lnTo>
                <a:lnTo>
                  <a:pt x="830" y="55"/>
                </a:lnTo>
                <a:lnTo>
                  <a:pt x="824" y="58"/>
                </a:lnTo>
                <a:lnTo>
                  <a:pt x="782" y="79"/>
                </a:lnTo>
                <a:lnTo>
                  <a:pt x="741" y="95"/>
                </a:lnTo>
                <a:lnTo>
                  <a:pt x="705" y="106"/>
                </a:lnTo>
                <a:lnTo>
                  <a:pt x="672" y="116"/>
                </a:lnTo>
                <a:lnTo>
                  <a:pt x="662" y="106"/>
                </a:lnTo>
                <a:lnTo>
                  <a:pt x="655" y="102"/>
                </a:lnTo>
                <a:lnTo>
                  <a:pt x="635" y="88"/>
                </a:lnTo>
                <a:lnTo>
                  <a:pt x="615" y="76"/>
                </a:lnTo>
                <a:lnTo>
                  <a:pt x="596" y="67"/>
                </a:lnTo>
                <a:lnTo>
                  <a:pt x="554" y="48"/>
                </a:lnTo>
                <a:lnTo>
                  <a:pt x="511" y="30"/>
                </a:lnTo>
                <a:lnTo>
                  <a:pt x="505" y="28"/>
                </a:lnTo>
                <a:lnTo>
                  <a:pt x="457" y="32"/>
                </a:lnTo>
                <a:lnTo>
                  <a:pt x="432" y="34"/>
                </a:lnTo>
                <a:lnTo>
                  <a:pt x="425" y="37"/>
                </a:lnTo>
                <a:lnTo>
                  <a:pt x="404" y="44"/>
                </a:lnTo>
                <a:lnTo>
                  <a:pt x="401" y="46"/>
                </a:lnTo>
                <a:lnTo>
                  <a:pt x="392" y="48"/>
                </a:lnTo>
                <a:lnTo>
                  <a:pt x="384" y="55"/>
                </a:lnTo>
                <a:lnTo>
                  <a:pt x="377" y="60"/>
                </a:lnTo>
                <a:lnTo>
                  <a:pt x="361" y="79"/>
                </a:lnTo>
                <a:lnTo>
                  <a:pt x="344" y="97"/>
                </a:lnTo>
                <a:lnTo>
                  <a:pt x="339" y="99"/>
                </a:lnTo>
                <a:lnTo>
                  <a:pt x="334" y="104"/>
                </a:lnTo>
                <a:lnTo>
                  <a:pt x="323" y="109"/>
                </a:lnTo>
                <a:lnTo>
                  <a:pt x="313" y="111"/>
                </a:lnTo>
                <a:lnTo>
                  <a:pt x="295" y="116"/>
                </a:lnTo>
                <a:lnTo>
                  <a:pt x="277" y="120"/>
                </a:lnTo>
                <a:lnTo>
                  <a:pt x="257" y="123"/>
                </a:lnTo>
                <a:lnTo>
                  <a:pt x="240" y="127"/>
                </a:lnTo>
                <a:lnTo>
                  <a:pt x="227" y="130"/>
                </a:lnTo>
                <a:lnTo>
                  <a:pt x="220" y="130"/>
                </a:lnTo>
                <a:lnTo>
                  <a:pt x="214" y="127"/>
                </a:lnTo>
                <a:lnTo>
                  <a:pt x="204" y="123"/>
                </a:lnTo>
                <a:lnTo>
                  <a:pt x="197" y="120"/>
                </a:lnTo>
                <a:lnTo>
                  <a:pt x="196" y="118"/>
                </a:lnTo>
                <a:lnTo>
                  <a:pt x="166" y="104"/>
                </a:lnTo>
                <a:lnTo>
                  <a:pt x="138" y="88"/>
                </a:lnTo>
                <a:lnTo>
                  <a:pt x="106" y="65"/>
                </a:lnTo>
                <a:lnTo>
                  <a:pt x="76" y="39"/>
                </a:lnTo>
                <a:lnTo>
                  <a:pt x="47" y="16"/>
                </a:lnTo>
                <a:lnTo>
                  <a:pt x="30" y="7"/>
                </a:lnTo>
                <a:lnTo>
                  <a:pt x="1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3" name="Freeform 56"/>
          <p:cNvSpPr>
            <a:spLocks/>
          </p:cNvSpPr>
          <p:nvPr/>
        </p:nvSpPr>
        <p:spPr bwMode="auto">
          <a:xfrm>
            <a:off x="2528888" y="3371850"/>
            <a:ext cx="3265487" cy="460375"/>
          </a:xfrm>
          <a:custGeom>
            <a:avLst/>
            <a:gdLst>
              <a:gd name="T0" fmla="*/ 2147483647 w 2057"/>
              <a:gd name="T1" fmla="*/ 2147483647 h 290"/>
              <a:gd name="T2" fmla="*/ 2147483647 w 2057"/>
              <a:gd name="T3" fmla="*/ 2147483647 h 290"/>
              <a:gd name="T4" fmla="*/ 2147483647 w 2057"/>
              <a:gd name="T5" fmla="*/ 2147483647 h 290"/>
              <a:gd name="T6" fmla="*/ 2147483647 w 2057"/>
              <a:gd name="T7" fmla="*/ 2147483647 h 290"/>
              <a:gd name="T8" fmla="*/ 2147483647 w 2057"/>
              <a:gd name="T9" fmla="*/ 2147483647 h 290"/>
              <a:gd name="T10" fmla="*/ 2147483647 w 2057"/>
              <a:gd name="T11" fmla="*/ 2147483647 h 290"/>
              <a:gd name="T12" fmla="*/ 2147483647 w 2057"/>
              <a:gd name="T13" fmla="*/ 2147483647 h 290"/>
              <a:gd name="T14" fmla="*/ 2147483647 w 2057"/>
              <a:gd name="T15" fmla="*/ 2147483647 h 290"/>
              <a:gd name="T16" fmla="*/ 2147483647 w 2057"/>
              <a:gd name="T17" fmla="*/ 2147483647 h 290"/>
              <a:gd name="T18" fmla="*/ 2147483647 w 2057"/>
              <a:gd name="T19" fmla="*/ 2147483647 h 290"/>
              <a:gd name="T20" fmla="*/ 2147483647 w 2057"/>
              <a:gd name="T21" fmla="*/ 2147483647 h 290"/>
              <a:gd name="T22" fmla="*/ 2147483647 w 2057"/>
              <a:gd name="T23" fmla="*/ 2147483647 h 290"/>
              <a:gd name="T24" fmla="*/ 2147483647 w 2057"/>
              <a:gd name="T25" fmla="*/ 2147483647 h 290"/>
              <a:gd name="T26" fmla="*/ 2147483647 w 2057"/>
              <a:gd name="T27" fmla="*/ 2147483647 h 290"/>
              <a:gd name="T28" fmla="*/ 2147483647 w 2057"/>
              <a:gd name="T29" fmla="*/ 2147483647 h 290"/>
              <a:gd name="T30" fmla="*/ 2147483647 w 2057"/>
              <a:gd name="T31" fmla="*/ 2147483647 h 290"/>
              <a:gd name="T32" fmla="*/ 2147483647 w 2057"/>
              <a:gd name="T33" fmla="*/ 2147483647 h 290"/>
              <a:gd name="T34" fmla="*/ 2147483647 w 2057"/>
              <a:gd name="T35" fmla="*/ 2147483647 h 290"/>
              <a:gd name="T36" fmla="*/ 2147483647 w 2057"/>
              <a:gd name="T37" fmla="*/ 2147483647 h 290"/>
              <a:gd name="T38" fmla="*/ 2147483647 w 2057"/>
              <a:gd name="T39" fmla="*/ 2147483647 h 290"/>
              <a:gd name="T40" fmla="*/ 2147483647 w 2057"/>
              <a:gd name="T41" fmla="*/ 2147483647 h 290"/>
              <a:gd name="T42" fmla="*/ 2147483647 w 2057"/>
              <a:gd name="T43" fmla="*/ 2147483647 h 290"/>
              <a:gd name="T44" fmla="*/ 2147483647 w 2057"/>
              <a:gd name="T45" fmla="*/ 2147483647 h 290"/>
              <a:gd name="T46" fmla="*/ 2147483647 w 2057"/>
              <a:gd name="T47" fmla="*/ 2147483647 h 290"/>
              <a:gd name="T48" fmla="*/ 2147483647 w 2057"/>
              <a:gd name="T49" fmla="*/ 2147483647 h 290"/>
              <a:gd name="T50" fmla="*/ 2147483647 w 2057"/>
              <a:gd name="T51" fmla="*/ 2147483647 h 290"/>
              <a:gd name="T52" fmla="*/ 2147483647 w 2057"/>
              <a:gd name="T53" fmla="*/ 2147483647 h 290"/>
              <a:gd name="T54" fmla="*/ 2147483647 w 2057"/>
              <a:gd name="T55" fmla="*/ 2147483647 h 290"/>
              <a:gd name="T56" fmla="*/ 2147483647 w 2057"/>
              <a:gd name="T57" fmla="*/ 2147483647 h 290"/>
              <a:gd name="T58" fmla="*/ 2147483647 w 2057"/>
              <a:gd name="T59" fmla="*/ 2147483647 h 290"/>
              <a:gd name="T60" fmla="*/ 2147483647 w 2057"/>
              <a:gd name="T61" fmla="*/ 2147483647 h 290"/>
              <a:gd name="T62" fmla="*/ 2147483647 w 2057"/>
              <a:gd name="T63" fmla="*/ 2147483647 h 290"/>
              <a:gd name="T64" fmla="*/ 2147483647 w 2057"/>
              <a:gd name="T65" fmla="*/ 2147483647 h 290"/>
              <a:gd name="T66" fmla="*/ 2147483647 w 2057"/>
              <a:gd name="T67" fmla="*/ 2147483647 h 290"/>
              <a:gd name="T68" fmla="*/ 2147483647 w 2057"/>
              <a:gd name="T69" fmla="*/ 2147483647 h 290"/>
              <a:gd name="T70" fmla="*/ 2147483647 w 2057"/>
              <a:gd name="T71" fmla="*/ 2147483647 h 290"/>
              <a:gd name="T72" fmla="*/ 2147483647 w 2057"/>
              <a:gd name="T73" fmla="*/ 2147483647 h 290"/>
              <a:gd name="T74" fmla="*/ 2147483647 w 2057"/>
              <a:gd name="T75" fmla="*/ 2147483647 h 290"/>
              <a:gd name="T76" fmla="*/ 2147483647 w 2057"/>
              <a:gd name="T77" fmla="*/ 2147483647 h 290"/>
              <a:gd name="T78" fmla="*/ 2147483647 w 2057"/>
              <a:gd name="T79" fmla="*/ 2147483647 h 290"/>
              <a:gd name="T80" fmla="*/ 2147483647 w 2057"/>
              <a:gd name="T81" fmla="*/ 2147483647 h 290"/>
              <a:gd name="T82" fmla="*/ 2147483647 w 2057"/>
              <a:gd name="T83" fmla="*/ 2147483647 h 290"/>
              <a:gd name="T84" fmla="*/ 2147483647 w 2057"/>
              <a:gd name="T85" fmla="*/ 2147483647 h 290"/>
              <a:gd name="T86" fmla="*/ 2147483647 w 2057"/>
              <a:gd name="T87" fmla="*/ 2147483647 h 290"/>
              <a:gd name="T88" fmla="*/ 2147483647 w 2057"/>
              <a:gd name="T89" fmla="*/ 2147483647 h 290"/>
              <a:gd name="T90" fmla="*/ 2147483647 w 2057"/>
              <a:gd name="T91" fmla="*/ 2147483647 h 290"/>
              <a:gd name="T92" fmla="*/ 2147483647 w 2057"/>
              <a:gd name="T93" fmla="*/ 2147483647 h 290"/>
              <a:gd name="T94" fmla="*/ 2147483647 w 2057"/>
              <a:gd name="T95" fmla="*/ 2147483647 h 290"/>
              <a:gd name="T96" fmla="*/ 2147483647 w 2057"/>
              <a:gd name="T97" fmla="*/ 2147483647 h 290"/>
              <a:gd name="T98" fmla="*/ 2147483647 w 2057"/>
              <a:gd name="T99" fmla="*/ 2147483647 h 290"/>
              <a:gd name="T100" fmla="*/ 2147483647 w 2057"/>
              <a:gd name="T101" fmla="*/ 2147483647 h 290"/>
              <a:gd name="T102" fmla="*/ 2147483647 w 2057"/>
              <a:gd name="T103" fmla="*/ 2147483647 h 290"/>
              <a:gd name="T104" fmla="*/ 2147483647 w 2057"/>
              <a:gd name="T105" fmla="*/ 2147483647 h 290"/>
              <a:gd name="T106" fmla="*/ 2147483647 w 2057"/>
              <a:gd name="T107" fmla="*/ 2147483647 h 290"/>
              <a:gd name="T108" fmla="*/ 2147483647 w 2057"/>
              <a:gd name="T109" fmla="*/ 2147483647 h 290"/>
              <a:gd name="T110" fmla="*/ 2147483647 w 2057"/>
              <a:gd name="T111" fmla="*/ 2147483647 h 29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57"/>
              <a:gd name="T169" fmla="*/ 0 h 290"/>
              <a:gd name="T170" fmla="*/ 2057 w 2057"/>
              <a:gd name="T171" fmla="*/ 290 h 29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57" h="290">
                <a:moveTo>
                  <a:pt x="0" y="149"/>
                </a:moveTo>
                <a:lnTo>
                  <a:pt x="13" y="200"/>
                </a:lnTo>
                <a:lnTo>
                  <a:pt x="31" y="191"/>
                </a:lnTo>
                <a:lnTo>
                  <a:pt x="46" y="177"/>
                </a:lnTo>
                <a:lnTo>
                  <a:pt x="53" y="172"/>
                </a:lnTo>
                <a:lnTo>
                  <a:pt x="64" y="158"/>
                </a:lnTo>
                <a:lnTo>
                  <a:pt x="76" y="142"/>
                </a:lnTo>
                <a:lnTo>
                  <a:pt x="99" y="109"/>
                </a:lnTo>
                <a:lnTo>
                  <a:pt x="112" y="93"/>
                </a:lnTo>
                <a:lnTo>
                  <a:pt x="119" y="86"/>
                </a:lnTo>
                <a:lnTo>
                  <a:pt x="165" y="91"/>
                </a:lnTo>
                <a:lnTo>
                  <a:pt x="191" y="93"/>
                </a:lnTo>
                <a:lnTo>
                  <a:pt x="215" y="100"/>
                </a:lnTo>
                <a:lnTo>
                  <a:pt x="218" y="100"/>
                </a:lnTo>
                <a:lnTo>
                  <a:pt x="228" y="105"/>
                </a:lnTo>
                <a:lnTo>
                  <a:pt x="246" y="116"/>
                </a:lnTo>
                <a:lnTo>
                  <a:pt x="254" y="121"/>
                </a:lnTo>
                <a:lnTo>
                  <a:pt x="261" y="126"/>
                </a:lnTo>
                <a:lnTo>
                  <a:pt x="266" y="128"/>
                </a:lnTo>
                <a:lnTo>
                  <a:pt x="268" y="128"/>
                </a:lnTo>
                <a:lnTo>
                  <a:pt x="274" y="130"/>
                </a:lnTo>
                <a:lnTo>
                  <a:pt x="282" y="128"/>
                </a:lnTo>
                <a:lnTo>
                  <a:pt x="284" y="128"/>
                </a:lnTo>
                <a:lnTo>
                  <a:pt x="289" y="121"/>
                </a:lnTo>
                <a:lnTo>
                  <a:pt x="296" y="116"/>
                </a:lnTo>
                <a:lnTo>
                  <a:pt x="297" y="123"/>
                </a:lnTo>
                <a:lnTo>
                  <a:pt x="301" y="140"/>
                </a:lnTo>
                <a:lnTo>
                  <a:pt x="306" y="158"/>
                </a:lnTo>
                <a:lnTo>
                  <a:pt x="311" y="174"/>
                </a:lnTo>
                <a:lnTo>
                  <a:pt x="317" y="191"/>
                </a:lnTo>
                <a:lnTo>
                  <a:pt x="329" y="216"/>
                </a:lnTo>
                <a:lnTo>
                  <a:pt x="339" y="242"/>
                </a:lnTo>
                <a:lnTo>
                  <a:pt x="345" y="258"/>
                </a:lnTo>
                <a:lnTo>
                  <a:pt x="354" y="276"/>
                </a:lnTo>
                <a:lnTo>
                  <a:pt x="357" y="283"/>
                </a:lnTo>
                <a:lnTo>
                  <a:pt x="363" y="288"/>
                </a:lnTo>
                <a:lnTo>
                  <a:pt x="370" y="290"/>
                </a:lnTo>
                <a:lnTo>
                  <a:pt x="377" y="290"/>
                </a:lnTo>
                <a:lnTo>
                  <a:pt x="398" y="281"/>
                </a:lnTo>
                <a:lnTo>
                  <a:pt x="418" y="272"/>
                </a:lnTo>
                <a:lnTo>
                  <a:pt x="438" y="260"/>
                </a:lnTo>
                <a:lnTo>
                  <a:pt x="444" y="256"/>
                </a:lnTo>
                <a:lnTo>
                  <a:pt x="461" y="239"/>
                </a:lnTo>
                <a:lnTo>
                  <a:pt x="463" y="239"/>
                </a:lnTo>
                <a:lnTo>
                  <a:pt x="466" y="230"/>
                </a:lnTo>
                <a:lnTo>
                  <a:pt x="469" y="223"/>
                </a:lnTo>
                <a:lnTo>
                  <a:pt x="478" y="209"/>
                </a:lnTo>
                <a:lnTo>
                  <a:pt x="486" y="193"/>
                </a:lnTo>
                <a:lnTo>
                  <a:pt x="496" y="177"/>
                </a:lnTo>
                <a:lnTo>
                  <a:pt x="502" y="163"/>
                </a:lnTo>
                <a:lnTo>
                  <a:pt x="509" y="154"/>
                </a:lnTo>
                <a:lnTo>
                  <a:pt x="511" y="151"/>
                </a:lnTo>
                <a:lnTo>
                  <a:pt x="524" y="135"/>
                </a:lnTo>
                <a:lnTo>
                  <a:pt x="532" y="128"/>
                </a:lnTo>
                <a:lnTo>
                  <a:pt x="547" y="119"/>
                </a:lnTo>
                <a:lnTo>
                  <a:pt x="562" y="109"/>
                </a:lnTo>
                <a:lnTo>
                  <a:pt x="595" y="98"/>
                </a:lnTo>
                <a:lnTo>
                  <a:pt x="618" y="89"/>
                </a:lnTo>
                <a:lnTo>
                  <a:pt x="640" y="100"/>
                </a:lnTo>
                <a:lnTo>
                  <a:pt x="664" y="116"/>
                </a:lnTo>
                <a:lnTo>
                  <a:pt x="689" y="130"/>
                </a:lnTo>
                <a:lnTo>
                  <a:pt x="704" y="137"/>
                </a:lnTo>
                <a:lnTo>
                  <a:pt x="722" y="144"/>
                </a:lnTo>
                <a:lnTo>
                  <a:pt x="726" y="144"/>
                </a:lnTo>
                <a:lnTo>
                  <a:pt x="729" y="144"/>
                </a:lnTo>
                <a:lnTo>
                  <a:pt x="770" y="133"/>
                </a:lnTo>
                <a:lnTo>
                  <a:pt x="778" y="130"/>
                </a:lnTo>
                <a:lnTo>
                  <a:pt x="820" y="116"/>
                </a:lnTo>
                <a:lnTo>
                  <a:pt x="863" y="100"/>
                </a:lnTo>
                <a:lnTo>
                  <a:pt x="899" y="86"/>
                </a:lnTo>
                <a:lnTo>
                  <a:pt x="909" y="91"/>
                </a:lnTo>
                <a:lnTo>
                  <a:pt x="919" y="93"/>
                </a:lnTo>
                <a:lnTo>
                  <a:pt x="927" y="96"/>
                </a:lnTo>
                <a:lnTo>
                  <a:pt x="932" y="96"/>
                </a:lnTo>
                <a:lnTo>
                  <a:pt x="934" y="96"/>
                </a:lnTo>
                <a:lnTo>
                  <a:pt x="942" y="98"/>
                </a:lnTo>
                <a:lnTo>
                  <a:pt x="949" y="103"/>
                </a:lnTo>
                <a:lnTo>
                  <a:pt x="959" y="107"/>
                </a:lnTo>
                <a:lnTo>
                  <a:pt x="965" y="112"/>
                </a:lnTo>
                <a:lnTo>
                  <a:pt x="974" y="116"/>
                </a:lnTo>
                <a:lnTo>
                  <a:pt x="983" y="121"/>
                </a:lnTo>
                <a:lnTo>
                  <a:pt x="997" y="128"/>
                </a:lnTo>
                <a:lnTo>
                  <a:pt x="1000" y="130"/>
                </a:lnTo>
                <a:lnTo>
                  <a:pt x="1005" y="130"/>
                </a:lnTo>
                <a:lnTo>
                  <a:pt x="1005" y="133"/>
                </a:lnTo>
                <a:lnTo>
                  <a:pt x="1015" y="137"/>
                </a:lnTo>
                <a:lnTo>
                  <a:pt x="1021" y="140"/>
                </a:lnTo>
                <a:lnTo>
                  <a:pt x="1023" y="142"/>
                </a:lnTo>
                <a:lnTo>
                  <a:pt x="1025" y="142"/>
                </a:lnTo>
                <a:lnTo>
                  <a:pt x="1031" y="144"/>
                </a:lnTo>
                <a:lnTo>
                  <a:pt x="1036" y="144"/>
                </a:lnTo>
                <a:lnTo>
                  <a:pt x="1096" y="126"/>
                </a:lnTo>
                <a:lnTo>
                  <a:pt x="1150" y="109"/>
                </a:lnTo>
                <a:lnTo>
                  <a:pt x="1207" y="91"/>
                </a:lnTo>
                <a:lnTo>
                  <a:pt x="1253" y="72"/>
                </a:lnTo>
                <a:lnTo>
                  <a:pt x="1258" y="75"/>
                </a:lnTo>
                <a:lnTo>
                  <a:pt x="1268" y="79"/>
                </a:lnTo>
                <a:lnTo>
                  <a:pt x="1274" y="82"/>
                </a:lnTo>
                <a:lnTo>
                  <a:pt x="1281" y="86"/>
                </a:lnTo>
                <a:lnTo>
                  <a:pt x="1291" y="91"/>
                </a:lnTo>
                <a:lnTo>
                  <a:pt x="1298" y="93"/>
                </a:lnTo>
                <a:lnTo>
                  <a:pt x="1299" y="96"/>
                </a:lnTo>
                <a:lnTo>
                  <a:pt x="1303" y="98"/>
                </a:lnTo>
                <a:lnTo>
                  <a:pt x="1311" y="107"/>
                </a:lnTo>
                <a:lnTo>
                  <a:pt x="1317" y="114"/>
                </a:lnTo>
                <a:lnTo>
                  <a:pt x="1327" y="126"/>
                </a:lnTo>
                <a:lnTo>
                  <a:pt x="1332" y="128"/>
                </a:lnTo>
                <a:lnTo>
                  <a:pt x="1339" y="130"/>
                </a:lnTo>
                <a:lnTo>
                  <a:pt x="1344" y="130"/>
                </a:lnTo>
                <a:lnTo>
                  <a:pt x="1380" y="121"/>
                </a:lnTo>
                <a:lnTo>
                  <a:pt x="1408" y="114"/>
                </a:lnTo>
                <a:lnTo>
                  <a:pt x="1415" y="112"/>
                </a:lnTo>
                <a:lnTo>
                  <a:pt x="1423" y="109"/>
                </a:lnTo>
                <a:lnTo>
                  <a:pt x="1433" y="103"/>
                </a:lnTo>
                <a:lnTo>
                  <a:pt x="1440" y="100"/>
                </a:lnTo>
                <a:lnTo>
                  <a:pt x="1443" y="100"/>
                </a:lnTo>
                <a:lnTo>
                  <a:pt x="1453" y="103"/>
                </a:lnTo>
                <a:lnTo>
                  <a:pt x="1466" y="109"/>
                </a:lnTo>
                <a:lnTo>
                  <a:pt x="1493" y="128"/>
                </a:lnTo>
                <a:lnTo>
                  <a:pt x="1494" y="128"/>
                </a:lnTo>
                <a:lnTo>
                  <a:pt x="1498" y="130"/>
                </a:lnTo>
                <a:lnTo>
                  <a:pt x="1503" y="130"/>
                </a:lnTo>
                <a:lnTo>
                  <a:pt x="1503" y="133"/>
                </a:lnTo>
                <a:lnTo>
                  <a:pt x="1513" y="137"/>
                </a:lnTo>
                <a:lnTo>
                  <a:pt x="1521" y="140"/>
                </a:lnTo>
                <a:lnTo>
                  <a:pt x="1522" y="142"/>
                </a:lnTo>
                <a:lnTo>
                  <a:pt x="1524" y="142"/>
                </a:lnTo>
                <a:lnTo>
                  <a:pt x="1531" y="144"/>
                </a:lnTo>
                <a:lnTo>
                  <a:pt x="1539" y="142"/>
                </a:lnTo>
                <a:lnTo>
                  <a:pt x="1592" y="114"/>
                </a:lnTo>
                <a:lnTo>
                  <a:pt x="1646" y="91"/>
                </a:lnTo>
                <a:lnTo>
                  <a:pt x="1699" y="70"/>
                </a:lnTo>
                <a:lnTo>
                  <a:pt x="1749" y="56"/>
                </a:lnTo>
                <a:lnTo>
                  <a:pt x="1767" y="63"/>
                </a:lnTo>
                <a:lnTo>
                  <a:pt x="1785" y="75"/>
                </a:lnTo>
                <a:lnTo>
                  <a:pt x="1795" y="82"/>
                </a:lnTo>
                <a:lnTo>
                  <a:pt x="1807" y="100"/>
                </a:lnTo>
                <a:lnTo>
                  <a:pt x="1815" y="116"/>
                </a:lnTo>
                <a:lnTo>
                  <a:pt x="1823" y="137"/>
                </a:lnTo>
                <a:lnTo>
                  <a:pt x="1830" y="165"/>
                </a:lnTo>
                <a:lnTo>
                  <a:pt x="1838" y="198"/>
                </a:lnTo>
                <a:lnTo>
                  <a:pt x="1838" y="200"/>
                </a:lnTo>
                <a:lnTo>
                  <a:pt x="1843" y="209"/>
                </a:lnTo>
                <a:lnTo>
                  <a:pt x="1850" y="214"/>
                </a:lnTo>
                <a:lnTo>
                  <a:pt x="1856" y="216"/>
                </a:lnTo>
                <a:lnTo>
                  <a:pt x="1861" y="216"/>
                </a:lnTo>
                <a:lnTo>
                  <a:pt x="1886" y="207"/>
                </a:lnTo>
                <a:lnTo>
                  <a:pt x="1911" y="200"/>
                </a:lnTo>
                <a:lnTo>
                  <a:pt x="1937" y="191"/>
                </a:lnTo>
                <a:lnTo>
                  <a:pt x="1966" y="181"/>
                </a:lnTo>
                <a:lnTo>
                  <a:pt x="1992" y="170"/>
                </a:lnTo>
                <a:lnTo>
                  <a:pt x="2015" y="154"/>
                </a:lnTo>
                <a:lnTo>
                  <a:pt x="2022" y="149"/>
                </a:lnTo>
                <a:lnTo>
                  <a:pt x="2040" y="130"/>
                </a:lnTo>
                <a:lnTo>
                  <a:pt x="2048" y="119"/>
                </a:lnTo>
                <a:lnTo>
                  <a:pt x="2052" y="109"/>
                </a:lnTo>
                <a:lnTo>
                  <a:pt x="2057" y="98"/>
                </a:lnTo>
                <a:lnTo>
                  <a:pt x="2022" y="75"/>
                </a:lnTo>
                <a:lnTo>
                  <a:pt x="2020" y="79"/>
                </a:lnTo>
                <a:lnTo>
                  <a:pt x="2012" y="91"/>
                </a:lnTo>
                <a:lnTo>
                  <a:pt x="1997" y="105"/>
                </a:lnTo>
                <a:lnTo>
                  <a:pt x="1977" y="119"/>
                </a:lnTo>
                <a:lnTo>
                  <a:pt x="1951" y="130"/>
                </a:lnTo>
                <a:lnTo>
                  <a:pt x="1923" y="140"/>
                </a:lnTo>
                <a:lnTo>
                  <a:pt x="1896" y="149"/>
                </a:lnTo>
                <a:lnTo>
                  <a:pt x="1871" y="156"/>
                </a:lnTo>
                <a:lnTo>
                  <a:pt x="1870" y="156"/>
                </a:lnTo>
                <a:lnTo>
                  <a:pt x="1866" y="144"/>
                </a:lnTo>
                <a:lnTo>
                  <a:pt x="1860" y="116"/>
                </a:lnTo>
                <a:lnTo>
                  <a:pt x="1850" y="91"/>
                </a:lnTo>
                <a:lnTo>
                  <a:pt x="1847" y="82"/>
                </a:lnTo>
                <a:lnTo>
                  <a:pt x="1835" y="61"/>
                </a:lnTo>
                <a:lnTo>
                  <a:pt x="1823" y="42"/>
                </a:lnTo>
                <a:lnTo>
                  <a:pt x="1817" y="38"/>
                </a:lnTo>
                <a:lnTo>
                  <a:pt x="1800" y="24"/>
                </a:lnTo>
                <a:lnTo>
                  <a:pt x="1782" y="12"/>
                </a:lnTo>
                <a:lnTo>
                  <a:pt x="1756" y="3"/>
                </a:lnTo>
                <a:lnTo>
                  <a:pt x="1751" y="0"/>
                </a:lnTo>
                <a:lnTo>
                  <a:pt x="1749" y="3"/>
                </a:lnTo>
                <a:lnTo>
                  <a:pt x="1694" y="17"/>
                </a:lnTo>
                <a:lnTo>
                  <a:pt x="1688" y="19"/>
                </a:lnTo>
                <a:lnTo>
                  <a:pt x="1632" y="40"/>
                </a:lnTo>
                <a:lnTo>
                  <a:pt x="1577" y="63"/>
                </a:lnTo>
                <a:lnTo>
                  <a:pt x="1531" y="89"/>
                </a:lnTo>
                <a:lnTo>
                  <a:pt x="1527" y="86"/>
                </a:lnTo>
                <a:lnTo>
                  <a:pt x="1518" y="82"/>
                </a:lnTo>
                <a:lnTo>
                  <a:pt x="1511" y="79"/>
                </a:lnTo>
                <a:lnTo>
                  <a:pt x="1509" y="77"/>
                </a:lnTo>
                <a:lnTo>
                  <a:pt x="1481" y="58"/>
                </a:lnTo>
                <a:lnTo>
                  <a:pt x="1466" y="51"/>
                </a:lnTo>
                <a:lnTo>
                  <a:pt x="1460" y="49"/>
                </a:lnTo>
                <a:lnTo>
                  <a:pt x="1446" y="45"/>
                </a:lnTo>
                <a:lnTo>
                  <a:pt x="1446" y="47"/>
                </a:lnTo>
                <a:lnTo>
                  <a:pt x="1443" y="47"/>
                </a:lnTo>
                <a:lnTo>
                  <a:pt x="1435" y="45"/>
                </a:lnTo>
                <a:lnTo>
                  <a:pt x="1428" y="47"/>
                </a:lnTo>
                <a:lnTo>
                  <a:pt x="1418" y="51"/>
                </a:lnTo>
                <a:lnTo>
                  <a:pt x="1408" y="58"/>
                </a:lnTo>
                <a:lnTo>
                  <a:pt x="1403" y="58"/>
                </a:lnTo>
                <a:lnTo>
                  <a:pt x="1402" y="61"/>
                </a:lnTo>
                <a:lnTo>
                  <a:pt x="1365" y="70"/>
                </a:lnTo>
                <a:lnTo>
                  <a:pt x="1344" y="75"/>
                </a:lnTo>
                <a:lnTo>
                  <a:pt x="1339" y="68"/>
                </a:lnTo>
                <a:lnTo>
                  <a:pt x="1331" y="58"/>
                </a:lnTo>
                <a:lnTo>
                  <a:pt x="1324" y="51"/>
                </a:lnTo>
                <a:lnTo>
                  <a:pt x="1317" y="47"/>
                </a:lnTo>
                <a:lnTo>
                  <a:pt x="1312" y="42"/>
                </a:lnTo>
                <a:lnTo>
                  <a:pt x="1306" y="40"/>
                </a:lnTo>
                <a:lnTo>
                  <a:pt x="1296" y="35"/>
                </a:lnTo>
                <a:lnTo>
                  <a:pt x="1289" y="31"/>
                </a:lnTo>
                <a:lnTo>
                  <a:pt x="1283" y="28"/>
                </a:lnTo>
                <a:lnTo>
                  <a:pt x="1273" y="24"/>
                </a:lnTo>
                <a:lnTo>
                  <a:pt x="1260" y="17"/>
                </a:lnTo>
                <a:lnTo>
                  <a:pt x="1253" y="14"/>
                </a:lnTo>
                <a:lnTo>
                  <a:pt x="1246" y="17"/>
                </a:lnTo>
                <a:lnTo>
                  <a:pt x="1192" y="40"/>
                </a:lnTo>
                <a:lnTo>
                  <a:pt x="1136" y="58"/>
                </a:lnTo>
                <a:lnTo>
                  <a:pt x="1081" y="75"/>
                </a:lnTo>
                <a:lnTo>
                  <a:pt x="1035" y="89"/>
                </a:lnTo>
                <a:lnTo>
                  <a:pt x="1030" y="86"/>
                </a:lnTo>
                <a:lnTo>
                  <a:pt x="1020" y="82"/>
                </a:lnTo>
                <a:lnTo>
                  <a:pt x="1012" y="79"/>
                </a:lnTo>
                <a:lnTo>
                  <a:pt x="1012" y="77"/>
                </a:lnTo>
                <a:lnTo>
                  <a:pt x="998" y="70"/>
                </a:lnTo>
                <a:lnTo>
                  <a:pt x="988" y="65"/>
                </a:lnTo>
                <a:lnTo>
                  <a:pt x="980" y="61"/>
                </a:lnTo>
                <a:lnTo>
                  <a:pt x="974" y="56"/>
                </a:lnTo>
                <a:lnTo>
                  <a:pt x="964" y="51"/>
                </a:lnTo>
                <a:lnTo>
                  <a:pt x="957" y="47"/>
                </a:lnTo>
                <a:lnTo>
                  <a:pt x="949" y="45"/>
                </a:lnTo>
                <a:lnTo>
                  <a:pt x="940" y="42"/>
                </a:lnTo>
                <a:lnTo>
                  <a:pt x="932" y="40"/>
                </a:lnTo>
                <a:lnTo>
                  <a:pt x="927" y="40"/>
                </a:lnTo>
                <a:lnTo>
                  <a:pt x="919" y="38"/>
                </a:lnTo>
                <a:lnTo>
                  <a:pt x="909" y="35"/>
                </a:lnTo>
                <a:lnTo>
                  <a:pt x="902" y="33"/>
                </a:lnTo>
                <a:lnTo>
                  <a:pt x="897" y="31"/>
                </a:lnTo>
                <a:lnTo>
                  <a:pt x="893" y="33"/>
                </a:lnTo>
                <a:lnTo>
                  <a:pt x="848" y="49"/>
                </a:lnTo>
                <a:lnTo>
                  <a:pt x="805" y="65"/>
                </a:lnTo>
                <a:lnTo>
                  <a:pt x="767" y="77"/>
                </a:lnTo>
                <a:lnTo>
                  <a:pt x="727" y="89"/>
                </a:lnTo>
                <a:lnTo>
                  <a:pt x="719" y="86"/>
                </a:lnTo>
                <a:lnTo>
                  <a:pt x="704" y="79"/>
                </a:lnTo>
                <a:lnTo>
                  <a:pt x="679" y="65"/>
                </a:lnTo>
                <a:lnTo>
                  <a:pt x="654" y="49"/>
                </a:lnTo>
                <a:lnTo>
                  <a:pt x="626" y="33"/>
                </a:lnTo>
                <a:lnTo>
                  <a:pt x="620" y="31"/>
                </a:lnTo>
                <a:lnTo>
                  <a:pt x="615" y="33"/>
                </a:lnTo>
                <a:lnTo>
                  <a:pt x="580" y="47"/>
                </a:lnTo>
                <a:lnTo>
                  <a:pt x="547" y="58"/>
                </a:lnTo>
                <a:lnTo>
                  <a:pt x="532" y="68"/>
                </a:lnTo>
                <a:lnTo>
                  <a:pt x="517" y="77"/>
                </a:lnTo>
                <a:lnTo>
                  <a:pt x="502" y="91"/>
                </a:lnTo>
                <a:lnTo>
                  <a:pt x="496" y="96"/>
                </a:lnTo>
                <a:lnTo>
                  <a:pt x="482" y="112"/>
                </a:lnTo>
                <a:lnTo>
                  <a:pt x="481" y="114"/>
                </a:lnTo>
                <a:lnTo>
                  <a:pt x="474" y="123"/>
                </a:lnTo>
                <a:lnTo>
                  <a:pt x="468" y="137"/>
                </a:lnTo>
                <a:lnTo>
                  <a:pt x="458" y="154"/>
                </a:lnTo>
                <a:lnTo>
                  <a:pt x="449" y="170"/>
                </a:lnTo>
                <a:lnTo>
                  <a:pt x="441" y="184"/>
                </a:lnTo>
                <a:lnTo>
                  <a:pt x="436" y="195"/>
                </a:lnTo>
                <a:lnTo>
                  <a:pt x="433" y="200"/>
                </a:lnTo>
                <a:lnTo>
                  <a:pt x="423" y="209"/>
                </a:lnTo>
                <a:lnTo>
                  <a:pt x="403" y="221"/>
                </a:lnTo>
                <a:lnTo>
                  <a:pt x="383" y="230"/>
                </a:lnTo>
                <a:lnTo>
                  <a:pt x="380" y="230"/>
                </a:lnTo>
                <a:lnTo>
                  <a:pt x="375" y="221"/>
                </a:lnTo>
                <a:lnTo>
                  <a:pt x="365" y="195"/>
                </a:lnTo>
                <a:lnTo>
                  <a:pt x="354" y="170"/>
                </a:lnTo>
                <a:lnTo>
                  <a:pt x="347" y="154"/>
                </a:lnTo>
                <a:lnTo>
                  <a:pt x="340" y="133"/>
                </a:lnTo>
                <a:lnTo>
                  <a:pt x="337" y="119"/>
                </a:lnTo>
                <a:lnTo>
                  <a:pt x="334" y="103"/>
                </a:lnTo>
                <a:lnTo>
                  <a:pt x="329" y="89"/>
                </a:lnTo>
                <a:lnTo>
                  <a:pt x="325" y="79"/>
                </a:lnTo>
                <a:lnTo>
                  <a:pt x="315" y="65"/>
                </a:lnTo>
                <a:lnTo>
                  <a:pt x="315" y="63"/>
                </a:lnTo>
                <a:lnTo>
                  <a:pt x="309" y="58"/>
                </a:lnTo>
                <a:lnTo>
                  <a:pt x="301" y="56"/>
                </a:lnTo>
                <a:lnTo>
                  <a:pt x="297" y="56"/>
                </a:lnTo>
                <a:lnTo>
                  <a:pt x="289" y="58"/>
                </a:lnTo>
                <a:lnTo>
                  <a:pt x="282" y="63"/>
                </a:lnTo>
                <a:lnTo>
                  <a:pt x="276" y="70"/>
                </a:lnTo>
                <a:lnTo>
                  <a:pt x="272" y="72"/>
                </a:lnTo>
                <a:lnTo>
                  <a:pt x="269" y="70"/>
                </a:lnTo>
                <a:lnTo>
                  <a:pt x="261" y="65"/>
                </a:lnTo>
                <a:lnTo>
                  <a:pt x="243" y="54"/>
                </a:lnTo>
                <a:lnTo>
                  <a:pt x="233" y="49"/>
                </a:lnTo>
                <a:lnTo>
                  <a:pt x="226" y="47"/>
                </a:lnTo>
                <a:lnTo>
                  <a:pt x="223" y="47"/>
                </a:lnTo>
                <a:lnTo>
                  <a:pt x="198" y="40"/>
                </a:lnTo>
                <a:lnTo>
                  <a:pt x="191" y="38"/>
                </a:lnTo>
                <a:lnTo>
                  <a:pt x="165" y="35"/>
                </a:lnTo>
                <a:lnTo>
                  <a:pt x="114" y="31"/>
                </a:lnTo>
                <a:lnTo>
                  <a:pt x="112" y="31"/>
                </a:lnTo>
                <a:lnTo>
                  <a:pt x="105" y="33"/>
                </a:lnTo>
                <a:lnTo>
                  <a:pt x="102" y="35"/>
                </a:lnTo>
                <a:lnTo>
                  <a:pt x="91" y="49"/>
                </a:lnTo>
                <a:lnTo>
                  <a:pt x="84" y="54"/>
                </a:lnTo>
                <a:lnTo>
                  <a:pt x="71" y="70"/>
                </a:lnTo>
                <a:lnTo>
                  <a:pt x="48" y="103"/>
                </a:lnTo>
                <a:lnTo>
                  <a:pt x="36" y="119"/>
                </a:lnTo>
                <a:lnTo>
                  <a:pt x="24" y="133"/>
                </a:lnTo>
                <a:lnTo>
                  <a:pt x="16" y="140"/>
                </a:lnTo>
                <a:lnTo>
                  <a:pt x="0" y="149"/>
                </a:lnTo>
                <a:lnTo>
                  <a:pt x="466" y="228"/>
                </a:lnTo>
                <a:lnTo>
                  <a:pt x="468" y="223"/>
                </a:lnTo>
                <a:lnTo>
                  <a:pt x="469" y="225"/>
                </a:lnTo>
                <a:lnTo>
                  <a:pt x="466" y="228"/>
                </a:lnTo>
                <a:lnTo>
                  <a:pt x="0" y="149"/>
                </a:lnTo>
                <a:lnTo>
                  <a:pt x="1435" y="100"/>
                </a:lnTo>
                <a:lnTo>
                  <a:pt x="1428" y="98"/>
                </a:lnTo>
                <a:lnTo>
                  <a:pt x="1435" y="100"/>
                </a:lnTo>
                <a:lnTo>
                  <a:pt x="0" y="149"/>
                </a:lnTo>
                <a:lnTo>
                  <a:pt x="1031" y="89"/>
                </a:lnTo>
                <a:lnTo>
                  <a:pt x="1028" y="91"/>
                </a:lnTo>
                <a:lnTo>
                  <a:pt x="1031" y="89"/>
                </a:lnTo>
                <a:lnTo>
                  <a:pt x="0" y="14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4" name="Freeform 57"/>
          <p:cNvSpPr>
            <a:spLocks/>
          </p:cNvSpPr>
          <p:nvPr/>
        </p:nvSpPr>
        <p:spPr bwMode="auto">
          <a:xfrm>
            <a:off x="2501900" y="3214688"/>
            <a:ext cx="3286125" cy="455612"/>
          </a:xfrm>
          <a:custGeom>
            <a:avLst/>
            <a:gdLst>
              <a:gd name="T0" fmla="*/ 2147483647 w 2070"/>
              <a:gd name="T1" fmla="*/ 2147483647 h 287"/>
              <a:gd name="T2" fmla="*/ 2147483647 w 2070"/>
              <a:gd name="T3" fmla="*/ 2147483647 h 287"/>
              <a:gd name="T4" fmla="*/ 2147483647 w 2070"/>
              <a:gd name="T5" fmla="*/ 2147483647 h 287"/>
              <a:gd name="T6" fmla="*/ 2147483647 w 2070"/>
              <a:gd name="T7" fmla="*/ 2147483647 h 287"/>
              <a:gd name="T8" fmla="*/ 2147483647 w 2070"/>
              <a:gd name="T9" fmla="*/ 2147483647 h 287"/>
              <a:gd name="T10" fmla="*/ 2147483647 w 2070"/>
              <a:gd name="T11" fmla="*/ 2147483647 h 287"/>
              <a:gd name="T12" fmla="*/ 2147483647 w 2070"/>
              <a:gd name="T13" fmla="*/ 2147483647 h 287"/>
              <a:gd name="T14" fmla="*/ 2147483647 w 2070"/>
              <a:gd name="T15" fmla="*/ 2147483647 h 287"/>
              <a:gd name="T16" fmla="*/ 2147483647 w 2070"/>
              <a:gd name="T17" fmla="*/ 2147483647 h 287"/>
              <a:gd name="T18" fmla="*/ 2147483647 w 2070"/>
              <a:gd name="T19" fmla="*/ 2147483647 h 287"/>
              <a:gd name="T20" fmla="*/ 2147483647 w 2070"/>
              <a:gd name="T21" fmla="*/ 2147483647 h 287"/>
              <a:gd name="T22" fmla="*/ 2147483647 w 2070"/>
              <a:gd name="T23" fmla="*/ 2147483647 h 287"/>
              <a:gd name="T24" fmla="*/ 2147483647 w 2070"/>
              <a:gd name="T25" fmla="*/ 2147483647 h 287"/>
              <a:gd name="T26" fmla="*/ 2147483647 w 2070"/>
              <a:gd name="T27" fmla="*/ 2147483647 h 287"/>
              <a:gd name="T28" fmla="*/ 2147483647 w 2070"/>
              <a:gd name="T29" fmla="*/ 2147483647 h 287"/>
              <a:gd name="T30" fmla="*/ 2147483647 w 2070"/>
              <a:gd name="T31" fmla="*/ 2147483647 h 287"/>
              <a:gd name="T32" fmla="*/ 2147483647 w 2070"/>
              <a:gd name="T33" fmla="*/ 2147483647 h 287"/>
              <a:gd name="T34" fmla="*/ 2147483647 w 2070"/>
              <a:gd name="T35" fmla="*/ 2147483647 h 287"/>
              <a:gd name="T36" fmla="*/ 2147483647 w 2070"/>
              <a:gd name="T37" fmla="*/ 2147483647 h 287"/>
              <a:gd name="T38" fmla="*/ 2147483647 w 2070"/>
              <a:gd name="T39" fmla="*/ 2147483647 h 287"/>
              <a:gd name="T40" fmla="*/ 2147483647 w 2070"/>
              <a:gd name="T41" fmla="*/ 2147483647 h 287"/>
              <a:gd name="T42" fmla="*/ 2147483647 w 2070"/>
              <a:gd name="T43" fmla="*/ 2147483647 h 287"/>
              <a:gd name="T44" fmla="*/ 2147483647 w 2070"/>
              <a:gd name="T45" fmla="*/ 2147483647 h 287"/>
              <a:gd name="T46" fmla="*/ 2147483647 w 2070"/>
              <a:gd name="T47" fmla="*/ 2147483647 h 287"/>
              <a:gd name="T48" fmla="*/ 2147483647 w 2070"/>
              <a:gd name="T49" fmla="*/ 2147483647 h 287"/>
              <a:gd name="T50" fmla="*/ 2147483647 w 2070"/>
              <a:gd name="T51" fmla="*/ 2147483647 h 287"/>
              <a:gd name="T52" fmla="*/ 2147483647 w 2070"/>
              <a:gd name="T53" fmla="*/ 2147483647 h 287"/>
              <a:gd name="T54" fmla="*/ 2147483647 w 2070"/>
              <a:gd name="T55" fmla="*/ 2147483647 h 287"/>
              <a:gd name="T56" fmla="*/ 2147483647 w 2070"/>
              <a:gd name="T57" fmla="*/ 2147483647 h 287"/>
              <a:gd name="T58" fmla="*/ 2147483647 w 2070"/>
              <a:gd name="T59" fmla="*/ 2147483647 h 287"/>
              <a:gd name="T60" fmla="*/ 2147483647 w 2070"/>
              <a:gd name="T61" fmla="*/ 2147483647 h 287"/>
              <a:gd name="T62" fmla="*/ 2147483647 w 2070"/>
              <a:gd name="T63" fmla="*/ 2147483647 h 287"/>
              <a:gd name="T64" fmla="*/ 2147483647 w 2070"/>
              <a:gd name="T65" fmla="*/ 2147483647 h 287"/>
              <a:gd name="T66" fmla="*/ 2147483647 w 2070"/>
              <a:gd name="T67" fmla="*/ 2147483647 h 287"/>
              <a:gd name="T68" fmla="*/ 2147483647 w 2070"/>
              <a:gd name="T69" fmla="*/ 2147483647 h 287"/>
              <a:gd name="T70" fmla="*/ 2147483647 w 2070"/>
              <a:gd name="T71" fmla="*/ 2147483647 h 287"/>
              <a:gd name="T72" fmla="*/ 2147483647 w 2070"/>
              <a:gd name="T73" fmla="*/ 2147483647 h 287"/>
              <a:gd name="T74" fmla="*/ 2147483647 w 2070"/>
              <a:gd name="T75" fmla="*/ 2147483647 h 287"/>
              <a:gd name="T76" fmla="*/ 2147483647 w 2070"/>
              <a:gd name="T77" fmla="*/ 2147483647 h 287"/>
              <a:gd name="T78" fmla="*/ 2147483647 w 2070"/>
              <a:gd name="T79" fmla="*/ 2147483647 h 287"/>
              <a:gd name="T80" fmla="*/ 2147483647 w 2070"/>
              <a:gd name="T81" fmla="*/ 2147483647 h 287"/>
              <a:gd name="T82" fmla="*/ 2147483647 w 2070"/>
              <a:gd name="T83" fmla="*/ 2147483647 h 287"/>
              <a:gd name="T84" fmla="*/ 2147483647 w 2070"/>
              <a:gd name="T85" fmla="*/ 2147483647 h 287"/>
              <a:gd name="T86" fmla="*/ 2147483647 w 2070"/>
              <a:gd name="T87" fmla="*/ 2147483647 h 287"/>
              <a:gd name="T88" fmla="*/ 2147483647 w 2070"/>
              <a:gd name="T89" fmla="*/ 2147483647 h 287"/>
              <a:gd name="T90" fmla="*/ 2147483647 w 2070"/>
              <a:gd name="T91" fmla="*/ 2147483647 h 287"/>
              <a:gd name="T92" fmla="*/ 2147483647 w 2070"/>
              <a:gd name="T93" fmla="*/ 2147483647 h 287"/>
              <a:gd name="T94" fmla="*/ 2147483647 w 2070"/>
              <a:gd name="T95" fmla="*/ 2147483647 h 287"/>
              <a:gd name="T96" fmla="*/ 2147483647 w 2070"/>
              <a:gd name="T97" fmla="*/ 2147483647 h 287"/>
              <a:gd name="T98" fmla="*/ 2147483647 w 2070"/>
              <a:gd name="T99" fmla="*/ 2147483647 h 287"/>
              <a:gd name="T100" fmla="*/ 2147483647 w 2070"/>
              <a:gd name="T101" fmla="*/ 2147483647 h 287"/>
              <a:gd name="T102" fmla="*/ 2147483647 w 2070"/>
              <a:gd name="T103" fmla="*/ 2147483647 h 287"/>
              <a:gd name="T104" fmla="*/ 2147483647 w 2070"/>
              <a:gd name="T105" fmla="*/ 0 h 287"/>
              <a:gd name="T106" fmla="*/ 2147483647 w 2070"/>
              <a:gd name="T107" fmla="*/ 0 h 287"/>
              <a:gd name="T108" fmla="*/ 2147483647 w 2070"/>
              <a:gd name="T109" fmla="*/ 0 h 287"/>
              <a:gd name="T110" fmla="*/ 2147483647 w 2070"/>
              <a:gd name="T111" fmla="*/ 0 h 2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70"/>
              <a:gd name="T169" fmla="*/ 0 h 287"/>
              <a:gd name="T170" fmla="*/ 2070 w 2070"/>
              <a:gd name="T171" fmla="*/ 287 h 2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70" h="287">
                <a:moveTo>
                  <a:pt x="7" y="0"/>
                </a:moveTo>
                <a:lnTo>
                  <a:pt x="0" y="81"/>
                </a:lnTo>
                <a:lnTo>
                  <a:pt x="15" y="83"/>
                </a:lnTo>
                <a:lnTo>
                  <a:pt x="32" y="83"/>
                </a:lnTo>
                <a:lnTo>
                  <a:pt x="48" y="86"/>
                </a:lnTo>
                <a:lnTo>
                  <a:pt x="68" y="88"/>
                </a:lnTo>
                <a:lnTo>
                  <a:pt x="99" y="92"/>
                </a:lnTo>
                <a:lnTo>
                  <a:pt x="111" y="99"/>
                </a:lnTo>
                <a:lnTo>
                  <a:pt x="122" y="106"/>
                </a:lnTo>
                <a:lnTo>
                  <a:pt x="124" y="106"/>
                </a:lnTo>
                <a:lnTo>
                  <a:pt x="131" y="113"/>
                </a:lnTo>
                <a:lnTo>
                  <a:pt x="137" y="123"/>
                </a:lnTo>
                <a:lnTo>
                  <a:pt x="147" y="130"/>
                </a:lnTo>
                <a:lnTo>
                  <a:pt x="154" y="134"/>
                </a:lnTo>
                <a:lnTo>
                  <a:pt x="156" y="137"/>
                </a:lnTo>
                <a:lnTo>
                  <a:pt x="164" y="141"/>
                </a:lnTo>
                <a:lnTo>
                  <a:pt x="172" y="146"/>
                </a:lnTo>
                <a:lnTo>
                  <a:pt x="190" y="155"/>
                </a:lnTo>
                <a:lnTo>
                  <a:pt x="199" y="160"/>
                </a:lnTo>
                <a:lnTo>
                  <a:pt x="205" y="162"/>
                </a:lnTo>
                <a:lnTo>
                  <a:pt x="210" y="164"/>
                </a:lnTo>
                <a:lnTo>
                  <a:pt x="213" y="167"/>
                </a:lnTo>
                <a:lnTo>
                  <a:pt x="223" y="169"/>
                </a:lnTo>
                <a:lnTo>
                  <a:pt x="227" y="169"/>
                </a:lnTo>
                <a:lnTo>
                  <a:pt x="240" y="167"/>
                </a:lnTo>
                <a:lnTo>
                  <a:pt x="256" y="162"/>
                </a:lnTo>
                <a:lnTo>
                  <a:pt x="294" y="155"/>
                </a:lnTo>
                <a:lnTo>
                  <a:pt x="314" y="153"/>
                </a:lnTo>
                <a:lnTo>
                  <a:pt x="332" y="153"/>
                </a:lnTo>
                <a:lnTo>
                  <a:pt x="339" y="155"/>
                </a:lnTo>
                <a:lnTo>
                  <a:pt x="352" y="162"/>
                </a:lnTo>
                <a:lnTo>
                  <a:pt x="352" y="164"/>
                </a:lnTo>
                <a:lnTo>
                  <a:pt x="354" y="164"/>
                </a:lnTo>
                <a:lnTo>
                  <a:pt x="364" y="174"/>
                </a:lnTo>
                <a:lnTo>
                  <a:pt x="382" y="195"/>
                </a:lnTo>
                <a:lnTo>
                  <a:pt x="390" y="204"/>
                </a:lnTo>
                <a:lnTo>
                  <a:pt x="399" y="211"/>
                </a:lnTo>
                <a:lnTo>
                  <a:pt x="402" y="215"/>
                </a:lnTo>
                <a:lnTo>
                  <a:pt x="407" y="220"/>
                </a:lnTo>
                <a:lnTo>
                  <a:pt x="413" y="227"/>
                </a:lnTo>
                <a:lnTo>
                  <a:pt x="425" y="229"/>
                </a:lnTo>
                <a:lnTo>
                  <a:pt x="437" y="227"/>
                </a:lnTo>
                <a:lnTo>
                  <a:pt x="458" y="215"/>
                </a:lnTo>
                <a:lnTo>
                  <a:pt x="476" y="206"/>
                </a:lnTo>
                <a:lnTo>
                  <a:pt x="513" y="190"/>
                </a:lnTo>
                <a:lnTo>
                  <a:pt x="546" y="178"/>
                </a:lnTo>
                <a:lnTo>
                  <a:pt x="557" y="176"/>
                </a:lnTo>
                <a:lnTo>
                  <a:pt x="584" y="169"/>
                </a:lnTo>
                <a:lnTo>
                  <a:pt x="590" y="167"/>
                </a:lnTo>
                <a:lnTo>
                  <a:pt x="607" y="157"/>
                </a:lnTo>
                <a:lnTo>
                  <a:pt x="620" y="150"/>
                </a:lnTo>
                <a:lnTo>
                  <a:pt x="643" y="141"/>
                </a:lnTo>
                <a:lnTo>
                  <a:pt x="648" y="139"/>
                </a:lnTo>
                <a:lnTo>
                  <a:pt x="665" y="139"/>
                </a:lnTo>
                <a:lnTo>
                  <a:pt x="683" y="139"/>
                </a:lnTo>
                <a:lnTo>
                  <a:pt x="696" y="139"/>
                </a:lnTo>
                <a:lnTo>
                  <a:pt x="704" y="150"/>
                </a:lnTo>
                <a:lnTo>
                  <a:pt x="714" y="157"/>
                </a:lnTo>
                <a:lnTo>
                  <a:pt x="718" y="164"/>
                </a:lnTo>
                <a:lnTo>
                  <a:pt x="733" y="174"/>
                </a:lnTo>
                <a:lnTo>
                  <a:pt x="744" y="183"/>
                </a:lnTo>
                <a:lnTo>
                  <a:pt x="769" y="197"/>
                </a:lnTo>
                <a:lnTo>
                  <a:pt x="771" y="197"/>
                </a:lnTo>
                <a:lnTo>
                  <a:pt x="781" y="202"/>
                </a:lnTo>
                <a:lnTo>
                  <a:pt x="792" y="206"/>
                </a:lnTo>
                <a:lnTo>
                  <a:pt x="817" y="215"/>
                </a:lnTo>
                <a:lnTo>
                  <a:pt x="828" y="220"/>
                </a:lnTo>
                <a:lnTo>
                  <a:pt x="837" y="222"/>
                </a:lnTo>
                <a:lnTo>
                  <a:pt x="843" y="225"/>
                </a:lnTo>
                <a:lnTo>
                  <a:pt x="848" y="227"/>
                </a:lnTo>
                <a:lnTo>
                  <a:pt x="857" y="229"/>
                </a:lnTo>
                <a:lnTo>
                  <a:pt x="858" y="229"/>
                </a:lnTo>
                <a:lnTo>
                  <a:pt x="974" y="227"/>
                </a:lnTo>
                <a:lnTo>
                  <a:pt x="1091" y="225"/>
                </a:lnTo>
                <a:lnTo>
                  <a:pt x="1209" y="220"/>
                </a:lnTo>
                <a:lnTo>
                  <a:pt x="1328" y="213"/>
                </a:lnTo>
                <a:lnTo>
                  <a:pt x="1344" y="211"/>
                </a:lnTo>
                <a:lnTo>
                  <a:pt x="1356" y="206"/>
                </a:lnTo>
                <a:lnTo>
                  <a:pt x="1376" y="202"/>
                </a:lnTo>
                <a:lnTo>
                  <a:pt x="1419" y="183"/>
                </a:lnTo>
                <a:lnTo>
                  <a:pt x="1463" y="167"/>
                </a:lnTo>
                <a:lnTo>
                  <a:pt x="1482" y="157"/>
                </a:lnTo>
                <a:lnTo>
                  <a:pt x="1488" y="157"/>
                </a:lnTo>
                <a:lnTo>
                  <a:pt x="1492" y="160"/>
                </a:lnTo>
                <a:lnTo>
                  <a:pt x="1501" y="164"/>
                </a:lnTo>
                <a:lnTo>
                  <a:pt x="1505" y="164"/>
                </a:lnTo>
                <a:lnTo>
                  <a:pt x="1510" y="171"/>
                </a:lnTo>
                <a:lnTo>
                  <a:pt x="1515" y="181"/>
                </a:lnTo>
                <a:lnTo>
                  <a:pt x="1523" y="197"/>
                </a:lnTo>
                <a:lnTo>
                  <a:pt x="1533" y="213"/>
                </a:lnTo>
                <a:lnTo>
                  <a:pt x="1535" y="218"/>
                </a:lnTo>
                <a:lnTo>
                  <a:pt x="1538" y="227"/>
                </a:lnTo>
                <a:lnTo>
                  <a:pt x="1543" y="239"/>
                </a:lnTo>
                <a:lnTo>
                  <a:pt x="1549" y="253"/>
                </a:lnTo>
                <a:lnTo>
                  <a:pt x="1559" y="262"/>
                </a:lnTo>
                <a:lnTo>
                  <a:pt x="1559" y="266"/>
                </a:lnTo>
                <a:lnTo>
                  <a:pt x="1563" y="269"/>
                </a:lnTo>
                <a:lnTo>
                  <a:pt x="1577" y="278"/>
                </a:lnTo>
                <a:lnTo>
                  <a:pt x="1589" y="280"/>
                </a:lnTo>
                <a:lnTo>
                  <a:pt x="1604" y="283"/>
                </a:lnTo>
                <a:lnTo>
                  <a:pt x="1619" y="285"/>
                </a:lnTo>
                <a:lnTo>
                  <a:pt x="1629" y="287"/>
                </a:lnTo>
                <a:lnTo>
                  <a:pt x="1639" y="287"/>
                </a:lnTo>
                <a:lnTo>
                  <a:pt x="1685" y="278"/>
                </a:lnTo>
                <a:lnTo>
                  <a:pt x="1735" y="269"/>
                </a:lnTo>
                <a:lnTo>
                  <a:pt x="1786" y="260"/>
                </a:lnTo>
                <a:lnTo>
                  <a:pt x="1797" y="255"/>
                </a:lnTo>
                <a:lnTo>
                  <a:pt x="1844" y="241"/>
                </a:lnTo>
                <a:lnTo>
                  <a:pt x="1847" y="241"/>
                </a:lnTo>
                <a:lnTo>
                  <a:pt x="1855" y="234"/>
                </a:lnTo>
                <a:lnTo>
                  <a:pt x="1882" y="204"/>
                </a:lnTo>
                <a:lnTo>
                  <a:pt x="1897" y="190"/>
                </a:lnTo>
                <a:lnTo>
                  <a:pt x="1923" y="169"/>
                </a:lnTo>
                <a:lnTo>
                  <a:pt x="1951" y="153"/>
                </a:lnTo>
                <a:lnTo>
                  <a:pt x="1954" y="150"/>
                </a:lnTo>
                <a:lnTo>
                  <a:pt x="1966" y="144"/>
                </a:lnTo>
                <a:lnTo>
                  <a:pt x="1981" y="137"/>
                </a:lnTo>
                <a:lnTo>
                  <a:pt x="2007" y="123"/>
                </a:lnTo>
                <a:lnTo>
                  <a:pt x="2007" y="127"/>
                </a:lnTo>
                <a:lnTo>
                  <a:pt x="2014" y="141"/>
                </a:lnTo>
                <a:lnTo>
                  <a:pt x="2016" y="144"/>
                </a:lnTo>
                <a:lnTo>
                  <a:pt x="2026" y="153"/>
                </a:lnTo>
                <a:lnTo>
                  <a:pt x="2029" y="155"/>
                </a:lnTo>
                <a:lnTo>
                  <a:pt x="2035" y="160"/>
                </a:lnTo>
                <a:lnTo>
                  <a:pt x="2042" y="164"/>
                </a:lnTo>
                <a:lnTo>
                  <a:pt x="2070" y="92"/>
                </a:lnTo>
                <a:lnTo>
                  <a:pt x="2060" y="86"/>
                </a:lnTo>
                <a:lnTo>
                  <a:pt x="2060" y="83"/>
                </a:lnTo>
                <a:lnTo>
                  <a:pt x="2059" y="72"/>
                </a:lnTo>
                <a:lnTo>
                  <a:pt x="2055" y="60"/>
                </a:lnTo>
                <a:lnTo>
                  <a:pt x="2055" y="53"/>
                </a:lnTo>
                <a:lnTo>
                  <a:pt x="2049" y="41"/>
                </a:lnTo>
                <a:lnTo>
                  <a:pt x="2039" y="32"/>
                </a:lnTo>
                <a:lnTo>
                  <a:pt x="2027" y="28"/>
                </a:lnTo>
                <a:lnTo>
                  <a:pt x="2017" y="30"/>
                </a:lnTo>
                <a:lnTo>
                  <a:pt x="2016" y="32"/>
                </a:lnTo>
                <a:lnTo>
                  <a:pt x="2012" y="32"/>
                </a:lnTo>
                <a:lnTo>
                  <a:pt x="2006" y="37"/>
                </a:lnTo>
                <a:lnTo>
                  <a:pt x="1996" y="41"/>
                </a:lnTo>
                <a:lnTo>
                  <a:pt x="1989" y="44"/>
                </a:lnTo>
                <a:lnTo>
                  <a:pt x="1988" y="44"/>
                </a:lnTo>
                <a:lnTo>
                  <a:pt x="1958" y="60"/>
                </a:lnTo>
                <a:lnTo>
                  <a:pt x="1943" y="67"/>
                </a:lnTo>
                <a:lnTo>
                  <a:pt x="1928" y="76"/>
                </a:lnTo>
                <a:lnTo>
                  <a:pt x="1900" y="92"/>
                </a:lnTo>
                <a:lnTo>
                  <a:pt x="1873" y="113"/>
                </a:lnTo>
                <a:lnTo>
                  <a:pt x="1849" y="137"/>
                </a:lnTo>
                <a:lnTo>
                  <a:pt x="1839" y="144"/>
                </a:lnTo>
                <a:lnTo>
                  <a:pt x="1821" y="164"/>
                </a:lnTo>
                <a:lnTo>
                  <a:pt x="1786" y="176"/>
                </a:lnTo>
                <a:lnTo>
                  <a:pt x="1735" y="185"/>
                </a:lnTo>
                <a:lnTo>
                  <a:pt x="1685" y="195"/>
                </a:lnTo>
                <a:lnTo>
                  <a:pt x="1634" y="204"/>
                </a:lnTo>
                <a:lnTo>
                  <a:pt x="1619" y="202"/>
                </a:lnTo>
                <a:lnTo>
                  <a:pt x="1604" y="199"/>
                </a:lnTo>
                <a:lnTo>
                  <a:pt x="1597" y="199"/>
                </a:lnTo>
                <a:lnTo>
                  <a:pt x="1594" y="197"/>
                </a:lnTo>
                <a:lnTo>
                  <a:pt x="1592" y="195"/>
                </a:lnTo>
                <a:lnTo>
                  <a:pt x="1589" y="183"/>
                </a:lnTo>
                <a:lnTo>
                  <a:pt x="1582" y="169"/>
                </a:lnTo>
                <a:lnTo>
                  <a:pt x="1577" y="160"/>
                </a:lnTo>
                <a:lnTo>
                  <a:pt x="1566" y="137"/>
                </a:lnTo>
                <a:lnTo>
                  <a:pt x="1558" y="120"/>
                </a:lnTo>
                <a:lnTo>
                  <a:pt x="1553" y="111"/>
                </a:lnTo>
                <a:lnTo>
                  <a:pt x="1546" y="104"/>
                </a:lnTo>
                <a:lnTo>
                  <a:pt x="1536" y="95"/>
                </a:lnTo>
                <a:lnTo>
                  <a:pt x="1531" y="90"/>
                </a:lnTo>
                <a:lnTo>
                  <a:pt x="1525" y="88"/>
                </a:lnTo>
                <a:lnTo>
                  <a:pt x="1515" y="83"/>
                </a:lnTo>
                <a:lnTo>
                  <a:pt x="1500" y="74"/>
                </a:lnTo>
                <a:lnTo>
                  <a:pt x="1490" y="72"/>
                </a:lnTo>
                <a:lnTo>
                  <a:pt x="1485" y="74"/>
                </a:lnTo>
                <a:lnTo>
                  <a:pt x="1472" y="79"/>
                </a:lnTo>
                <a:lnTo>
                  <a:pt x="1460" y="81"/>
                </a:lnTo>
                <a:lnTo>
                  <a:pt x="1440" y="90"/>
                </a:lnTo>
                <a:lnTo>
                  <a:pt x="1396" y="106"/>
                </a:lnTo>
                <a:lnTo>
                  <a:pt x="1353" y="125"/>
                </a:lnTo>
                <a:lnTo>
                  <a:pt x="1344" y="127"/>
                </a:lnTo>
                <a:lnTo>
                  <a:pt x="1325" y="130"/>
                </a:lnTo>
                <a:lnTo>
                  <a:pt x="1209" y="137"/>
                </a:lnTo>
                <a:lnTo>
                  <a:pt x="1091" y="141"/>
                </a:lnTo>
                <a:lnTo>
                  <a:pt x="974" y="144"/>
                </a:lnTo>
                <a:lnTo>
                  <a:pt x="858" y="146"/>
                </a:lnTo>
                <a:lnTo>
                  <a:pt x="852" y="144"/>
                </a:lnTo>
                <a:lnTo>
                  <a:pt x="840" y="139"/>
                </a:lnTo>
                <a:lnTo>
                  <a:pt x="815" y="130"/>
                </a:lnTo>
                <a:lnTo>
                  <a:pt x="804" y="125"/>
                </a:lnTo>
                <a:lnTo>
                  <a:pt x="790" y="118"/>
                </a:lnTo>
                <a:lnTo>
                  <a:pt x="767" y="106"/>
                </a:lnTo>
                <a:lnTo>
                  <a:pt x="756" y="97"/>
                </a:lnTo>
                <a:lnTo>
                  <a:pt x="749" y="92"/>
                </a:lnTo>
                <a:lnTo>
                  <a:pt x="747" y="92"/>
                </a:lnTo>
                <a:lnTo>
                  <a:pt x="746" y="90"/>
                </a:lnTo>
                <a:lnTo>
                  <a:pt x="747" y="90"/>
                </a:lnTo>
                <a:lnTo>
                  <a:pt x="739" y="79"/>
                </a:lnTo>
                <a:lnTo>
                  <a:pt x="733" y="72"/>
                </a:lnTo>
                <a:lnTo>
                  <a:pt x="723" y="62"/>
                </a:lnTo>
                <a:lnTo>
                  <a:pt x="711" y="60"/>
                </a:lnTo>
                <a:lnTo>
                  <a:pt x="706" y="58"/>
                </a:lnTo>
                <a:lnTo>
                  <a:pt x="706" y="55"/>
                </a:lnTo>
                <a:lnTo>
                  <a:pt x="683" y="55"/>
                </a:lnTo>
                <a:lnTo>
                  <a:pt x="665" y="55"/>
                </a:lnTo>
                <a:lnTo>
                  <a:pt x="648" y="55"/>
                </a:lnTo>
                <a:lnTo>
                  <a:pt x="635" y="60"/>
                </a:lnTo>
                <a:lnTo>
                  <a:pt x="623" y="62"/>
                </a:lnTo>
                <a:lnTo>
                  <a:pt x="597" y="74"/>
                </a:lnTo>
                <a:lnTo>
                  <a:pt x="584" y="81"/>
                </a:lnTo>
                <a:lnTo>
                  <a:pt x="569" y="88"/>
                </a:lnTo>
                <a:lnTo>
                  <a:pt x="557" y="92"/>
                </a:lnTo>
                <a:lnTo>
                  <a:pt x="537" y="97"/>
                </a:lnTo>
                <a:lnTo>
                  <a:pt x="526" y="99"/>
                </a:lnTo>
                <a:lnTo>
                  <a:pt x="490" y="113"/>
                </a:lnTo>
                <a:lnTo>
                  <a:pt x="453" y="130"/>
                </a:lnTo>
                <a:lnTo>
                  <a:pt x="435" y="139"/>
                </a:lnTo>
                <a:lnTo>
                  <a:pt x="432" y="141"/>
                </a:lnTo>
                <a:lnTo>
                  <a:pt x="425" y="134"/>
                </a:lnTo>
                <a:lnTo>
                  <a:pt x="407" y="113"/>
                </a:lnTo>
                <a:lnTo>
                  <a:pt x="397" y="104"/>
                </a:lnTo>
                <a:lnTo>
                  <a:pt x="387" y="97"/>
                </a:lnTo>
                <a:lnTo>
                  <a:pt x="382" y="92"/>
                </a:lnTo>
                <a:lnTo>
                  <a:pt x="362" y="79"/>
                </a:lnTo>
                <a:lnTo>
                  <a:pt x="344" y="74"/>
                </a:lnTo>
                <a:lnTo>
                  <a:pt x="332" y="69"/>
                </a:lnTo>
                <a:lnTo>
                  <a:pt x="314" y="69"/>
                </a:lnTo>
                <a:lnTo>
                  <a:pt x="294" y="72"/>
                </a:lnTo>
                <a:lnTo>
                  <a:pt x="256" y="79"/>
                </a:lnTo>
                <a:lnTo>
                  <a:pt x="240" y="83"/>
                </a:lnTo>
                <a:lnTo>
                  <a:pt x="227" y="86"/>
                </a:lnTo>
                <a:lnTo>
                  <a:pt x="222" y="83"/>
                </a:lnTo>
                <a:lnTo>
                  <a:pt x="213" y="79"/>
                </a:lnTo>
                <a:lnTo>
                  <a:pt x="195" y="69"/>
                </a:lnTo>
                <a:lnTo>
                  <a:pt x="187" y="65"/>
                </a:lnTo>
                <a:lnTo>
                  <a:pt x="180" y="60"/>
                </a:lnTo>
                <a:lnTo>
                  <a:pt x="179" y="60"/>
                </a:lnTo>
                <a:lnTo>
                  <a:pt x="174" y="53"/>
                </a:lnTo>
                <a:lnTo>
                  <a:pt x="167" y="46"/>
                </a:lnTo>
                <a:lnTo>
                  <a:pt x="157" y="39"/>
                </a:lnTo>
                <a:lnTo>
                  <a:pt x="152" y="34"/>
                </a:lnTo>
                <a:lnTo>
                  <a:pt x="151" y="32"/>
                </a:lnTo>
                <a:lnTo>
                  <a:pt x="134" y="23"/>
                </a:lnTo>
                <a:lnTo>
                  <a:pt x="118" y="16"/>
                </a:lnTo>
                <a:lnTo>
                  <a:pt x="106" y="11"/>
                </a:lnTo>
                <a:lnTo>
                  <a:pt x="68" y="4"/>
                </a:lnTo>
                <a:lnTo>
                  <a:pt x="48" y="2"/>
                </a:lnTo>
                <a:lnTo>
                  <a:pt x="32" y="0"/>
                </a:lnTo>
                <a:lnTo>
                  <a:pt x="15" y="0"/>
                </a:lnTo>
                <a:lnTo>
                  <a:pt x="7" y="0"/>
                </a:lnTo>
                <a:lnTo>
                  <a:pt x="700" y="139"/>
                </a:lnTo>
                <a:lnTo>
                  <a:pt x="7" y="0"/>
                </a:lnTo>
                <a:lnTo>
                  <a:pt x="2039" y="109"/>
                </a:lnTo>
                <a:lnTo>
                  <a:pt x="7" y="0"/>
                </a:lnTo>
                <a:lnTo>
                  <a:pt x="1591" y="195"/>
                </a:lnTo>
                <a:lnTo>
                  <a:pt x="1582" y="185"/>
                </a:lnTo>
                <a:lnTo>
                  <a:pt x="1591" y="195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5" name="Freeform 58"/>
          <p:cNvSpPr>
            <a:spLocks/>
          </p:cNvSpPr>
          <p:nvPr/>
        </p:nvSpPr>
        <p:spPr bwMode="auto">
          <a:xfrm>
            <a:off x="2505075" y="3140075"/>
            <a:ext cx="1739900" cy="365125"/>
          </a:xfrm>
          <a:custGeom>
            <a:avLst/>
            <a:gdLst>
              <a:gd name="T0" fmla="*/ 2147483647 w 1096"/>
              <a:gd name="T1" fmla="*/ 2147483647 h 230"/>
              <a:gd name="T2" fmla="*/ 2147483647 w 1096"/>
              <a:gd name="T3" fmla="*/ 2147483647 h 230"/>
              <a:gd name="T4" fmla="*/ 2147483647 w 1096"/>
              <a:gd name="T5" fmla="*/ 2147483647 h 230"/>
              <a:gd name="T6" fmla="*/ 2147483647 w 1096"/>
              <a:gd name="T7" fmla="*/ 2147483647 h 230"/>
              <a:gd name="T8" fmla="*/ 2147483647 w 1096"/>
              <a:gd name="T9" fmla="*/ 2147483647 h 230"/>
              <a:gd name="T10" fmla="*/ 2147483647 w 1096"/>
              <a:gd name="T11" fmla="*/ 2147483647 h 230"/>
              <a:gd name="T12" fmla="*/ 2147483647 w 1096"/>
              <a:gd name="T13" fmla="*/ 2147483647 h 230"/>
              <a:gd name="T14" fmla="*/ 2147483647 w 1096"/>
              <a:gd name="T15" fmla="*/ 2147483647 h 230"/>
              <a:gd name="T16" fmla="*/ 2147483647 w 1096"/>
              <a:gd name="T17" fmla="*/ 2147483647 h 230"/>
              <a:gd name="T18" fmla="*/ 2147483647 w 1096"/>
              <a:gd name="T19" fmla="*/ 2147483647 h 230"/>
              <a:gd name="T20" fmla="*/ 2147483647 w 1096"/>
              <a:gd name="T21" fmla="*/ 2147483647 h 230"/>
              <a:gd name="T22" fmla="*/ 2147483647 w 1096"/>
              <a:gd name="T23" fmla="*/ 2147483647 h 230"/>
              <a:gd name="T24" fmla="*/ 2147483647 w 1096"/>
              <a:gd name="T25" fmla="*/ 2147483647 h 230"/>
              <a:gd name="T26" fmla="*/ 2147483647 w 1096"/>
              <a:gd name="T27" fmla="*/ 2147483647 h 230"/>
              <a:gd name="T28" fmla="*/ 2147483647 w 1096"/>
              <a:gd name="T29" fmla="*/ 2147483647 h 230"/>
              <a:gd name="T30" fmla="*/ 2147483647 w 1096"/>
              <a:gd name="T31" fmla="*/ 2147483647 h 230"/>
              <a:gd name="T32" fmla="*/ 2147483647 w 1096"/>
              <a:gd name="T33" fmla="*/ 2147483647 h 230"/>
              <a:gd name="T34" fmla="*/ 2147483647 w 1096"/>
              <a:gd name="T35" fmla="*/ 2147483647 h 230"/>
              <a:gd name="T36" fmla="*/ 2147483647 w 1096"/>
              <a:gd name="T37" fmla="*/ 2147483647 h 230"/>
              <a:gd name="T38" fmla="*/ 2147483647 w 1096"/>
              <a:gd name="T39" fmla="*/ 2147483647 h 230"/>
              <a:gd name="T40" fmla="*/ 2147483647 w 1096"/>
              <a:gd name="T41" fmla="*/ 2147483647 h 230"/>
              <a:gd name="T42" fmla="*/ 2147483647 w 1096"/>
              <a:gd name="T43" fmla="*/ 2147483647 h 230"/>
              <a:gd name="T44" fmla="*/ 2147483647 w 1096"/>
              <a:gd name="T45" fmla="*/ 2147483647 h 230"/>
              <a:gd name="T46" fmla="*/ 2147483647 w 1096"/>
              <a:gd name="T47" fmla="*/ 2147483647 h 230"/>
              <a:gd name="T48" fmla="*/ 2147483647 w 1096"/>
              <a:gd name="T49" fmla="*/ 2147483647 h 230"/>
              <a:gd name="T50" fmla="*/ 2147483647 w 1096"/>
              <a:gd name="T51" fmla="*/ 2147483647 h 230"/>
              <a:gd name="T52" fmla="*/ 2147483647 w 1096"/>
              <a:gd name="T53" fmla="*/ 2147483647 h 230"/>
              <a:gd name="T54" fmla="*/ 2147483647 w 1096"/>
              <a:gd name="T55" fmla="*/ 2147483647 h 230"/>
              <a:gd name="T56" fmla="*/ 2147483647 w 1096"/>
              <a:gd name="T57" fmla="*/ 2147483647 h 230"/>
              <a:gd name="T58" fmla="*/ 2147483647 w 1096"/>
              <a:gd name="T59" fmla="*/ 2147483647 h 230"/>
              <a:gd name="T60" fmla="*/ 2147483647 w 1096"/>
              <a:gd name="T61" fmla="*/ 2147483647 h 230"/>
              <a:gd name="T62" fmla="*/ 2147483647 w 1096"/>
              <a:gd name="T63" fmla="*/ 2147483647 h 230"/>
              <a:gd name="T64" fmla="*/ 2147483647 w 1096"/>
              <a:gd name="T65" fmla="*/ 2147483647 h 230"/>
              <a:gd name="T66" fmla="*/ 2147483647 w 1096"/>
              <a:gd name="T67" fmla="*/ 2147483647 h 230"/>
              <a:gd name="T68" fmla="*/ 2147483647 w 1096"/>
              <a:gd name="T69" fmla="*/ 2147483647 h 230"/>
              <a:gd name="T70" fmla="*/ 2147483647 w 1096"/>
              <a:gd name="T71" fmla="*/ 2147483647 h 230"/>
              <a:gd name="T72" fmla="*/ 2147483647 w 1096"/>
              <a:gd name="T73" fmla="*/ 2147483647 h 230"/>
              <a:gd name="T74" fmla="*/ 2147483647 w 1096"/>
              <a:gd name="T75" fmla="*/ 2147483647 h 230"/>
              <a:gd name="T76" fmla="*/ 2147483647 w 1096"/>
              <a:gd name="T77" fmla="*/ 2147483647 h 230"/>
              <a:gd name="T78" fmla="*/ 2147483647 w 1096"/>
              <a:gd name="T79" fmla="*/ 0 h 230"/>
              <a:gd name="T80" fmla="*/ 2147483647 w 1096"/>
              <a:gd name="T81" fmla="*/ 2147483647 h 230"/>
              <a:gd name="T82" fmla="*/ 2147483647 w 1096"/>
              <a:gd name="T83" fmla="*/ 2147483647 h 230"/>
              <a:gd name="T84" fmla="*/ 2147483647 w 1096"/>
              <a:gd name="T85" fmla="*/ 2147483647 h 230"/>
              <a:gd name="T86" fmla="*/ 2147483647 w 1096"/>
              <a:gd name="T87" fmla="*/ 2147483647 h 230"/>
              <a:gd name="T88" fmla="*/ 2147483647 w 1096"/>
              <a:gd name="T89" fmla="*/ 2147483647 h 230"/>
              <a:gd name="T90" fmla="*/ 2147483647 w 1096"/>
              <a:gd name="T91" fmla="*/ 2147483647 h 230"/>
              <a:gd name="T92" fmla="*/ 2147483647 w 1096"/>
              <a:gd name="T93" fmla="*/ 2147483647 h 2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6"/>
              <a:gd name="T142" fmla="*/ 0 h 230"/>
              <a:gd name="T143" fmla="*/ 1096 w 1096"/>
              <a:gd name="T144" fmla="*/ 230 h 23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6" h="230">
                <a:moveTo>
                  <a:pt x="0" y="137"/>
                </a:moveTo>
                <a:lnTo>
                  <a:pt x="23" y="214"/>
                </a:lnTo>
                <a:lnTo>
                  <a:pt x="38" y="204"/>
                </a:lnTo>
                <a:lnTo>
                  <a:pt x="56" y="197"/>
                </a:lnTo>
                <a:lnTo>
                  <a:pt x="96" y="181"/>
                </a:lnTo>
                <a:lnTo>
                  <a:pt x="135" y="163"/>
                </a:lnTo>
                <a:lnTo>
                  <a:pt x="152" y="151"/>
                </a:lnTo>
                <a:lnTo>
                  <a:pt x="162" y="144"/>
                </a:lnTo>
                <a:lnTo>
                  <a:pt x="172" y="135"/>
                </a:lnTo>
                <a:lnTo>
                  <a:pt x="173" y="135"/>
                </a:lnTo>
                <a:lnTo>
                  <a:pt x="185" y="123"/>
                </a:lnTo>
                <a:lnTo>
                  <a:pt x="193" y="114"/>
                </a:lnTo>
                <a:lnTo>
                  <a:pt x="213" y="95"/>
                </a:lnTo>
                <a:lnTo>
                  <a:pt x="220" y="88"/>
                </a:lnTo>
                <a:lnTo>
                  <a:pt x="236" y="95"/>
                </a:lnTo>
                <a:lnTo>
                  <a:pt x="269" y="114"/>
                </a:lnTo>
                <a:lnTo>
                  <a:pt x="302" y="135"/>
                </a:lnTo>
                <a:lnTo>
                  <a:pt x="337" y="156"/>
                </a:lnTo>
                <a:lnTo>
                  <a:pt x="347" y="158"/>
                </a:lnTo>
                <a:lnTo>
                  <a:pt x="354" y="156"/>
                </a:lnTo>
                <a:lnTo>
                  <a:pt x="370" y="151"/>
                </a:lnTo>
                <a:lnTo>
                  <a:pt x="370" y="153"/>
                </a:lnTo>
                <a:lnTo>
                  <a:pt x="392" y="151"/>
                </a:lnTo>
                <a:lnTo>
                  <a:pt x="413" y="151"/>
                </a:lnTo>
                <a:lnTo>
                  <a:pt x="431" y="156"/>
                </a:lnTo>
                <a:lnTo>
                  <a:pt x="463" y="165"/>
                </a:lnTo>
                <a:lnTo>
                  <a:pt x="512" y="184"/>
                </a:lnTo>
                <a:lnTo>
                  <a:pt x="519" y="186"/>
                </a:lnTo>
                <a:lnTo>
                  <a:pt x="524" y="186"/>
                </a:lnTo>
                <a:lnTo>
                  <a:pt x="540" y="179"/>
                </a:lnTo>
                <a:lnTo>
                  <a:pt x="552" y="177"/>
                </a:lnTo>
                <a:lnTo>
                  <a:pt x="572" y="170"/>
                </a:lnTo>
                <a:lnTo>
                  <a:pt x="588" y="160"/>
                </a:lnTo>
                <a:lnTo>
                  <a:pt x="605" y="151"/>
                </a:lnTo>
                <a:lnTo>
                  <a:pt x="636" y="130"/>
                </a:lnTo>
                <a:lnTo>
                  <a:pt x="655" y="121"/>
                </a:lnTo>
                <a:lnTo>
                  <a:pt x="666" y="116"/>
                </a:lnTo>
                <a:lnTo>
                  <a:pt x="704" y="126"/>
                </a:lnTo>
                <a:lnTo>
                  <a:pt x="742" y="139"/>
                </a:lnTo>
                <a:lnTo>
                  <a:pt x="787" y="156"/>
                </a:lnTo>
                <a:lnTo>
                  <a:pt x="798" y="158"/>
                </a:lnTo>
                <a:lnTo>
                  <a:pt x="823" y="165"/>
                </a:lnTo>
                <a:lnTo>
                  <a:pt x="826" y="177"/>
                </a:lnTo>
                <a:lnTo>
                  <a:pt x="830" y="186"/>
                </a:lnTo>
                <a:lnTo>
                  <a:pt x="836" y="200"/>
                </a:lnTo>
                <a:lnTo>
                  <a:pt x="841" y="209"/>
                </a:lnTo>
                <a:lnTo>
                  <a:pt x="846" y="214"/>
                </a:lnTo>
                <a:lnTo>
                  <a:pt x="856" y="221"/>
                </a:lnTo>
                <a:lnTo>
                  <a:pt x="863" y="225"/>
                </a:lnTo>
                <a:lnTo>
                  <a:pt x="874" y="228"/>
                </a:lnTo>
                <a:lnTo>
                  <a:pt x="886" y="230"/>
                </a:lnTo>
                <a:lnTo>
                  <a:pt x="898" y="225"/>
                </a:lnTo>
                <a:lnTo>
                  <a:pt x="912" y="223"/>
                </a:lnTo>
                <a:lnTo>
                  <a:pt x="927" y="214"/>
                </a:lnTo>
                <a:lnTo>
                  <a:pt x="944" y="207"/>
                </a:lnTo>
                <a:lnTo>
                  <a:pt x="957" y="202"/>
                </a:lnTo>
                <a:lnTo>
                  <a:pt x="962" y="200"/>
                </a:lnTo>
                <a:lnTo>
                  <a:pt x="969" y="193"/>
                </a:lnTo>
                <a:lnTo>
                  <a:pt x="992" y="172"/>
                </a:lnTo>
                <a:lnTo>
                  <a:pt x="1010" y="160"/>
                </a:lnTo>
                <a:lnTo>
                  <a:pt x="1033" y="144"/>
                </a:lnTo>
                <a:lnTo>
                  <a:pt x="1061" y="123"/>
                </a:lnTo>
                <a:lnTo>
                  <a:pt x="1065" y="119"/>
                </a:lnTo>
                <a:lnTo>
                  <a:pt x="1076" y="109"/>
                </a:lnTo>
                <a:lnTo>
                  <a:pt x="1086" y="98"/>
                </a:lnTo>
                <a:lnTo>
                  <a:pt x="1093" y="91"/>
                </a:lnTo>
                <a:lnTo>
                  <a:pt x="1096" y="88"/>
                </a:lnTo>
                <a:lnTo>
                  <a:pt x="1093" y="91"/>
                </a:lnTo>
                <a:lnTo>
                  <a:pt x="1058" y="23"/>
                </a:lnTo>
                <a:lnTo>
                  <a:pt x="1053" y="28"/>
                </a:lnTo>
                <a:lnTo>
                  <a:pt x="1050" y="30"/>
                </a:lnTo>
                <a:lnTo>
                  <a:pt x="1043" y="37"/>
                </a:lnTo>
                <a:lnTo>
                  <a:pt x="1033" y="49"/>
                </a:lnTo>
                <a:lnTo>
                  <a:pt x="1030" y="54"/>
                </a:lnTo>
                <a:lnTo>
                  <a:pt x="1010" y="68"/>
                </a:lnTo>
                <a:lnTo>
                  <a:pt x="987" y="84"/>
                </a:lnTo>
                <a:lnTo>
                  <a:pt x="962" y="100"/>
                </a:lnTo>
                <a:lnTo>
                  <a:pt x="952" y="109"/>
                </a:lnTo>
                <a:lnTo>
                  <a:pt x="939" y="123"/>
                </a:lnTo>
                <a:lnTo>
                  <a:pt x="921" y="130"/>
                </a:lnTo>
                <a:lnTo>
                  <a:pt x="904" y="137"/>
                </a:lnTo>
                <a:lnTo>
                  <a:pt x="889" y="146"/>
                </a:lnTo>
                <a:lnTo>
                  <a:pt x="886" y="146"/>
                </a:lnTo>
                <a:lnTo>
                  <a:pt x="883" y="146"/>
                </a:lnTo>
                <a:lnTo>
                  <a:pt x="879" y="139"/>
                </a:lnTo>
                <a:lnTo>
                  <a:pt x="876" y="130"/>
                </a:lnTo>
                <a:lnTo>
                  <a:pt x="873" y="119"/>
                </a:lnTo>
                <a:lnTo>
                  <a:pt x="873" y="114"/>
                </a:lnTo>
                <a:lnTo>
                  <a:pt x="866" y="102"/>
                </a:lnTo>
                <a:lnTo>
                  <a:pt x="856" y="93"/>
                </a:lnTo>
                <a:lnTo>
                  <a:pt x="850" y="91"/>
                </a:lnTo>
                <a:lnTo>
                  <a:pt x="810" y="79"/>
                </a:lnTo>
                <a:lnTo>
                  <a:pt x="765" y="63"/>
                </a:lnTo>
                <a:lnTo>
                  <a:pt x="721" y="47"/>
                </a:lnTo>
                <a:lnTo>
                  <a:pt x="709" y="42"/>
                </a:lnTo>
                <a:lnTo>
                  <a:pt x="668" y="33"/>
                </a:lnTo>
                <a:lnTo>
                  <a:pt x="663" y="30"/>
                </a:lnTo>
                <a:lnTo>
                  <a:pt x="655" y="33"/>
                </a:lnTo>
                <a:lnTo>
                  <a:pt x="631" y="44"/>
                </a:lnTo>
                <a:lnTo>
                  <a:pt x="613" y="54"/>
                </a:lnTo>
                <a:lnTo>
                  <a:pt x="582" y="75"/>
                </a:lnTo>
                <a:lnTo>
                  <a:pt x="565" y="84"/>
                </a:lnTo>
                <a:lnTo>
                  <a:pt x="549" y="93"/>
                </a:lnTo>
                <a:lnTo>
                  <a:pt x="531" y="100"/>
                </a:lnTo>
                <a:lnTo>
                  <a:pt x="521" y="102"/>
                </a:lnTo>
                <a:lnTo>
                  <a:pt x="486" y="88"/>
                </a:lnTo>
                <a:lnTo>
                  <a:pt x="445" y="77"/>
                </a:lnTo>
                <a:lnTo>
                  <a:pt x="433" y="72"/>
                </a:lnTo>
                <a:lnTo>
                  <a:pt x="413" y="68"/>
                </a:lnTo>
                <a:lnTo>
                  <a:pt x="392" y="68"/>
                </a:lnTo>
                <a:lnTo>
                  <a:pt x="370" y="70"/>
                </a:lnTo>
                <a:lnTo>
                  <a:pt x="359" y="72"/>
                </a:lnTo>
                <a:lnTo>
                  <a:pt x="352" y="75"/>
                </a:lnTo>
                <a:lnTo>
                  <a:pt x="326" y="58"/>
                </a:lnTo>
                <a:lnTo>
                  <a:pt x="292" y="37"/>
                </a:lnTo>
                <a:lnTo>
                  <a:pt x="259" y="19"/>
                </a:lnTo>
                <a:lnTo>
                  <a:pt x="221" y="3"/>
                </a:lnTo>
                <a:lnTo>
                  <a:pt x="213" y="0"/>
                </a:lnTo>
                <a:lnTo>
                  <a:pt x="202" y="5"/>
                </a:lnTo>
                <a:lnTo>
                  <a:pt x="197" y="10"/>
                </a:lnTo>
                <a:lnTo>
                  <a:pt x="190" y="14"/>
                </a:lnTo>
                <a:lnTo>
                  <a:pt x="185" y="19"/>
                </a:lnTo>
                <a:lnTo>
                  <a:pt x="178" y="26"/>
                </a:lnTo>
                <a:lnTo>
                  <a:pt x="170" y="35"/>
                </a:lnTo>
                <a:lnTo>
                  <a:pt x="150" y="54"/>
                </a:lnTo>
                <a:lnTo>
                  <a:pt x="142" y="63"/>
                </a:lnTo>
                <a:lnTo>
                  <a:pt x="139" y="68"/>
                </a:lnTo>
                <a:lnTo>
                  <a:pt x="129" y="75"/>
                </a:lnTo>
                <a:lnTo>
                  <a:pt x="112" y="86"/>
                </a:lnTo>
                <a:lnTo>
                  <a:pt x="73" y="105"/>
                </a:lnTo>
                <a:lnTo>
                  <a:pt x="33" y="121"/>
                </a:lnTo>
                <a:lnTo>
                  <a:pt x="15" y="128"/>
                </a:lnTo>
                <a:lnTo>
                  <a:pt x="0" y="137"/>
                </a:lnTo>
                <a:lnTo>
                  <a:pt x="347" y="77"/>
                </a:lnTo>
                <a:lnTo>
                  <a:pt x="340" y="77"/>
                </a:lnTo>
                <a:lnTo>
                  <a:pt x="347" y="75"/>
                </a:lnTo>
                <a:lnTo>
                  <a:pt x="347" y="77"/>
                </a:lnTo>
                <a:lnTo>
                  <a:pt x="0" y="1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6" name="Freeform 59"/>
          <p:cNvSpPr>
            <a:spLocks/>
          </p:cNvSpPr>
          <p:nvPr/>
        </p:nvSpPr>
        <p:spPr bwMode="auto">
          <a:xfrm>
            <a:off x="3711575" y="3181350"/>
            <a:ext cx="1992313" cy="323850"/>
          </a:xfrm>
          <a:custGeom>
            <a:avLst/>
            <a:gdLst>
              <a:gd name="T0" fmla="*/ 2147483647 w 1255"/>
              <a:gd name="T1" fmla="*/ 2147483647 h 204"/>
              <a:gd name="T2" fmla="*/ 2147483647 w 1255"/>
              <a:gd name="T3" fmla="*/ 2147483647 h 204"/>
              <a:gd name="T4" fmla="*/ 2147483647 w 1255"/>
              <a:gd name="T5" fmla="*/ 2147483647 h 204"/>
              <a:gd name="T6" fmla="*/ 2147483647 w 1255"/>
              <a:gd name="T7" fmla="*/ 2147483647 h 204"/>
              <a:gd name="T8" fmla="*/ 2147483647 w 1255"/>
              <a:gd name="T9" fmla="*/ 2147483647 h 204"/>
              <a:gd name="T10" fmla="*/ 2147483647 w 1255"/>
              <a:gd name="T11" fmla="*/ 2147483647 h 204"/>
              <a:gd name="T12" fmla="*/ 2147483647 w 1255"/>
              <a:gd name="T13" fmla="*/ 2147483647 h 204"/>
              <a:gd name="T14" fmla="*/ 2147483647 w 1255"/>
              <a:gd name="T15" fmla="*/ 2147483647 h 204"/>
              <a:gd name="T16" fmla="*/ 2147483647 w 1255"/>
              <a:gd name="T17" fmla="*/ 2147483647 h 204"/>
              <a:gd name="T18" fmla="*/ 2147483647 w 1255"/>
              <a:gd name="T19" fmla="*/ 2147483647 h 204"/>
              <a:gd name="T20" fmla="*/ 2147483647 w 1255"/>
              <a:gd name="T21" fmla="*/ 2147483647 h 204"/>
              <a:gd name="T22" fmla="*/ 2147483647 w 1255"/>
              <a:gd name="T23" fmla="*/ 2147483647 h 204"/>
              <a:gd name="T24" fmla="*/ 2147483647 w 1255"/>
              <a:gd name="T25" fmla="*/ 2147483647 h 204"/>
              <a:gd name="T26" fmla="*/ 2147483647 w 1255"/>
              <a:gd name="T27" fmla="*/ 2147483647 h 204"/>
              <a:gd name="T28" fmla="*/ 2147483647 w 1255"/>
              <a:gd name="T29" fmla="*/ 2147483647 h 204"/>
              <a:gd name="T30" fmla="*/ 2147483647 w 1255"/>
              <a:gd name="T31" fmla="*/ 2147483647 h 204"/>
              <a:gd name="T32" fmla="*/ 2147483647 w 1255"/>
              <a:gd name="T33" fmla="*/ 2147483647 h 204"/>
              <a:gd name="T34" fmla="*/ 2147483647 w 1255"/>
              <a:gd name="T35" fmla="*/ 2147483647 h 204"/>
              <a:gd name="T36" fmla="*/ 2147483647 w 1255"/>
              <a:gd name="T37" fmla="*/ 2147483647 h 204"/>
              <a:gd name="T38" fmla="*/ 2147483647 w 1255"/>
              <a:gd name="T39" fmla="*/ 2147483647 h 204"/>
              <a:gd name="T40" fmla="*/ 2147483647 w 1255"/>
              <a:gd name="T41" fmla="*/ 2147483647 h 204"/>
              <a:gd name="T42" fmla="*/ 2147483647 w 1255"/>
              <a:gd name="T43" fmla="*/ 2147483647 h 204"/>
              <a:gd name="T44" fmla="*/ 2147483647 w 1255"/>
              <a:gd name="T45" fmla="*/ 2147483647 h 204"/>
              <a:gd name="T46" fmla="*/ 2147483647 w 1255"/>
              <a:gd name="T47" fmla="*/ 2147483647 h 204"/>
              <a:gd name="T48" fmla="*/ 2147483647 w 1255"/>
              <a:gd name="T49" fmla="*/ 2147483647 h 204"/>
              <a:gd name="T50" fmla="*/ 2147483647 w 1255"/>
              <a:gd name="T51" fmla="*/ 2147483647 h 204"/>
              <a:gd name="T52" fmla="*/ 2147483647 w 1255"/>
              <a:gd name="T53" fmla="*/ 2147483647 h 204"/>
              <a:gd name="T54" fmla="*/ 2147483647 w 1255"/>
              <a:gd name="T55" fmla="*/ 2147483647 h 204"/>
              <a:gd name="T56" fmla="*/ 2147483647 w 1255"/>
              <a:gd name="T57" fmla="*/ 2147483647 h 204"/>
              <a:gd name="T58" fmla="*/ 2147483647 w 1255"/>
              <a:gd name="T59" fmla="*/ 2147483647 h 204"/>
              <a:gd name="T60" fmla="*/ 2147483647 w 1255"/>
              <a:gd name="T61" fmla="*/ 2147483647 h 204"/>
              <a:gd name="T62" fmla="*/ 2147483647 w 1255"/>
              <a:gd name="T63" fmla="*/ 2147483647 h 204"/>
              <a:gd name="T64" fmla="*/ 2147483647 w 1255"/>
              <a:gd name="T65" fmla="*/ 2147483647 h 204"/>
              <a:gd name="T66" fmla="*/ 2147483647 w 1255"/>
              <a:gd name="T67" fmla="*/ 2147483647 h 204"/>
              <a:gd name="T68" fmla="*/ 2147483647 w 1255"/>
              <a:gd name="T69" fmla="*/ 2147483647 h 204"/>
              <a:gd name="T70" fmla="*/ 2147483647 w 1255"/>
              <a:gd name="T71" fmla="*/ 2147483647 h 204"/>
              <a:gd name="T72" fmla="*/ 2147483647 w 1255"/>
              <a:gd name="T73" fmla="*/ 2147483647 h 204"/>
              <a:gd name="T74" fmla="*/ 2147483647 w 1255"/>
              <a:gd name="T75" fmla="*/ 2147483647 h 204"/>
              <a:gd name="T76" fmla="*/ 2147483647 w 1255"/>
              <a:gd name="T77" fmla="*/ 2147483647 h 204"/>
              <a:gd name="T78" fmla="*/ 2147483647 w 1255"/>
              <a:gd name="T79" fmla="*/ 2147483647 h 204"/>
              <a:gd name="T80" fmla="*/ 2147483647 w 1255"/>
              <a:gd name="T81" fmla="*/ 2147483647 h 204"/>
              <a:gd name="T82" fmla="*/ 2147483647 w 1255"/>
              <a:gd name="T83" fmla="*/ 2147483647 h 204"/>
              <a:gd name="T84" fmla="*/ 2147483647 w 1255"/>
              <a:gd name="T85" fmla="*/ 2147483647 h 204"/>
              <a:gd name="T86" fmla="*/ 2147483647 w 1255"/>
              <a:gd name="T87" fmla="*/ 2147483647 h 204"/>
              <a:gd name="T88" fmla="*/ 2147483647 w 1255"/>
              <a:gd name="T89" fmla="*/ 2147483647 h 204"/>
              <a:gd name="T90" fmla="*/ 2147483647 w 1255"/>
              <a:gd name="T91" fmla="*/ 2147483647 h 204"/>
              <a:gd name="T92" fmla="*/ 2147483647 w 1255"/>
              <a:gd name="T93" fmla="*/ 2147483647 h 204"/>
              <a:gd name="T94" fmla="*/ 2147483647 w 1255"/>
              <a:gd name="T95" fmla="*/ 2147483647 h 204"/>
              <a:gd name="T96" fmla="*/ 2147483647 w 1255"/>
              <a:gd name="T97" fmla="*/ 2147483647 h 204"/>
              <a:gd name="T98" fmla="*/ 2147483647 w 1255"/>
              <a:gd name="T99" fmla="*/ 2147483647 h 204"/>
              <a:gd name="T100" fmla="*/ 2147483647 w 1255"/>
              <a:gd name="T101" fmla="*/ 2147483647 h 204"/>
              <a:gd name="T102" fmla="*/ 2147483647 w 1255"/>
              <a:gd name="T103" fmla="*/ 2147483647 h 204"/>
              <a:gd name="T104" fmla="*/ 2147483647 w 1255"/>
              <a:gd name="T105" fmla="*/ 2147483647 h 204"/>
              <a:gd name="T106" fmla="*/ 2147483647 w 1255"/>
              <a:gd name="T107" fmla="*/ 2147483647 h 204"/>
              <a:gd name="T108" fmla="*/ 2147483647 w 1255"/>
              <a:gd name="T109" fmla="*/ 2147483647 h 204"/>
              <a:gd name="T110" fmla="*/ 2147483647 w 1255"/>
              <a:gd name="T111" fmla="*/ 2147483647 h 204"/>
              <a:gd name="T112" fmla="*/ 2147483647 w 1255"/>
              <a:gd name="T113" fmla="*/ 0 h 20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55"/>
              <a:gd name="T172" fmla="*/ 0 h 204"/>
              <a:gd name="T173" fmla="*/ 1255 w 1255"/>
              <a:gd name="T174" fmla="*/ 204 h 20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55" h="204">
                <a:moveTo>
                  <a:pt x="38" y="0"/>
                </a:moveTo>
                <a:lnTo>
                  <a:pt x="0" y="62"/>
                </a:lnTo>
                <a:lnTo>
                  <a:pt x="17" y="81"/>
                </a:lnTo>
                <a:lnTo>
                  <a:pt x="37" y="104"/>
                </a:lnTo>
                <a:lnTo>
                  <a:pt x="43" y="116"/>
                </a:lnTo>
                <a:lnTo>
                  <a:pt x="53" y="130"/>
                </a:lnTo>
                <a:lnTo>
                  <a:pt x="71" y="160"/>
                </a:lnTo>
                <a:lnTo>
                  <a:pt x="80" y="171"/>
                </a:lnTo>
                <a:lnTo>
                  <a:pt x="88" y="183"/>
                </a:lnTo>
                <a:lnTo>
                  <a:pt x="91" y="190"/>
                </a:lnTo>
                <a:lnTo>
                  <a:pt x="93" y="190"/>
                </a:lnTo>
                <a:lnTo>
                  <a:pt x="93" y="192"/>
                </a:lnTo>
                <a:lnTo>
                  <a:pt x="103" y="202"/>
                </a:lnTo>
                <a:lnTo>
                  <a:pt x="114" y="204"/>
                </a:lnTo>
                <a:lnTo>
                  <a:pt x="118" y="204"/>
                </a:lnTo>
                <a:lnTo>
                  <a:pt x="157" y="199"/>
                </a:lnTo>
                <a:lnTo>
                  <a:pt x="179" y="197"/>
                </a:lnTo>
                <a:lnTo>
                  <a:pt x="191" y="192"/>
                </a:lnTo>
                <a:lnTo>
                  <a:pt x="207" y="188"/>
                </a:lnTo>
                <a:lnTo>
                  <a:pt x="210" y="188"/>
                </a:lnTo>
                <a:lnTo>
                  <a:pt x="224" y="181"/>
                </a:lnTo>
                <a:lnTo>
                  <a:pt x="232" y="174"/>
                </a:lnTo>
                <a:lnTo>
                  <a:pt x="242" y="167"/>
                </a:lnTo>
                <a:lnTo>
                  <a:pt x="258" y="151"/>
                </a:lnTo>
                <a:lnTo>
                  <a:pt x="272" y="134"/>
                </a:lnTo>
                <a:lnTo>
                  <a:pt x="278" y="130"/>
                </a:lnTo>
                <a:lnTo>
                  <a:pt x="283" y="125"/>
                </a:lnTo>
                <a:lnTo>
                  <a:pt x="286" y="123"/>
                </a:lnTo>
                <a:lnTo>
                  <a:pt x="295" y="118"/>
                </a:lnTo>
                <a:lnTo>
                  <a:pt x="313" y="111"/>
                </a:lnTo>
                <a:lnTo>
                  <a:pt x="333" y="104"/>
                </a:lnTo>
                <a:lnTo>
                  <a:pt x="334" y="102"/>
                </a:lnTo>
                <a:lnTo>
                  <a:pt x="371" y="111"/>
                </a:lnTo>
                <a:lnTo>
                  <a:pt x="407" y="120"/>
                </a:lnTo>
                <a:lnTo>
                  <a:pt x="425" y="123"/>
                </a:lnTo>
                <a:lnTo>
                  <a:pt x="443" y="125"/>
                </a:lnTo>
                <a:lnTo>
                  <a:pt x="462" y="123"/>
                </a:lnTo>
                <a:lnTo>
                  <a:pt x="472" y="118"/>
                </a:lnTo>
                <a:lnTo>
                  <a:pt x="483" y="132"/>
                </a:lnTo>
                <a:lnTo>
                  <a:pt x="493" y="141"/>
                </a:lnTo>
                <a:lnTo>
                  <a:pt x="510" y="153"/>
                </a:lnTo>
                <a:lnTo>
                  <a:pt x="518" y="155"/>
                </a:lnTo>
                <a:lnTo>
                  <a:pt x="529" y="160"/>
                </a:lnTo>
                <a:lnTo>
                  <a:pt x="539" y="160"/>
                </a:lnTo>
                <a:lnTo>
                  <a:pt x="541" y="160"/>
                </a:lnTo>
                <a:lnTo>
                  <a:pt x="551" y="155"/>
                </a:lnTo>
                <a:lnTo>
                  <a:pt x="563" y="151"/>
                </a:lnTo>
                <a:lnTo>
                  <a:pt x="576" y="144"/>
                </a:lnTo>
                <a:lnTo>
                  <a:pt x="591" y="134"/>
                </a:lnTo>
                <a:lnTo>
                  <a:pt x="604" y="127"/>
                </a:lnTo>
                <a:lnTo>
                  <a:pt x="606" y="127"/>
                </a:lnTo>
                <a:lnTo>
                  <a:pt x="614" y="123"/>
                </a:lnTo>
                <a:lnTo>
                  <a:pt x="624" y="118"/>
                </a:lnTo>
                <a:lnTo>
                  <a:pt x="625" y="116"/>
                </a:lnTo>
                <a:lnTo>
                  <a:pt x="672" y="127"/>
                </a:lnTo>
                <a:lnTo>
                  <a:pt x="718" y="137"/>
                </a:lnTo>
                <a:lnTo>
                  <a:pt x="764" y="148"/>
                </a:lnTo>
                <a:lnTo>
                  <a:pt x="811" y="160"/>
                </a:lnTo>
                <a:lnTo>
                  <a:pt x="814" y="160"/>
                </a:lnTo>
                <a:lnTo>
                  <a:pt x="824" y="158"/>
                </a:lnTo>
                <a:lnTo>
                  <a:pt x="865" y="139"/>
                </a:lnTo>
                <a:lnTo>
                  <a:pt x="906" y="118"/>
                </a:lnTo>
                <a:lnTo>
                  <a:pt x="948" y="100"/>
                </a:lnTo>
                <a:lnTo>
                  <a:pt x="978" y="86"/>
                </a:lnTo>
                <a:lnTo>
                  <a:pt x="984" y="88"/>
                </a:lnTo>
                <a:lnTo>
                  <a:pt x="996" y="90"/>
                </a:lnTo>
                <a:lnTo>
                  <a:pt x="1011" y="95"/>
                </a:lnTo>
                <a:lnTo>
                  <a:pt x="1027" y="97"/>
                </a:lnTo>
                <a:lnTo>
                  <a:pt x="1047" y="102"/>
                </a:lnTo>
                <a:lnTo>
                  <a:pt x="1068" y="107"/>
                </a:lnTo>
                <a:lnTo>
                  <a:pt x="1113" y="113"/>
                </a:lnTo>
                <a:lnTo>
                  <a:pt x="1154" y="118"/>
                </a:lnTo>
                <a:lnTo>
                  <a:pt x="1174" y="118"/>
                </a:lnTo>
                <a:lnTo>
                  <a:pt x="1191" y="116"/>
                </a:lnTo>
                <a:lnTo>
                  <a:pt x="1206" y="113"/>
                </a:lnTo>
                <a:lnTo>
                  <a:pt x="1217" y="109"/>
                </a:lnTo>
                <a:lnTo>
                  <a:pt x="1229" y="102"/>
                </a:lnTo>
                <a:lnTo>
                  <a:pt x="1239" y="95"/>
                </a:lnTo>
                <a:lnTo>
                  <a:pt x="1245" y="86"/>
                </a:lnTo>
                <a:lnTo>
                  <a:pt x="1250" y="72"/>
                </a:lnTo>
                <a:lnTo>
                  <a:pt x="1254" y="55"/>
                </a:lnTo>
                <a:lnTo>
                  <a:pt x="1255" y="44"/>
                </a:lnTo>
                <a:lnTo>
                  <a:pt x="1216" y="44"/>
                </a:lnTo>
                <a:lnTo>
                  <a:pt x="1207" y="32"/>
                </a:lnTo>
                <a:lnTo>
                  <a:pt x="1206" y="25"/>
                </a:lnTo>
                <a:lnTo>
                  <a:pt x="1202" y="28"/>
                </a:lnTo>
                <a:lnTo>
                  <a:pt x="1202" y="25"/>
                </a:lnTo>
                <a:lnTo>
                  <a:pt x="1199" y="30"/>
                </a:lnTo>
                <a:lnTo>
                  <a:pt x="1196" y="32"/>
                </a:lnTo>
                <a:lnTo>
                  <a:pt x="1191" y="32"/>
                </a:lnTo>
                <a:lnTo>
                  <a:pt x="1174" y="35"/>
                </a:lnTo>
                <a:lnTo>
                  <a:pt x="1154" y="35"/>
                </a:lnTo>
                <a:lnTo>
                  <a:pt x="1113" y="30"/>
                </a:lnTo>
                <a:lnTo>
                  <a:pt x="1068" y="23"/>
                </a:lnTo>
                <a:lnTo>
                  <a:pt x="1047" y="18"/>
                </a:lnTo>
                <a:lnTo>
                  <a:pt x="1027" y="14"/>
                </a:lnTo>
                <a:lnTo>
                  <a:pt x="1011" y="11"/>
                </a:lnTo>
                <a:lnTo>
                  <a:pt x="996" y="7"/>
                </a:lnTo>
                <a:lnTo>
                  <a:pt x="984" y="4"/>
                </a:lnTo>
                <a:lnTo>
                  <a:pt x="979" y="4"/>
                </a:lnTo>
                <a:lnTo>
                  <a:pt x="976" y="2"/>
                </a:lnTo>
                <a:lnTo>
                  <a:pt x="969" y="4"/>
                </a:lnTo>
                <a:lnTo>
                  <a:pt x="925" y="23"/>
                </a:lnTo>
                <a:lnTo>
                  <a:pt x="883" y="42"/>
                </a:lnTo>
                <a:lnTo>
                  <a:pt x="842" y="62"/>
                </a:lnTo>
                <a:lnTo>
                  <a:pt x="811" y="76"/>
                </a:lnTo>
                <a:lnTo>
                  <a:pt x="764" y="65"/>
                </a:lnTo>
                <a:lnTo>
                  <a:pt x="718" y="53"/>
                </a:lnTo>
                <a:lnTo>
                  <a:pt x="672" y="44"/>
                </a:lnTo>
                <a:lnTo>
                  <a:pt x="625" y="35"/>
                </a:lnTo>
                <a:lnTo>
                  <a:pt x="622" y="32"/>
                </a:lnTo>
                <a:lnTo>
                  <a:pt x="612" y="35"/>
                </a:lnTo>
                <a:lnTo>
                  <a:pt x="610" y="37"/>
                </a:lnTo>
                <a:lnTo>
                  <a:pt x="607" y="37"/>
                </a:lnTo>
                <a:lnTo>
                  <a:pt x="601" y="42"/>
                </a:lnTo>
                <a:lnTo>
                  <a:pt x="591" y="46"/>
                </a:lnTo>
                <a:lnTo>
                  <a:pt x="586" y="49"/>
                </a:lnTo>
                <a:lnTo>
                  <a:pt x="567" y="58"/>
                </a:lnTo>
                <a:lnTo>
                  <a:pt x="553" y="67"/>
                </a:lnTo>
                <a:lnTo>
                  <a:pt x="539" y="74"/>
                </a:lnTo>
                <a:lnTo>
                  <a:pt x="539" y="76"/>
                </a:lnTo>
                <a:lnTo>
                  <a:pt x="534" y="76"/>
                </a:lnTo>
                <a:lnTo>
                  <a:pt x="533" y="76"/>
                </a:lnTo>
                <a:lnTo>
                  <a:pt x="524" y="69"/>
                </a:lnTo>
                <a:lnTo>
                  <a:pt x="511" y="58"/>
                </a:lnTo>
                <a:lnTo>
                  <a:pt x="496" y="42"/>
                </a:lnTo>
                <a:lnTo>
                  <a:pt x="490" y="37"/>
                </a:lnTo>
                <a:lnTo>
                  <a:pt x="478" y="32"/>
                </a:lnTo>
                <a:lnTo>
                  <a:pt x="470" y="35"/>
                </a:lnTo>
                <a:lnTo>
                  <a:pt x="458" y="39"/>
                </a:lnTo>
                <a:lnTo>
                  <a:pt x="443" y="42"/>
                </a:lnTo>
                <a:lnTo>
                  <a:pt x="425" y="39"/>
                </a:lnTo>
                <a:lnTo>
                  <a:pt x="407" y="37"/>
                </a:lnTo>
                <a:lnTo>
                  <a:pt x="371" y="28"/>
                </a:lnTo>
                <a:lnTo>
                  <a:pt x="338" y="21"/>
                </a:lnTo>
                <a:lnTo>
                  <a:pt x="331" y="21"/>
                </a:lnTo>
                <a:lnTo>
                  <a:pt x="329" y="21"/>
                </a:lnTo>
                <a:lnTo>
                  <a:pt x="318" y="23"/>
                </a:lnTo>
                <a:lnTo>
                  <a:pt x="310" y="28"/>
                </a:lnTo>
                <a:lnTo>
                  <a:pt x="290" y="35"/>
                </a:lnTo>
                <a:lnTo>
                  <a:pt x="272" y="42"/>
                </a:lnTo>
                <a:lnTo>
                  <a:pt x="263" y="46"/>
                </a:lnTo>
                <a:lnTo>
                  <a:pt x="255" y="51"/>
                </a:lnTo>
                <a:lnTo>
                  <a:pt x="247" y="58"/>
                </a:lnTo>
                <a:lnTo>
                  <a:pt x="237" y="67"/>
                </a:lnTo>
                <a:lnTo>
                  <a:pt x="229" y="74"/>
                </a:lnTo>
                <a:lnTo>
                  <a:pt x="215" y="90"/>
                </a:lnTo>
                <a:lnTo>
                  <a:pt x="204" y="102"/>
                </a:lnTo>
                <a:lnTo>
                  <a:pt x="200" y="104"/>
                </a:lnTo>
                <a:lnTo>
                  <a:pt x="192" y="109"/>
                </a:lnTo>
                <a:lnTo>
                  <a:pt x="192" y="111"/>
                </a:lnTo>
                <a:lnTo>
                  <a:pt x="179" y="113"/>
                </a:lnTo>
                <a:lnTo>
                  <a:pt x="157" y="116"/>
                </a:lnTo>
                <a:lnTo>
                  <a:pt x="128" y="120"/>
                </a:lnTo>
                <a:lnTo>
                  <a:pt x="123" y="111"/>
                </a:lnTo>
                <a:lnTo>
                  <a:pt x="114" y="100"/>
                </a:lnTo>
                <a:lnTo>
                  <a:pt x="96" y="69"/>
                </a:lnTo>
                <a:lnTo>
                  <a:pt x="86" y="55"/>
                </a:lnTo>
                <a:lnTo>
                  <a:pt x="78" y="44"/>
                </a:lnTo>
                <a:lnTo>
                  <a:pt x="60" y="21"/>
                </a:lnTo>
                <a:lnTo>
                  <a:pt x="38" y="0"/>
                </a:lnTo>
                <a:lnTo>
                  <a:pt x="634" y="113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7" name="Freeform 60"/>
          <p:cNvSpPr>
            <a:spLocks/>
          </p:cNvSpPr>
          <p:nvPr/>
        </p:nvSpPr>
        <p:spPr bwMode="auto">
          <a:xfrm>
            <a:off x="2598738" y="3162300"/>
            <a:ext cx="3213100" cy="320675"/>
          </a:xfrm>
          <a:custGeom>
            <a:avLst/>
            <a:gdLst>
              <a:gd name="T0" fmla="*/ 2147483647 w 2024"/>
              <a:gd name="T1" fmla="*/ 2147483647 h 202"/>
              <a:gd name="T2" fmla="*/ 2147483647 w 2024"/>
              <a:gd name="T3" fmla="*/ 2147483647 h 202"/>
              <a:gd name="T4" fmla="*/ 2147483647 w 2024"/>
              <a:gd name="T5" fmla="*/ 2147483647 h 202"/>
              <a:gd name="T6" fmla="*/ 2147483647 w 2024"/>
              <a:gd name="T7" fmla="*/ 2147483647 h 202"/>
              <a:gd name="T8" fmla="*/ 2147483647 w 2024"/>
              <a:gd name="T9" fmla="*/ 2147483647 h 202"/>
              <a:gd name="T10" fmla="*/ 2147483647 w 2024"/>
              <a:gd name="T11" fmla="*/ 2147483647 h 202"/>
              <a:gd name="T12" fmla="*/ 2147483647 w 2024"/>
              <a:gd name="T13" fmla="*/ 2147483647 h 202"/>
              <a:gd name="T14" fmla="*/ 2147483647 w 2024"/>
              <a:gd name="T15" fmla="*/ 2147483647 h 202"/>
              <a:gd name="T16" fmla="*/ 2147483647 w 2024"/>
              <a:gd name="T17" fmla="*/ 2147483647 h 202"/>
              <a:gd name="T18" fmla="*/ 2147483647 w 2024"/>
              <a:gd name="T19" fmla="*/ 2147483647 h 202"/>
              <a:gd name="T20" fmla="*/ 2147483647 w 2024"/>
              <a:gd name="T21" fmla="*/ 2147483647 h 202"/>
              <a:gd name="T22" fmla="*/ 2147483647 w 2024"/>
              <a:gd name="T23" fmla="*/ 2147483647 h 202"/>
              <a:gd name="T24" fmla="*/ 2147483647 w 2024"/>
              <a:gd name="T25" fmla="*/ 2147483647 h 202"/>
              <a:gd name="T26" fmla="*/ 2147483647 w 2024"/>
              <a:gd name="T27" fmla="*/ 2147483647 h 202"/>
              <a:gd name="T28" fmla="*/ 2147483647 w 2024"/>
              <a:gd name="T29" fmla="*/ 2147483647 h 202"/>
              <a:gd name="T30" fmla="*/ 2147483647 w 2024"/>
              <a:gd name="T31" fmla="*/ 2147483647 h 202"/>
              <a:gd name="T32" fmla="*/ 2147483647 w 2024"/>
              <a:gd name="T33" fmla="*/ 2147483647 h 202"/>
              <a:gd name="T34" fmla="*/ 2147483647 w 2024"/>
              <a:gd name="T35" fmla="*/ 2147483647 h 202"/>
              <a:gd name="T36" fmla="*/ 2147483647 w 2024"/>
              <a:gd name="T37" fmla="*/ 2147483647 h 202"/>
              <a:gd name="T38" fmla="*/ 2147483647 w 2024"/>
              <a:gd name="T39" fmla="*/ 2147483647 h 202"/>
              <a:gd name="T40" fmla="*/ 2147483647 w 2024"/>
              <a:gd name="T41" fmla="*/ 2147483647 h 202"/>
              <a:gd name="T42" fmla="*/ 2147483647 w 2024"/>
              <a:gd name="T43" fmla="*/ 2147483647 h 202"/>
              <a:gd name="T44" fmla="*/ 2147483647 w 2024"/>
              <a:gd name="T45" fmla="*/ 2147483647 h 202"/>
              <a:gd name="T46" fmla="*/ 2147483647 w 2024"/>
              <a:gd name="T47" fmla="*/ 2147483647 h 202"/>
              <a:gd name="T48" fmla="*/ 2147483647 w 2024"/>
              <a:gd name="T49" fmla="*/ 2147483647 h 202"/>
              <a:gd name="T50" fmla="*/ 0 w 2024"/>
              <a:gd name="T51" fmla="*/ 2147483647 h 202"/>
              <a:gd name="T52" fmla="*/ 2147483647 w 2024"/>
              <a:gd name="T53" fmla="*/ 2147483647 h 202"/>
              <a:gd name="T54" fmla="*/ 2147483647 w 2024"/>
              <a:gd name="T55" fmla="*/ 2147483647 h 202"/>
              <a:gd name="T56" fmla="*/ 2147483647 w 2024"/>
              <a:gd name="T57" fmla="*/ 2147483647 h 202"/>
              <a:gd name="T58" fmla="*/ 2147483647 w 2024"/>
              <a:gd name="T59" fmla="*/ 2147483647 h 202"/>
              <a:gd name="T60" fmla="*/ 2147483647 w 2024"/>
              <a:gd name="T61" fmla="*/ 2147483647 h 202"/>
              <a:gd name="T62" fmla="*/ 2147483647 w 2024"/>
              <a:gd name="T63" fmla="*/ 2147483647 h 202"/>
              <a:gd name="T64" fmla="*/ 2147483647 w 2024"/>
              <a:gd name="T65" fmla="*/ 2147483647 h 202"/>
              <a:gd name="T66" fmla="*/ 2147483647 w 2024"/>
              <a:gd name="T67" fmla="*/ 2147483647 h 202"/>
              <a:gd name="T68" fmla="*/ 2147483647 w 2024"/>
              <a:gd name="T69" fmla="*/ 2147483647 h 202"/>
              <a:gd name="T70" fmla="*/ 2147483647 w 2024"/>
              <a:gd name="T71" fmla="*/ 2147483647 h 202"/>
              <a:gd name="T72" fmla="*/ 2147483647 w 2024"/>
              <a:gd name="T73" fmla="*/ 2147483647 h 202"/>
              <a:gd name="T74" fmla="*/ 2147483647 w 2024"/>
              <a:gd name="T75" fmla="*/ 2147483647 h 202"/>
              <a:gd name="T76" fmla="*/ 2147483647 w 2024"/>
              <a:gd name="T77" fmla="*/ 2147483647 h 202"/>
              <a:gd name="T78" fmla="*/ 2147483647 w 2024"/>
              <a:gd name="T79" fmla="*/ 2147483647 h 202"/>
              <a:gd name="T80" fmla="*/ 2147483647 w 2024"/>
              <a:gd name="T81" fmla="*/ 2147483647 h 202"/>
              <a:gd name="T82" fmla="*/ 2147483647 w 2024"/>
              <a:gd name="T83" fmla="*/ 2147483647 h 202"/>
              <a:gd name="T84" fmla="*/ 2147483647 w 2024"/>
              <a:gd name="T85" fmla="*/ 2147483647 h 202"/>
              <a:gd name="T86" fmla="*/ 2147483647 w 2024"/>
              <a:gd name="T87" fmla="*/ 2147483647 h 202"/>
              <a:gd name="T88" fmla="*/ 2147483647 w 2024"/>
              <a:gd name="T89" fmla="*/ 2147483647 h 202"/>
              <a:gd name="T90" fmla="*/ 2147483647 w 2024"/>
              <a:gd name="T91" fmla="*/ 2147483647 h 202"/>
              <a:gd name="T92" fmla="*/ 2147483647 w 2024"/>
              <a:gd name="T93" fmla="*/ 2147483647 h 202"/>
              <a:gd name="T94" fmla="*/ 2147483647 w 2024"/>
              <a:gd name="T95" fmla="*/ 2147483647 h 202"/>
              <a:gd name="T96" fmla="*/ 2147483647 w 2024"/>
              <a:gd name="T97" fmla="*/ 2147483647 h 202"/>
              <a:gd name="T98" fmla="*/ 2147483647 w 2024"/>
              <a:gd name="T99" fmla="*/ 2147483647 h 202"/>
              <a:gd name="T100" fmla="*/ 2147483647 w 2024"/>
              <a:gd name="T101" fmla="*/ 2147483647 h 2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24"/>
              <a:gd name="T154" fmla="*/ 0 h 202"/>
              <a:gd name="T155" fmla="*/ 2024 w 2024"/>
              <a:gd name="T156" fmla="*/ 202 h 20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24" h="202">
                <a:moveTo>
                  <a:pt x="2024" y="172"/>
                </a:moveTo>
                <a:lnTo>
                  <a:pt x="2021" y="88"/>
                </a:lnTo>
                <a:lnTo>
                  <a:pt x="1925" y="95"/>
                </a:lnTo>
                <a:lnTo>
                  <a:pt x="1826" y="100"/>
                </a:lnTo>
                <a:lnTo>
                  <a:pt x="1728" y="100"/>
                </a:lnTo>
                <a:lnTo>
                  <a:pt x="1631" y="100"/>
                </a:lnTo>
                <a:lnTo>
                  <a:pt x="1434" y="91"/>
                </a:lnTo>
                <a:lnTo>
                  <a:pt x="1239" y="74"/>
                </a:lnTo>
                <a:lnTo>
                  <a:pt x="1222" y="72"/>
                </a:lnTo>
                <a:lnTo>
                  <a:pt x="1209" y="67"/>
                </a:lnTo>
                <a:lnTo>
                  <a:pt x="1197" y="65"/>
                </a:lnTo>
                <a:lnTo>
                  <a:pt x="1189" y="63"/>
                </a:lnTo>
                <a:lnTo>
                  <a:pt x="1176" y="61"/>
                </a:lnTo>
                <a:lnTo>
                  <a:pt x="1169" y="58"/>
                </a:lnTo>
                <a:lnTo>
                  <a:pt x="1163" y="56"/>
                </a:lnTo>
                <a:lnTo>
                  <a:pt x="1156" y="54"/>
                </a:lnTo>
                <a:lnTo>
                  <a:pt x="1146" y="51"/>
                </a:lnTo>
                <a:lnTo>
                  <a:pt x="1136" y="47"/>
                </a:lnTo>
                <a:lnTo>
                  <a:pt x="1121" y="42"/>
                </a:lnTo>
                <a:lnTo>
                  <a:pt x="1105" y="35"/>
                </a:lnTo>
                <a:lnTo>
                  <a:pt x="1093" y="28"/>
                </a:lnTo>
                <a:lnTo>
                  <a:pt x="1082" y="23"/>
                </a:lnTo>
                <a:lnTo>
                  <a:pt x="1072" y="19"/>
                </a:lnTo>
                <a:lnTo>
                  <a:pt x="1068" y="19"/>
                </a:lnTo>
                <a:lnTo>
                  <a:pt x="1063" y="16"/>
                </a:lnTo>
                <a:lnTo>
                  <a:pt x="1055" y="14"/>
                </a:lnTo>
                <a:lnTo>
                  <a:pt x="1045" y="16"/>
                </a:lnTo>
                <a:lnTo>
                  <a:pt x="1030" y="26"/>
                </a:lnTo>
                <a:lnTo>
                  <a:pt x="1020" y="35"/>
                </a:lnTo>
                <a:lnTo>
                  <a:pt x="1011" y="44"/>
                </a:lnTo>
                <a:lnTo>
                  <a:pt x="992" y="65"/>
                </a:lnTo>
                <a:lnTo>
                  <a:pt x="976" y="91"/>
                </a:lnTo>
                <a:lnTo>
                  <a:pt x="974" y="93"/>
                </a:lnTo>
                <a:lnTo>
                  <a:pt x="973" y="91"/>
                </a:lnTo>
                <a:lnTo>
                  <a:pt x="973" y="88"/>
                </a:lnTo>
                <a:lnTo>
                  <a:pt x="968" y="77"/>
                </a:lnTo>
                <a:lnTo>
                  <a:pt x="963" y="65"/>
                </a:lnTo>
                <a:lnTo>
                  <a:pt x="958" y="51"/>
                </a:lnTo>
                <a:lnTo>
                  <a:pt x="948" y="44"/>
                </a:lnTo>
                <a:lnTo>
                  <a:pt x="948" y="40"/>
                </a:lnTo>
                <a:lnTo>
                  <a:pt x="946" y="37"/>
                </a:lnTo>
                <a:lnTo>
                  <a:pt x="946" y="40"/>
                </a:lnTo>
                <a:lnTo>
                  <a:pt x="936" y="30"/>
                </a:lnTo>
                <a:lnTo>
                  <a:pt x="926" y="23"/>
                </a:lnTo>
                <a:lnTo>
                  <a:pt x="910" y="16"/>
                </a:lnTo>
                <a:lnTo>
                  <a:pt x="892" y="12"/>
                </a:lnTo>
                <a:lnTo>
                  <a:pt x="875" y="5"/>
                </a:lnTo>
                <a:lnTo>
                  <a:pt x="863" y="0"/>
                </a:lnTo>
                <a:lnTo>
                  <a:pt x="853" y="3"/>
                </a:lnTo>
                <a:lnTo>
                  <a:pt x="845" y="7"/>
                </a:lnTo>
                <a:lnTo>
                  <a:pt x="839" y="5"/>
                </a:lnTo>
                <a:lnTo>
                  <a:pt x="827" y="3"/>
                </a:lnTo>
                <a:lnTo>
                  <a:pt x="819" y="0"/>
                </a:lnTo>
                <a:lnTo>
                  <a:pt x="806" y="0"/>
                </a:lnTo>
                <a:lnTo>
                  <a:pt x="736" y="3"/>
                </a:lnTo>
                <a:lnTo>
                  <a:pt x="667" y="7"/>
                </a:lnTo>
                <a:lnTo>
                  <a:pt x="528" y="14"/>
                </a:lnTo>
                <a:lnTo>
                  <a:pt x="518" y="16"/>
                </a:lnTo>
                <a:lnTo>
                  <a:pt x="506" y="23"/>
                </a:lnTo>
                <a:lnTo>
                  <a:pt x="505" y="23"/>
                </a:lnTo>
                <a:lnTo>
                  <a:pt x="501" y="23"/>
                </a:lnTo>
                <a:lnTo>
                  <a:pt x="490" y="28"/>
                </a:lnTo>
                <a:lnTo>
                  <a:pt x="481" y="30"/>
                </a:lnTo>
                <a:lnTo>
                  <a:pt x="470" y="33"/>
                </a:lnTo>
                <a:lnTo>
                  <a:pt x="453" y="40"/>
                </a:lnTo>
                <a:lnTo>
                  <a:pt x="434" y="47"/>
                </a:lnTo>
                <a:lnTo>
                  <a:pt x="434" y="49"/>
                </a:lnTo>
                <a:lnTo>
                  <a:pt x="412" y="56"/>
                </a:lnTo>
                <a:lnTo>
                  <a:pt x="394" y="65"/>
                </a:lnTo>
                <a:lnTo>
                  <a:pt x="386" y="70"/>
                </a:lnTo>
                <a:lnTo>
                  <a:pt x="384" y="72"/>
                </a:lnTo>
                <a:lnTo>
                  <a:pt x="382" y="70"/>
                </a:lnTo>
                <a:lnTo>
                  <a:pt x="369" y="61"/>
                </a:lnTo>
                <a:lnTo>
                  <a:pt x="351" y="44"/>
                </a:lnTo>
                <a:lnTo>
                  <a:pt x="338" y="33"/>
                </a:lnTo>
                <a:lnTo>
                  <a:pt x="329" y="21"/>
                </a:lnTo>
                <a:lnTo>
                  <a:pt x="323" y="14"/>
                </a:lnTo>
                <a:lnTo>
                  <a:pt x="316" y="9"/>
                </a:lnTo>
                <a:lnTo>
                  <a:pt x="310" y="5"/>
                </a:lnTo>
                <a:lnTo>
                  <a:pt x="298" y="0"/>
                </a:lnTo>
                <a:lnTo>
                  <a:pt x="295" y="3"/>
                </a:lnTo>
                <a:lnTo>
                  <a:pt x="253" y="12"/>
                </a:lnTo>
                <a:lnTo>
                  <a:pt x="242" y="14"/>
                </a:lnTo>
                <a:lnTo>
                  <a:pt x="199" y="28"/>
                </a:lnTo>
                <a:lnTo>
                  <a:pt x="156" y="44"/>
                </a:lnTo>
                <a:lnTo>
                  <a:pt x="116" y="61"/>
                </a:lnTo>
                <a:lnTo>
                  <a:pt x="100" y="70"/>
                </a:lnTo>
                <a:lnTo>
                  <a:pt x="85" y="79"/>
                </a:lnTo>
                <a:lnTo>
                  <a:pt x="53" y="98"/>
                </a:lnTo>
                <a:lnTo>
                  <a:pt x="37" y="107"/>
                </a:lnTo>
                <a:lnTo>
                  <a:pt x="20" y="116"/>
                </a:lnTo>
                <a:lnTo>
                  <a:pt x="14" y="119"/>
                </a:lnTo>
                <a:lnTo>
                  <a:pt x="0" y="119"/>
                </a:lnTo>
                <a:lnTo>
                  <a:pt x="0" y="202"/>
                </a:lnTo>
                <a:lnTo>
                  <a:pt x="15" y="200"/>
                </a:lnTo>
                <a:lnTo>
                  <a:pt x="27" y="197"/>
                </a:lnTo>
                <a:lnTo>
                  <a:pt x="43" y="193"/>
                </a:lnTo>
                <a:lnTo>
                  <a:pt x="60" y="183"/>
                </a:lnTo>
                <a:lnTo>
                  <a:pt x="76" y="174"/>
                </a:lnTo>
                <a:lnTo>
                  <a:pt x="108" y="156"/>
                </a:lnTo>
                <a:lnTo>
                  <a:pt x="123" y="146"/>
                </a:lnTo>
                <a:lnTo>
                  <a:pt x="134" y="139"/>
                </a:lnTo>
                <a:lnTo>
                  <a:pt x="179" y="121"/>
                </a:lnTo>
                <a:lnTo>
                  <a:pt x="222" y="105"/>
                </a:lnTo>
                <a:lnTo>
                  <a:pt x="255" y="95"/>
                </a:lnTo>
                <a:lnTo>
                  <a:pt x="290" y="86"/>
                </a:lnTo>
                <a:lnTo>
                  <a:pt x="295" y="93"/>
                </a:lnTo>
                <a:lnTo>
                  <a:pt x="308" y="105"/>
                </a:lnTo>
                <a:lnTo>
                  <a:pt x="318" y="112"/>
                </a:lnTo>
                <a:lnTo>
                  <a:pt x="346" y="137"/>
                </a:lnTo>
                <a:lnTo>
                  <a:pt x="359" y="146"/>
                </a:lnTo>
                <a:lnTo>
                  <a:pt x="374" y="156"/>
                </a:lnTo>
                <a:lnTo>
                  <a:pt x="384" y="158"/>
                </a:lnTo>
                <a:lnTo>
                  <a:pt x="395" y="156"/>
                </a:lnTo>
                <a:lnTo>
                  <a:pt x="397" y="153"/>
                </a:lnTo>
                <a:lnTo>
                  <a:pt x="402" y="151"/>
                </a:lnTo>
                <a:lnTo>
                  <a:pt x="409" y="146"/>
                </a:lnTo>
                <a:lnTo>
                  <a:pt x="417" y="142"/>
                </a:lnTo>
                <a:lnTo>
                  <a:pt x="435" y="132"/>
                </a:lnTo>
                <a:lnTo>
                  <a:pt x="448" y="125"/>
                </a:lnTo>
                <a:lnTo>
                  <a:pt x="450" y="125"/>
                </a:lnTo>
                <a:lnTo>
                  <a:pt x="476" y="116"/>
                </a:lnTo>
                <a:lnTo>
                  <a:pt x="490" y="112"/>
                </a:lnTo>
                <a:lnTo>
                  <a:pt x="498" y="114"/>
                </a:lnTo>
                <a:lnTo>
                  <a:pt x="510" y="109"/>
                </a:lnTo>
                <a:lnTo>
                  <a:pt x="513" y="109"/>
                </a:lnTo>
                <a:lnTo>
                  <a:pt x="518" y="107"/>
                </a:lnTo>
                <a:lnTo>
                  <a:pt x="526" y="102"/>
                </a:lnTo>
                <a:lnTo>
                  <a:pt x="534" y="98"/>
                </a:lnTo>
                <a:lnTo>
                  <a:pt x="667" y="91"/>
                </a:lnTo>
                <a:lnTo>
                  <a:pt x="736" y="86"/>
                </a:lnTo>
                <a:lnTo>
                  <a:pt x="806" y="84"/>
                </a:lnTo>
                <a:lnTo>
                  <a:pt x="807" y="84"/>
                </a:lnTo>
                <a:lnTo>
                  <a:pt x="810" y="91"/>
                </a:lnTo>
                <a:lnTo>
                  <a:pt x="820" y="98"/>
                </a:lnTo>
                <a:lnTo>
                  <a:pt x="832" y="102"/>
                </a:lnTo>
                <a:lnTo>
                  <a:pt x="844" y="98"/>
                </a:lnTo>
                <a:lnTo>
                  <a:pt x="849" y="95"/>
                </a:lnTo>
                <a:lnTo>
                  <a:pt x="853" y="93"/>
                </a:lnTo>
                <a:lnTo>
                  <a:pt x="863" y="88"/>
                </a:lnTo>
                <a:lnTo>
                  <a:pt x="865" y="86"/>
                </a:lnTo>
                <a:lnTo>
                  <a:pt x="868" y="88"/>
                </a:lnTo>
                <a:lnTo>
                  <a:pt x="887" y="93"/>
                </a:lnTo>
                <a:lnTo>
                  <a:pt x="903" y="100"/>
                </a:lnTo>
                <a:lnTo>
                  <a:pt x="903" y="98"/>
                </a:lnTo>
                <a:lnTo>
                  <a:pt x="911" y="105"/>
                </a:lnTo>
                <a:lnTo>
                  <a:pt x="913" y="109"/>
                </a:lnTo>
                <a:lnTo>
                  <a:pt x="918" y="121"/>
                </a:lnTo>
                <a:lnTo>
                  <a:pt x="923" y="135"/>
                </a:lnTo>
                <a:lnTo>
                  <a:pt x="926" y="142"/>
                </a:lnTo>
                <a:lnTo>
                  <a:pt x="934" y="156"/>
                </a:lnTo>
                <a:lnTo>
                  <a:pt x="941" y="163"/>
                </a:lnTo>
                <a:lnTo>
                  <a:pt x="959" y="179"/>
                </a:lnTo>
                <a:lnTo>
                  <a:pt x="966" y="186"/>
                </a:lnTo>
                <a:lnTo>
                  <a:pt x="977" y="188"/>
                </a:lnTo>
                <a:lnTo>
                  <a:pt x="989" y="186"/>
                </a:lnTo>
                <a:lnTo>
                  <a:pt x="996" y="179"/>
                </a:lnTo>
                <a:lnTo>
                  <a:pt x="1011" y="165"/>
                </a:lnTo>
                <a:lnTo>
                  <a:pt x="1019" y="151"/>
                </a:lnTo>
                <a:lnTo>
                  <a:pt x="1035" y="125"/>
                </a:lnTo>
                <a:lnTo>
                  <a:pt x="1054" y="105"/>
                </a:lnTo>
                <a:lnTo>
                  <a:pt x="1054" y="102"/>
                </a:lnTo>
                <a:lnTo>
                  <a:pt x="1058" y="100"/>
                </a:lnTo>
                <a:lnTo>
                  <a:pt x="1070" y="105"/>
                </a:lnTo>
                <a:lnTo>
                  <a:pt x="1083" y="112"/>
                </a:lnTo>
                <a:lnTo>
                  <a:pt x="1087" y="112"/>
                </a:lnTo>
                <a:lnTo>
                  <a:pt x="1098" y="119"/>
                </a:lnTo>
                <a:lnTo>
                  <a:pt x="1113" y="123"/>
                </a:lnTo>
                <a:lnTo>
                  <a:pt x="1123" y="128"/>
                </a:lnTo>
                <a:lnTo>
                  <a:pt x="1133" y="130"/>
                </a:lnTo>
                <a:lnTo>
                  <a:pt x="1140" y="132"/>
                </a:lnTo>
                <a:lnTo>
                  <a:pt x="1146" y="135"/>
                </a:lnTo>
                <a:lnTo>
                  <a:pt x="1156" y="139"/>
                </a:lnTo>
                <a:lnTo>
                  <a:pt x="1168" y="142"/>
                </a:lnTo>
                <a:lnTo>
                  <a:pt x="1176" y="144"/>
                </a:lnTo>
                <a:lnTo>
                  <a:pt x="1189" y="146"/>
                </a:lnTo>
                <a:lnTo>
                  <a:pt x="1197" y="149"/>
                </a:lnTo>
                <a:lnTo>
                  <a:pt x="1209" y="151"/>
                </a:lnTo>
                <a:lnTo>
                  <a:pt x="1222" y="156"/>
                </a:lnTo>
                <a:lnTo>
                  <a:pt x="1232" y="158"/>
                </a:lnTo>
                <a:lnTo>
                  <a:pt x="1235" y="158"/>
                </a:lnTo>
                <a:lnTo>
                  <a:pt x="1434" y="174"/>
                </a:lnTo>
                <a:lnTo>
                  <a:pt x="1631" y="183"/>
                </a:lnTo>
                <a:lnTo>
                  <a:pt x="1728" y="183"/>
                </a:lnTo>
                <a:lnTo>
                  <a:pt x="1826" y="183"/>
                </a:lnTo>
                <a:lnTo>
                  <a:pt x="1925" y="179"/>
                </a:lnTo>
                <a:lnTo>
                  <a:pt x="2024" y="172"/>
                </a:lnTo>
                <a:lnTo>
                  <a:pt x="916" y="109"/>
                </a:lnTo>
                <a:lnTo>
                  <a:pt x="925" y="121"/>
                </a:lnTo>
                <a:lnTo>
                  <a:pt x="915" y="112"/>
                </a:lnTo>
                <a:lnTo>
                  <a:pt x="916" y="109"/>
                </a:lnTo>
                <a:lnTo>
                  <a:pt x="2024" y="1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8" name="Rectangle 61"/>
          <p:cNvSpPr>
            <a:spLocks noChangeArrowheads="1"/>
          </p:cNvSpPr>
          <p:nvPr/>
        </p:nvSpPr>
        <p:spPr bwMode="auto">
          <a:xfrm>
            <a:off x="6353175" y="2589213"/>
            <a:ext cx="14716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PSS layer</a:t>
            </a:r>
            <a:endParaRPr lang="en-US" b="0"/>
          </a:p>
        </p:txBody>
      </p:sp>
      <p:grpSp>
        <p:nvGrpSpPr>
          <p:cNvPr id="26669" name="Group 62"/>
          <p:cNvGrpSpPr>
            <a:grpSpLocks/>
          </p:cNvGrpSpPr>
          <p:nvPr/>
        </p:nvGrpSpPr>
        <p:grpSpPr bwMode="auto">
          <a:xfrm>
            <a:off x="5854700" y="2657475"/>
            <a:ext cx="371475" cy="225425"/>
            <a:chOff x="3771" y="2315"/>
            <a:chExt cx="234" cy="142"/>
          </a:xfrm>
        </p:grpSpPr>
        <p:sp>
          <p:nvSpPr>
            <p:cNvPr id="26730" name="Freeform 63"/>
            <p:cNvSpPr>
              <a:spLocks/>
            </p:cNvSpPr>
            <p:nvPr/>
          </p:nvSpPr>
          <p:spPr bwMode="auto">
            <a:xfrm>
              <a:off x="3863" y="2329"/>
              <a:ext cx="142" cy="65"/>
            </a:xfrm>
            <a:custGeom>
              <a:avLst/>
              <a:gdLst>
                <a:gd name="T0" fmla="*/ 139 w 142"/>
                <a:gd name="T1" fmla="*/ 14 h 65"/>
                <a:gd name="T2" fmla="*/ 141 w 142"/>
                <a:gd name="T3" fmla="*/ 14 h 65"/>
                <a:gd name="T4" fmla="*/ 142 w 142"/>
                <a:gd name="T5" fmla="*/ 12 h 65"/>
                <a:gd name="T6" fmla="*/ 142 w 142"/>
                <a:gd name="T7" fmla="*/ 10 h 65"/>
                <a:gd name="T8" fmla="*/ 142 w 142"/>
                <a:gd name="T9" fmla="*/ 7 h 65"/>
                <a:gd name="T10" fmla="*/ 142 w 142"/>
                <a:gd name="T11" fmla="*/ 5 h 65"/>
                <a:gd name="T12" fmla="*/ 141 w 142"/>
                <a:gd name="T13" fmla="*/ 3 h 65"/>
                <a:gd name="T14" fmla="*/ 139 w 142"/>
                <a:gd name="T15" fmla="*/ 0 h 65"/>
                <a:gd name="T16" fmla="*/ 137 w 142"/>
                <a:gd name="T17" fmla="*/ 0 h 65"/>
                <a:gd name="T18" fmla="*/ 5 w 142"/>
                <a:gd name="T19" fmla="*/ 51 h 65"/>
                <a:gd name="T20" fmla="*/ 3 w 142"/>
                <a:gd name="T21" fmla="*/ 54 h 65"/>
                <a:gd name="T22" fmla="*/ 2 w 142"/>
                <a:gd name="T23" fmla="*/ 56 h 65"/>
                <a:gd name="T24" fmla="*/ 0 w 142"/>
                <a:gd name="T25" fmla="*/ 58 h 65"/>
                <a:gd name="T26" fmla="*/ 0 w 142"/>
                <a:gd name="T27" fmla="*/ 61 h 65"/>
                <a:gd name="T28" fmla="*/ 2 w 142"/>
                <a:gd name="T29" fmla="*/ 63 h 65"/>
                <a:gd name="T30" fmla="*/ 3 w 142"/>
                <a:gd name="T31" fmla="*/ 65 h 65"/>
                <a:gd name="T32" fmla="*/ 5 w 142"/>
                <a:gd name="T33" fmla="*/ 65 h 65"/>
                <a:gd name="T34" fmla="*/ 7 w 142"/>
                <a:gd name="T35" fmla="*/ 65 h 65"/>
                <a:gd name="T36" fmla="*/ 139 w 142"/>
                <a:gd name="T37" fmla="*/ 14 h 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65"/>
                <a:gd name="T59" fmla="*/ 142 w 142"/>
                <a:gd name="T60" fmla="*/ 65 h 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65">
                  <a:moveTo>
                    <a:pt x="139" y="14"/>
                  </a:moveTo>
                  <a:lnTo>
                    <a:pt x="141" y="14"/>
                  </a:lnTo>
                  <a:lnTo>
                    <a:pt x="142" y="12"/>
                  </a:lnTo>
                  <a:lnTo>
                    <a:pt x="142" y="10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41" y="3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5" y="51"/>
                  </a:lnTo>
                  <a:lnTo>
                    <a:pt x="3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3" y="65"/>
                  </a:lnTo>
                  <a:lnTo>
                    <a:pt x="5" y="65"/>
                  </a:lnTo>
                  <a:lnTo>
                    <a:pt x="7" y="65"/>
                  </a:lnTo>
                  <a:lnTo>
                    <a:pt x="13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1" name="Freeform 64"/>
            <p:cNvSpPr>
              <a:spLocks/>
            </p:cNvSpPr>
            <p:nvPr/>
          </p:nvSpPr>
          <p:spPr bwMode="auto">
            <a:xfrm>
              <a:off x="3771" y="2315"/>
              <a:ext cx="114" cy="142"/>
            </a:xfrm>
            <a:custGeom>
              <a:avLst/>
              <a:gdLst>
                <a:gd name="T0" fmla="*/ 87 w 114"/>
                <a:gd name="T1" fmla="*/ 0 h 142"/>
                <a:gd name="T2" fmla="*/ 0 w 114"/>
                <a:gd name="T3" fmla="*/ 109 h 142"/>
                <a:gd name="T4" fmla="*/ 114 w 114"/>
                <a:gd name="T5" fmla="*/ 142 h 142"/>
                <a:gd name="T6" fmla="*/ 87 w 114"/>
                <a:gd name="T7" fmla="*/ 0 h 1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42"/>
                <a:gd name="T14" fmla="*/ 114 w 114"/>
                <a:gd name="T15" fmla="*/ 142 h 1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42">
                  <a:moveTo>
                    <a:pt x="87" y="0"/>
                  </a:moveTo>
                  <a:lnTo>
                    <a:pt x="0" y="109"/>
                  </a:lnTo>
                  <a:lnTo>
                    <a:pt x="114" y="142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70" name="Group 65"/>
          <p:cNvGrpSpPr>
            <a:grpSpLocks/>
          </p:cNvGrpSpPr>
          <p:nvPr/>
        </p:nvGrpSpPr>
        <p:grpSpPr bwMode="auto">
          <a:xfrm>
            <a:off x="5854700" y="2960688"/>
            <a:ext cx="463550" cy="430212"/>
            <a:chOff x="3771" y="2506"/>
            <a:chExt cx="292" cy="271"/>
          </a:xfrm>
        </p:grpSpPr>
        <p:sp>
          <p:nvSpPr>
            <p:cNvPr id="26728" name="Freeform 66"/>
            <p:cNvSpPr>
              <a:spLocks/>
            </p:cNvSpPr>
            <p:nvPr/>
          </p:nvSpPr>
          <p:spPr bwMode="auto">
            <a:xfrm>
              <a:off x="3850" y="2506"/>
              <a:ext cx="213" cy="201"/>
            </a:xfrm>
            <a:custGeom>
              <a:avLst/>
              <a:gdLst>
                <a:gd name="T0" fmla="*/ 212 w 213"/>
                <a:gd name="T1" fmla="*/ 14 h 201"/>
                <a:gd name="T2" fmla="*/ 213 w 213"/>
                <a:gd name="T3" fmla="*/ 11 h 201"/>
                <a:gd name="T4" fmla="*/ 213 w 213"/>
                <a:gd name="T5" fmla="*/ 9 h 201"/>
                <a:gd name="T6" fmla="*/ 213 w 213"/>
                <a:gd name="T7" fmla="*/ 7 h 201"/>
                <a:gd name="T8" fmla="*/ 213 w 213"/>
                <a:gd name="T9" fmla="*/ 4 h 201"/>
                <a:gd name="T10" fmla="*/ 212 w 213"/>
                <a:gd name="T11" fmla="*/ 2 h 201"/>
                <a:gd name="T12" fmla="*/ 210 w 213"/>
                <a:gd name="T13" fmla="*/ 0 h 201"/>
                <a:gd name="T14" fmla="*/ 208 w 213"/>
                <a:gd name="T15" fmla="*/ 0 h 201"/>
                <a:gd name="T16" fmla="*/ 207 w 213"/>
                <a:gd name="T17" fmla="*/ 2 h 201"/>
                <a:gd name="T18" fmla="*/ 3 w 213"/>
                <a:gd name="T19" fmla="*/ 190 h 201"/>
                <a:gd name="T20" fmla="*/ 2 w 213"/>
                <a:gd name="T21" fmla="*/ 192 h 201"/>
                <a:gd name="T22" fmla="*/ 0 w 213"/>
                <a:gd name="T23" fmla="*/ 194 h 201"/>
                <a:gd name="T24" fmla="*/ 0 w 213"/>
                <a:gd name="T25" fmla="*/ 197 h 201"/>
                <a:gd name="T26" fmla="*/ 2 w 213"/>
                <a:gd name="T27" fmla="*/ 199 h 201"/>
                <a:gd name="T28" fmla="*/ 3 w 213"/>
                <a:gd name="T29" fmla="*/ 201 h 201"/>
                <a:gd name="T30" fmla="*/ 5 w 213"/>
                <a:gd name="T31" fmla="*/ 201 h 201"/>
                <a:gd name="T32" fmla="*/ 7 w 213"/>
                <a:gd name="T33" fmla="*/ 201 h 201"/>
                <a:gd name="T34" fmla="*/ 8 w 213"/>
                <a:gd name="T35" fmla="*/ 201 h 201"/>
                <a:gd name="T36" fmla="*/ 212 w 213"/>
                <a:gd name="T37" fmla="*/ 14 h 2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3"/>
                <a:gd name="T58" fmla="*/ 0 h 201"/>
                <a:gd name="T59" fmla="*/ 213 w 213"/>
                <a:gd name="T60" fmla="*/ 201 h 2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3" h="201">
                  <a:moveTo>
                    <a:pt x="212" y="14"/>
                  </a:moveTo>
                  <a:lnTo>
                    <a:pt x="213" y="11"/>
                  </a:lnTo>
                  <a:lnTo>
                    <a:pt x="213" y="9"/>
                  </a:lnTo>
                  <a:lnTo>
                    <a:pt x="213" y="7"/>
                  </a:lnTo>
                  <a:lnTo>
                    <a:pt x="213" y="4"/>
                  </a:lnTo>
                  <a:lnTo>
                    <a:pt x="212" y="2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7" y="2"/>
                  </a:lnTo>
                  <a:lnTo>
                    <a:pt x="3" y="190"/>
                  </a:lnTo>
                  <a:lnTo>
                    <a:pt x="2" y="192"/>
                  </a:lnTo>
                  <a:lnTo>
                    <a:pt x="0" y="194"/>
                  </a:lnTo>
                  <a:lnTo>
                    <a:pt x="0" y="197"/>
                  </a:lnTo>
                  <a:lnTo>
                    <a:pt x="2" y="199"/>
                  </a:lnTo>
                  <a:lnTo>
                    <a:pt x="3" y="201"/>
                  </a:lnTo>
                  <a:lnTo>
                    <a:pt x="5" y="201"/>
                  </a:lnTo>
                  <a:lnTo>
                    <a:pt x="7" y="201"/>
                  </a:lnTo>
                  <a:lnTo>
                    <a:pt x="8" y="201"/>
                  </a:lnTo>
                  <a:lnTo>
                    <a:pt x="21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9" name="Freeform 67"/>
            <p:cNvSpPr>
              <a:spLocks/>
            </p:cNvSpPr>
            <p:nvPr/>
          </p:nvSpPr>
          <p:spPr bwMode="auto">
            <a:xfrm>
              <a:off x="3771" y="2636"/>
              <a:ext cx="115" cy="141"/>
            </a:xfrm>
            <a:custGeom>
              <a:avLst/>
              <a:gdLst>
                <a:gd name="T0" fmla="*/ 59 w 115"/>
                <a:gd name="T1" fmla="*/ 0 h 141"/>
                <a:gd name="T2" fmla="*/ 0 w 115"/>
                <a:gd name="T3" fmla="*/ 141 h 141"/>
                <a:gd name="T4" fmla="*/ 115 w 115"/>
                <a:gd name="T5" fmla="*/ 122 h 141"/>
                <a:gd name="T6" fmla="*/ 59 w 115"/>
                <a:gd name="T7" fmla="*/ 0 h 1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141"/>
                <a:gd name="T14" fmla="*/ 115 w 115"/>
                <a:gd name="T15" fmla="*/ 141 h 1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141">
                  <a:moveTo>
                    <a:pt x="59" y="0"/>
                  </a:moveTo>
                  <a:lnTo>
                    <a:pt x="0" y="141"/>
                  </a:lnTo>
                  <a:lnTo>
                    <a:pt x="115" y="12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71" name="Rectangle 68"/>
          <p:cNvSpPr>
            <a:spLocks noChangeArrowheads="1"/>
          </p:cNvSpPr>
          <p:nvPr/>
        </p:nvSpPr>
        <p:spPr bwMode="auto">
          <a:xfrm>
            <a:off x="6400800" y="3505200"/>
            <a:ext cx="1787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SPAN layer</a:t>
            </a:r>
            <a:endParaRPr lang="en-US" b="0"/>
          </a:p>
        </p:txBody>
      </p:sp>
      <p:grpSp>
        <p:nvGrpSpPr>
          <p:cNvPr id="26672" name="Group 69"/>
          <p:cNvGrpSpPr>
            <a:grpSpLocks/>
          </p:cNvGrpSpPr>
          <p:nvPr/>
        </p:nvGrpSpPr>
        <p:grpSpPr bwMode="auto">
          <a:xfrm>
            <a:off x="5854700" y="3560763"/>
            <a:ext cx="463550" cy="231775"/>
            <a:chOff x="3771" y="2884"/>
            <a:chExt cx="292" cy="146"/>
          </a:xfrm>
        </p:grpSpPr>
        <p:sp>
          <p:nvSpPr>
            <p:cNvPr id="26726" name="Freeform 70"/>
            <p:cNvSpPr>
              <a:spLocks/>
            </p:cNvSpPr>
            <p:nvPr/>
          </p:nvSpPr>
          <p:spPr bwMode="auto">
            <a:xfrm>
              <a:off x="3866" y="2949"/>
              <a:ext cx="197" cy="14"/>
            </a:xfrm>
            <a:custGeom>
              <a:avLst/>
              <a:gdLst>
                <a:gd name="T0" fmla="*/ 194 w 197"/>
                <a:gd name="T1" fmla="*/ 14 h 14"/>
                <a:gd name="T2" fmla="*/ 196 w 197"/>
                <a:gd name="T3" fmla="*/ 14 h 14"/>
                <a:gd name="T4" fmla="*/ 197 w 197"/>
                <a:gd name="T5" fmla="*/ 11 h 14"/>
                <a:gd name="T6" fmla="*/ 197 w 197"/>
                <a:gd name="T7" fmla="*/ 9 h 14"/>
                <a:gd name="T8" fmla="*/ 197 w 197"/>
                <a:gd name="T9" fmla="*/ 7 h 14"/>
                <a:gd name="T10" fmla="*/ 197 w 197"/>
                <a:gd name="T11" fmla="*/ 4 h 14"/>
                <a:gd name="T12" fmla="*/ 196 w 197"/>
                <a:gd name="T13" fmla="*/ 2 h 14"/>
                <a:gd name="T14" fmla="*/ 194 w 197"/>
                <a:gd name="T15" fmla="*/ 0 h 14"/>
                <a:gd name="T16" fmla="*/ 192 w 197"/>
                <a:gd name="T17" fmla="*/ 0 h 14"/>
                <a:gd name="T18" fmla="*/ 5 w 197"/>
                <a:gd name="T19" fmla="*/ 0 h 14"/>
                <a:gd name="T20" fmla="*/ 4 w 197"/>
                <a:gd name="T21" fmla="*/ 2 h 14"/>
                <a:gd name="T22" fmla="*/ 2 w 197"/>
                <a:gd name="T23" fmla="*/ 4 h 14"/>
                <a:gd name="T24" fmla="*/ 0 w 197"/>
                <a:gd name="T25" fmla="*/ 7 h 14"/>
                <a:gd name="T26" fmla="*/ 0 w 197"/>
                <a:gd name="T27" fmla="*/ 9 h 14"/>
                <a:gd name="T28" fmla="*/ 2 w 197"/>
                <a:gd name="T29" fmla="*/ 11 h 14"/>
                <a:gd name="T30" fmla="*/ 4 w 197"/>
                <a:gd name="T31" fmla="*/ 14 h 14"/>
                <a:gd name="T32" fmla="*/ 5 w 197"/>
                <a:gd name="T33" fmla="*/ 14 h 14"/>
                <a:gd name="T34" fmla="*/ 7 w 197"/>
                <a:gd name="T35" fmla="*/ 14 h 14"/>
                <a:gd name="T36" fmla="*/ 194 w 197"/>
                <a:gd name="T37" fmla="*/ 14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7"/>
                <a:gd name="T58" fmla="*/ 0 h 14"/>
                <a:gd name="T59" fmla="*/ 197 w 197"/>
                <a:gd name="T60" fmla="*/ 14 h 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7" h="14">
                  <a:moveTo>
                    <a:pt x="194" y="14"/>
                  </a:moveTo>
                  <a:lnTo>
                    <a:pt x="196" y="14"/>
                  </a:lnTo>
                  <a:lnTo>
                    <a:pt x="197" y="11"/>
                  </a:lnTo>
                  <a:lnTo>
                    <a:pt x="197" y="9"/>
                  </a:lnTo>
                  <a:lnTo>
                    <a:pt x="197" y="7"/>
                  </a:lnTo>
                  <a:lnTo>
                    <a:pt x="197" y="4"/>
                  </a:lnTo>
                  <a:lnTo>
                    <a:pt x="196" y="2"/>
                  </a:lnTo>
                  <a:lnTo>
                    <a:pt x="194" y="0"/>
                  </a:lnTo>
                  <a:lnTo>
                    <a:pt x="192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9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7" name="Freeform 71"/>
            <p:cNvSpPr>
              <a:spLocks/>
            </p:cNvSpPr>
            <p:nvPr/>
          </p:nvSpPr>
          <p:spPr bwMode="auto">
            <a:xfrm>
              <a:off x="3771" y="2884"/>
              <a:ext cx="104" cy="146"/>
            </a:xfrm>
            <a:custGeom>
              <a:avLst/>
              <a:gdLst>
                <a:gd name="T0" fmla="*/ 104 w 104"/>
                <a:gd name="T1" fmla="*/ 0 h 146"/>
                <a:gd name="T2" fmla="*/ 0 w 104"/>
                <a:gd name="T3" fmla="*/ 72 h 146"/>
                <a:gd name="T4" fmla="*/ 104 w 104"/>
                <a:gd name="T5" fmla="*/ 146 h 146"/>
                <a:gd name="T6" fmla="*/ 104 w 104"/>
                <a:gd name="T7" fmla="*/ 0 h 1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146"/>
                <a:gd name="T14" fmla="*/ 104 w 10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146">
                  <a:moveTo>
                    <a:pt x="104" y="0"/>
                  </a:moveTo>
                  <a:lnTo>
                    <a:pt x="0" y="72"/>
                  </a:lnTo>
                  <a:lnTo>
                    <a:pt x="104" y="146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73" name="Rectangle 72"/>
          <p:cNvSpPr>
            <a:spLocks noChangeArrowheads="1"/>
          </p:cNvSpPr>
          <p:nvPr/>
        </p:nvSpPr>
        <p:spPr bwMode="auto">
          <a:xfrm>
            <a:off x="1169988" y="2720975"/>
            <a:ext cx="10493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Enzyme</a:t>
            </a:r>
            <a:endParaRPr lang="en-US" b="0"/>
          </a:p>
        </p:txBody>
      </p:sp>
      <p:sp>
        <p:nvSpPr>
          <p:cNvPr id="26674" name="Rectangle 73"/>
          <p:cNvSpPr>
            <a:spLocks noChangeArrowheads="1"/>
          </p:cNvSpPr>
          <p:nvPr/>
        </p:nvSpPr>
        <p:spPr bwMode="auto">
          <a:xfrm>
            <a:off x="1169988" y="3214688"/>
            <a:ext cx="658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layer</a:t>
            </a:r>
            <a:endParaRPr lang="en-US" b="0"/>
          </a:p>
        </p:txBody>
      </p:sp>
      <p:grpSp>
        <p:nvGrpSpPr>
          <p:cNvPr id="26675" name="Group 74"/>
          <p:cNvGrpSpPr>
            <a:grpSpLocks/>
          </p:cNvGrpSpPr>
          <p:nvPr/>
        </p:nvGrpSpPr>
        <p:grpSpPr bwMode="auto">
          <a:xfrm>
            <a:off x="1830388" y="2997200"/>
            <a:ext cx="555625" cy="231775"/>
            <a:chOff x="1236" y="2529"/>
            <a:chExt cx="350" cy="146"/>
          </a:xfrm>
        </p:grpSpPr>
        <p:sp>
          <p:nvSpPr>
            <p:cNvPr id="26724" name="Freeform 75"/>
            <p:cNvSpPr>
              <a:spLocks/>
            </p:cNvSpPr>
            <p:nvPr/>
          </p:nvSpPr>
          <p:spPr bwMode="auto">
            <a:xfrm>
              <a:off x="1236" y="2594"/>
              <a:ext cx="254" cy="14"/>
            </a:xfrm>
            <a:custGeom>
              <a:avLst/>
              <a:gdLst>
                <a:gd name="T0" fmla="*/ 6 w 254"/>
                <a:gd name="T1" fmla="*/ 0 h 14"/>
                <a:gd name="T2" fmla="*/ 5 w 254"/>
                <a:gd name="T3" fmla="*/ 0 h 14"/>
                <a:gd name="T4" fmla="*/ 3 w 254"/>
                <a:gd name="T5" fmla="*/ 2 h 14"/>
                <a:gd name="T6" fmla="*/ 2 w 254"/>
                <a:gd name="T7" fmla="*/ 4 h 14"/>
                <a:gd name="T8" fmla="*/ 0 w 254"/>
                <a:gd name="T9" fmla="*/ 7 h 14"/>
                <a:gd name="T10" fmla="*/ 0 w 254"/>
                <a:gd name="T11" fmla="*/ 9 h 14"/>
                <a:gd name="T12" fmla="*/ 2 w 254"/>
                <a:gd name="T13" fmla="*/ 11 h 14"/>
                <a:gd name="T14" fmla="*/ 3 w 254"/>
                <a:gd name="T15" fmla="*/ 14 h 14"/>
                <a:gd name="T16" fmla="*/ 5 w 254"/>
                <a:gd name="T17" fmla="*/ 14 h 14"/>
                <a:gd name="T18" fmla="*/ 250 w 254"/>
                <a:gd name="T19" fmla="*/ 14 h 14"/>
                <a:gd name="T20" fmla="*/ 251 w 254"/>
                <a:gd name="T21" fmla="*/ 14 h 14"/>
                <a:gd name="T22" fmla="*/ 253 w 254"/>
                <a:gd name="T23" fmla="*/ 14 h 14"/>
                <a:gd name="T24" fmla="*/ 254 w 254"/>
                <a:gd name="T25" fmla="*/ 11 h 14"/>
                <a:gd name="T26" fmla="*/ 254 w 254"/>
                <a:gd name="T27" fmla="*/ 9 h 14"/>
                <a:gd name="T28" fmla="*/ 254 w 254"/>
                <a:gd name="T29" fmla="*/ 7 h 14"/>
                <a:gd name="T30" fmla="*/ 254 w 254"/>
                <a:gd name="T31" fmla="*/ 4 h 14"/>
                <a:gd name="T32" fmla="*/ 253 w 254"/>
                <a:gd name="T33" fmla="*/ 2 h 14"/>
                <a:gd name="T34" fmla="*/ 251 w 254"/>
                <a:gd name="T35" fmla="*/ 0 h 14"/>
                <a:gd name="T36" fmla="*/ 6 w 254"/>
                <a:gd name="T37" fmla="*/ 0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4"/>
                <a:gd name="T58" fmla="*/ 0 h 14"/>
                <a:gd name="T59" fmla="*/ 254 w 254"/>
                <a:gd name="T60" fmla="*/ 14 h 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4" h="14">
                  <a:moveTo>
                    <a:pt x="6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250" y="14"/>
                  </a:lnTo>
                  <a:lnTo>
                    <a:pt x="251" y="14"/>
                  </a:lnTo>
                  <a:lnTo>
                    <a:pt x="253" y="14"/>
                  </a:lnTo>
                  <a:lnTo>
                    <a:pt x="254" y="11"/>
                  </a:lnTo>
                  <a:lnTo>
                    <a:pt x="254" y="9"/>
                  </a:lnTo>
                  <a:lnTo>
                    <a:pt x="254" y="7"/>
                  </a:lnTo>
                  <a:lnTo>
                    <a:pt x="254" y="4"/>
                  </a:lnTo>
                  <a:lnTo>
                    <a:pt x="253" y="2"/>
                  </a:lnTo>
                  <a:lnTo>
                    <a:pt x="25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5" name="Freeform 76"/>
            <p:cNvSpPr>
              <a:spLocks/>
            </p:cNvSpPr>
            <p:nvPr/>
          </p:nvSpPr>
          <p:spPr bwMode="auto">
            <a:xfrm>
              <a:off x="1482" y="2529"/>
              <a:ext cx="104" cy="146"/>
            </a:xfrm>
            <a:custGeom>
              <a:avLst/>
              <a:gdLst>
                <a:gd name="T0" fmla="*/ 0 w 104"/>
                <a:gd name="T1" fmla="*/ 146 h 146"/>
                <a:gd name="T2" fmla="*/ 104 w 104"/>
                <a:gd name="T3" fmla="*/ 72 h 146"/>
                <a:gd name="T4" fmla="*/ 0 w 104"/>
                <a:gd name="T5" fmla="*/ 0 h 146"/>
                <a:gd name="T6" fmla="*/ 0 w 104"/>
                <a:gd name="T7" fmla="*/ 146 h 1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146"/>
                <a:gd name="T14" fmla="*/ 104 w 10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146">
                  <a:moveTo>
                    <a:pt x="0" y="146"/>
                  </a:moveTo>
                  <a:lnTo>
                    <a:pt x="104" y="72"/>
                  </a:lnTo>
                  <a:lnTo>
                    <a:pt x="0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76" name="Freeform 77"/>
          <p:cNvSpPr>
            <a:spLocks/>
          </p:cNvSpPr>
          <p:nvPr/>
        </p:nvSpPr>
        <p:spPr bwMode="auto">
          <a:xfrm>
            <a:off x="2433638" y="2506663"/>
            <a:ext cx="3292475" cy="508000"/>
          </a:xfrm>
          <a:custGeom>
            <a:avLst/>
            <a:gdLst>
              <a:gd name="T0" fmla="*/ 2147483647 w 2074"/>
              <a:gd name="T1" fmla="*/ 2147483647 h 320"/>
              <a:gd name="T2" fmla="*/ 2147483647 w 2074"/>
              <a:gd name="T3" fmla="*/ 2147483647 h 320"/>
              <a:gd name="T4" fmla="*/ 2147483647 w 2074"/>
              <a:gd name="T5" fmla="*/ 2147483647 h 320"/>
              <a:gd name="T6" fmla="*/ 2147483647 w 2074"/>
              <a:gd name="T7" fmla="*/ 2147483647 h 320"/>
              <a:gd name="T8" fmla="*/ 2147483647 w 2074"/>
              <a:gd name="T9" fmla="*/ 2147483647 h 320"/>
              <a:gd name="T10" fmla="*/ 2147483647 w 2074"/>
              <a:gd name="T11" fmla="*/ 2147483647 h 320"/>
              <a:gd name="T12" fmla="*/ 2147483647 w 2074"/>
              <a:gd name="T13" fmla="*/ 2147483647 h 320"/>
              <a:gd name="T14" fmla="*/ 2147483647 w 2074"/>
              <a:gd name="T15" fmla="*/ 2147483647 h 320"/>
              <a:gd name="T16" fmla="*/ 2147483647 w 2074"/>
              <a:gd name="T17" fmla="*/ 2147483647 h 320"/>
              <a:gd name="T18" fmla="*/ 2147483647 w 2074"/>
              <a:gd name="T19" fmla="*/ 2147483647 h 320"/>
              <a:gd name="T20" fmla="*/ 2147483647 w 2074"/>
              <a:gd name="T21" fmla="*/ 2147483647 h 320"/>
              <a:gd name="T22" fmla="*/ 2147483647 w 2074"/>
              <a:gd name="T23" fmla="*/ 2147483647 h 320"/>
              <a:gd name="T24" fmla="*/ 2147483647 w 2074"/>
              <a:gd name="T25" fmla="*/ 2147483647 h 320"/>
              <a:gd name="T26" fmla="*/ 2147483647 w 2074"/>
              <a:gd name="T27" fmla="*/ 2147483647 h 320"/>
              <a:gd name="T28" fmla="*/ 2147483647 w 2074"/>
              <a:gd name="T29" fmla="*/ 2147483647 h 320"/>
              <a:gd name="T30" fmla="*/ 2147483647 w 2074"/>
              <a:gd name="T31" fmla="*/ 2147483647 h 320"/>
              <a:gd name="T32" fmla="*/ 2147483647 w 2074"/>
              <a:gd name="T33" fmla="*/ 2147483647 h 320"/>
              <a:gd name="T34" fmla="*/ 2147483647 w 2074"/>
              <a:gd name="T35" fmla="*/ 2147483647 h 320"/>
              <a:gd name="T36" fmla="*/ 2147483647 w 2074"/>
              <a:gd name="T37" fmla="*/ 2147483647 h 320"/>
              <a:gd name="T38" fmla="*/ 2147483647 w 2074"/>
              <a:gd name="T39" fmla="*/ 2147483647 h 320"/>
              <a:gd name="T40" fmla="*/ 2147483647 w 2074"/>
              <a:gd name="T41" fmla="*/ 2147483647 h 320"/>
              <a:gd name="T42" fmla="*/ 2147483647 w 2074"/>
              <a:gd name="T43" fmla="*/ 2147483647 h 320"/>
              <a:gd name="T44" fmla="*/ 2147483647 w 2074"/>
              <a:gd name="T45" fmla="*/ 2147483647 h 320"/>
              <a:gd name="T46" fmla="*/ 2147483647 w 2074"/>
              <a:gd name="T47" fmla="*/ 2147483647 h 320"/>
              <a:gd name="T48" fmla="*/ 2147483647 w 2074"/>
              <a:gd name="T49" fmla="*/ 2147483647 h 320"/>
              <a:gd name="T50" fmla="*/ 2147483647 w 2074"/>
              <a:gd name="T51" fmla="*/ 2147483647 h 320"/>
              <a:gd name="T52" fmla="*/ 2147483647 w 2074"/>
              <a:gd name="T53" fmla="*/ 2147483647 h 320"/>
              <a:gd name="T54" fmla="*/ 2147483647 w 2074"/>
              <a:gd name="T55" fmla="*/ 2147483647 h 320"/>
              <a:gd name="T56" fmla="*/ 2147483647 w 2074"/>
              <a:gd name="T57" fmla="*/ 2147483647 h 320"/>
              <a:gd name="T58" fmla="*/ 2147483647 w 2074"/>
              <a:gd name="T59" fmla="*/ 2147483647 h 320"/>
              <a:gd name="T60" fmla="*/ 2147483647 w 2074"/>
              <a:gd name="T61" fmla="*/ 2147483647 h 320"/>
              <a:gd name="T62" fmla="*/ 2147483647 w 2074"/>
              <a:gd name="T63" fmla="*/ 2147483647 h 320"/>
              <a:gd name="T64" fmla="*/ 2147483647 w 2074"/>
              <a:gd name="T65" fmla="*/ 2147483647 h 320"/>
              <a:gd name="T66" fmla="*/ 2147483647 w 2074"/>
              <a:gd name="T67" fmla="*/ 2147483647 h 320"/>
              <a:gd name="T68" fmla="*/ 2147483647 w 2074"/>
              <a:gd name="T69" fmla="*/ 2147483647 h 320"/>
              <a:gd name="T70" fmla="*/ 2147483647 w 2074"/>
              <a:gd name="T71" fmla="*/ 2147483647 h 320"/>
              <a:gd name="T72" fmla="*/ 2147483647 w 2074"/>
              <a:gd name="T73" fmla="*/ 2147483647 h 320"/>
              <a:gd name="T74" fmla="*/ 2147483647 w 2074"/>
              <a:gd name="T75" fmla="*/ 2147483647 h 320"/>
              <a:gd name="T76" fmla="*/ 2147483647 w 2074"/>
              <a:gd name="T77" fmla="*/ 2147483647 h 320"/>
              <a:gd name="T78" fmla="*/ 2147483647 w 2074"/>
              <a:gd name="T79" fmla="*/ 2147483647 h 320"/>
              <a:gd name="T80" fmla="*/ 2147483647 w 2074"/>
              <a:gd name="T81" fmla="*/ 2147483647 h 320"/>
              <a:gd name="T82" fmla="*/ 2147483647 w 2074"/>
              <a:gd name="T83" fmla="*/ 2147483647 h 320"/>
              <a:gd name="T84" fmla="*/ 2147483647 w 2074"/>
              <a:gd name="T85" fmla="*/ 2147483647 h 320"/>
              <a:gd name="T86" fmla="*/ 2147483647 w 2074"/>
              <a:gd name="T87" fmla="*/ 2147483647 h 320"/>
              <a:gd name="T88" fmla="*/ 2147483647 w 2074"/>
              <a:gd name="T89" fmla="*/ 2147483647 h 320"/>
              <a:gd name="T90" fmla="*/ 2147483647 w 2074"/>
              <a:gd name="T91" fmla="*/ 2147483647 h 320"/>
              <a:gd name="T92" fmla="*/ 2147483647 w 2074"/>
              <a:gd name="T93" fmla="*/ 2147483647 h 320"/>
              <a:gd name="T94" fmla="*/ 2147483647 w 2074"/>
              <a:gd name="T95" fmla="*/ 2147483647 h 320"/>
              <a:gd name="T96" fmla="*/ 2147483647 w 2074"/>
              <a:gd name="T97" fmla="*/ 2147483647 h 320"/>
              <a:gd name="T98" fmla="*/ 2147483647 w 2074"/>
              <a:gd name="T99" fmla="*/ 2147483647 h 320"/>
              <a:gd name="T100" fmla="*/ 2147483647 w 2074"/>
              <a:gd name="T101" fmla="*/ 2147483647 h 320"/>
              <a:gd name="T102" fmla="*/ 2147483647 w 2074"/>
              <a:gd name="T103" fmla="*/ 2147483647 h 320"/>
              <a:gd name="T104" fmla="*/ 2147483647 w 2074"/>
              <a:gd name="T105" fmla="*/ 2147483647 h 320"/>
              <a:gd name="T106" fmla="*/ 2147483647 w 2074"/>
              <a:gd name="T107" fmla="*/ 2147483647 h 320"/>
              <a:gd name="T108" fmla="*/ 2147483647 w 2074"/>
              <a:gd name="T109" fmla="*/ 2147483647 h 320"/>
              <a:gd name="T110" fmla="*/ 2147483647 w 2074"/>
              <a:gd name="T111" fmla="*/ 2147483647 h 320"/>
              <a:gd name="T112" fmla="*/ 0 w 2074"/>
              <a:gd name="T113" fmla="*/ 2147483647 h 3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74"/>
              <a:gd name="T172" fmla="*/ 0 h 320"/>
              <a:gd name="T173" fmla="*/ 2074 w 2074"/>
              <a:gd name="T174" fmla="*/ 320 h 3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74" h="320">
                <a:moveTo>
                  <a:pt x="0" y="119"/>
                </a:moveTo>
                <a:lnTo>
                  <a:pt x="37" y="142"/>
                </a:lnTo>
                <a:lnTo>
                  <a:pt x="45" y="116"/>
                </a:lnTo>
                <a:lnTo>
                  <a:pt x="51" y="102"/>
                </a:lnTo>
                <a:lnTo>
                  <a:pt x="56" y="91"/>
                </a:lnTo>
                <a:lnTo>
                  <a:pt x="65" y="79"/>
                </a:lnTo>
                <a:lnTo>
                  <a:pt x="71" y="75"/>
                </a:lnTo>
                <a:lnTo>
                  <a:pt x="81" y="68"/>
                </a:lnTo>
                <a:lnTo>
                  <a:pt x="94" y="61"/>
                </a:lnTo>
                <a:lnTo>
                  <a:pt x="108" y="56"/>
                </a:lnTo>
                <a:lnTo>
                  <a:pt x="121" y="58"/>
                </a:lnTo>
                <a:lnTo>
                  <a:pt x="139" y="61"/>
                </a:lnTo>
                <a:lnTo>
                  <a:pt x="152" y="63"/>
                </a:lnTo>
                <a:lnTo>
                  <a:pt x="164" y="68"/>
                </a:lnTo>
                <a:lnTo>
                  <a:pt x="167" y="70"/>
                </a:lnTo>
                <a:lnTo>
                  <a:pt x="174" y="77"/>
                </a:lnTo>
                <a:lnTo>
                  <a:pt x="182" y="86"/>
                </a:lnTo>
                <a:lnTo>
                  <a:pt x="202" y="105"/>
                </a:lnTo>
                <a:lnTo>
                  <a:pt x="225" y="130"/>
                </a:lnTo>
                <a:lnTo>
                  <a:pt x="248" y="153"/>
                </a:lnTo>
                <a:lnTo>
                  <a:pt x="270" y="179"/>
                </a:lnTo>
                <a:lnTo>
                  <a:pt x="289" y="197"/>
                </a:lnTo>
                <a:lnTo>
                  <a:pt x="296" y="204"/>
                </a:lnTo>
                <a:lnTo>
                  <a:pt x="306" y="214"/>
                </a:lnTo>
                <a:lnTo>
                  <a:pt x="309" y="216"/>
                </a:lnTo>
                <a:lnTo>
                  <a:pt x="316" y="218"/>
                </a:lnTo>
                <a:lnTo>
                  <a:pt x="323" y="218"/>
                </a:lnTo>
                <a:lnTo>
                  <a:pt x="342" y="209"/>
                </a:lnTo>
                <a:lnTo>
                  <a:pt x="361" y="202"/>
                </a:lnTo>
                <a:lnTo>
                  <a:pt x="402" y="188"/>
                </a:lnTo>
                <a:lnTo>
                  <a:pt x="442" y="167"/>
                </a:lnTo>
                <a:lnTo>
                  <a:pt x="460" y="156"/>
                </a:lnTo>
                <a:lnTo>
                  <a:pt x="466" y="151"/>
                </a:lnTo>
                <a:lnTo>
                  <a:pt x="480" y="139"/>
                </a:lnTo>
                <a:lnTo>
                  <a:pt x="511" y="107"/>
                </a:lnTo>
                <a:lnTo>
                  <a:pt x="538" y="82"/>
                </a:lnTo>
                <a:lnTo>
                  <a:pt x="539" y="79"/>
                </a:lnTo>
                <a:lnTo>
                  <a:pt x="549" y="70"/>
                </a:lnTo>
                <a:lnTo>
                  <a:pt x="559" y="58"/>
                </a:lnTo>
                <a:lnTo>
                  <a:pt x="561" y="56"/>
                </a:lnTo>
                <a:lnTo>
                  <a:pt x="562" y="58"/>
                </a:lnTo>
                <a:lnTo>
                  <a:pt x="571" y="58"/>
                </a:lnTo>
                <a:lnTo>
                  <a:pt x="580" y="61"/>
                </a:lnTo>
                <a:lnTo>
                  <a:pt x="604" y="63"/>
                </a:lnTo>
                <a:lnTo>
                  <a:pt x="632" y="68"/>
                </a:lnTo>
                <a:lnTo>
                  <a:pt x="660" y="72"/>
                </a:lnTo>
                <a:lnTo>
                  <a:pt x="685" y="77"/>
                </a:lnTo>
                <a:lnTo>
                  <a:pt x="696" y="79"/>
                </a:lnTo>
                <a:lnTo>
                  <a:pt x="706" y="82"/>
                </a:lnTo>
                <a:lnTo>
                  <a:pt x="711" y="84"/>
                </a:lnTo>
                <a:lnTo>
                  <a:pt x="714" y="86"/>
                </a:lnTo>
                <a:lnTo>
                  <a:pt x="718" y="91"/>
                </a:lnTo>
                <a:lnTo>
                  <a:pt x="724" y="98"/>
                </a:lnTo>
                <a:lnTo>
                  <a:pt x="731" y="105"/>
                </a:lnTo>
                <a:lnTo>
                  <a:pt x="736" y="109"/>
                </a:lnTo>
                <a:lnTo>
                  <a:pt x="752" y="121"/>
                </a:lnTo>
                <a:lnTo>
                  <a:pt x="771" y="130"/>
                </a:lnTo>
                <a:lnTo>
                  <a:pt x="792" y="137"/>
                </a:lnTo>
                <a:lnTo>
                  <a:pt x="810" y="142"/>
                </a:lnTo>
                <a:lnTo>
                  <a:pt x="824" y="146"/>
                </a:lnTo>
                <a:lnTo>
                  <a:pt x="835" y="149"/>
                </a:lnTo>
                <a:lnTo>
                  <a:pt x="843" y="151"/>
                </a:lnTo>
                <a:lnTo>
                  <a:pt x="850" y="153"/>
                </a:lnTo>
                <a:lnTo>
                  <a:pt x="857" y="156"/>
                </a:lnTo>
                <a:lnTo>
                  <a:pt x="860" y="156"/>
                </a:lnTo>
                <a:lnTo>
                  <a:pt x="862" y="156"/>
                </a:lnTo>
                <a:lnTo>
                  <a:pt x="867" y="158"/>
                </a:lnTo>
                <a:lnTo>
                  <a:pt x="873" y="163"/>
                </a:lnTo>
                <a:lnTo>
                  <a:pt x="881" y="167"/>
                </a:lnTo>
                <a:lnTo>
                  <a:pt x="888" y="170"/>
                </a:lnTo>
                <a:lnTo>
                  <a:pt x="890" y="174"/>
                </a:lnTo>
                <a:lnTo>
                  <a:pt x="895" y="184"/>
                </a:lnTo>
                <a:lnTo>
                  <a:pt x="901" y="197"/>
                </a:lnTo>
                <a:lnTo>
                  <a:pt x="918" y="221"/>
                </a:lnTo>
                <a:lnTo>
                  <a:pt x="924" y="228"/>
                </a:lnTo>
                <a:lnTo>
                  <a:pt x="944" y="246"/>
                </a:lnTo>
                <a:lnTo>
                  <a:pt x="956" y="253"/>
                </a:lnTo>
                <a:lnTo>
                  <a:pt x="969" y="260"/>
                </a:lnTo>
                <a:lnTo>
                  <a:pt x="976" y="262"/>
                </a:lnTo>
                <a:lnTo>
                  <a:pt x="982" y="262"/>
                </a:lnTo>
                <a:lnTo>
                  <a:pt x="1027" y="246"/>
                </a:lnTo>
                <a:lnTo>
                  <a:pt x="1068" y="232"/>
                </a:lnTo>
                <a:lnTo>
                  <a:pt x="1078" y="228"/>
                </a:lnTo>
                <a:lnTo>
                  <a:pt x="1086" y="223"/>
                </a:lnTo>
                <a:lnTo>
                  <a:pt x="1106" y="211"/>
                </a:lnTo>
                <a:lnTo>
                  <a:pt x="1115" y="207"/>
                </a:lnTo>
                <a:lnTo>
                  <a:pt x="1120" y="216"/>
                </a:lnTo>
                <a:lnTo>
                  <a:pt x="1128" y="228"/>
                </a:lnTo>
                <a:lnTo>
                  <a:pt x="1134" y="237"/>
                </a:lnTo>
                <a:lnTo>
                  <a:pt x="1139" y="242"/>
                </a:lnTo>
                <a:lnTo>
                  <a:pt x="1146" y="249"/>
                </a:lnTo>
                <a:lnTo>
                  <a:pt x="1153" y="253"/>
                </a:lnTo>
                <a:lnTo>
                  <a:pt x="1162" y="255"/>
                </a:lnTo>
                <a:lnTo>
                  <a:pt x="1169" y="260"/>
                </a:lnTo>
                <a:lnTo>
                  <a:pt x="1177" y="262"/>
                </a:lnTo>
                <a:lnTo>
                  <a:pt x="1187" y="269"/>
                </a:lnTo>
                <a:lnTo>
                  <a:pt x="1199" y="274"/>
                </a:lnTo>
                <a:lnTo>
                  <a:pt x="1199" y="276"/>
                </a:lnTo>
                <a:lnTo>
                  <a:pt x="1207" y="279"/>
                </a:lnTo>
                <a:lnTo>
                  <a:pt x="1215" y="283"/>
                </a:lnTo>
                <a:lnTo>
                  <a:pt x="1235" y="293"/>
                </a:lnTo>
                <a:lnTo>
                  <a:pt x="1244" y="297"/>
                </a:lnTo>
                <a:lnTo>
                  <a:pt x="1250" y="302"/>
                </a:lnTo>
                <a:lnTo>
                  <a:pt x="1255" y="304"/>
                </a:lnTo>
                <a:lnTo>
                  <a:pt x="1257" y="304"/>
                </a:lnTo>
                <a:lnTo>
                  <a:pt x="1263" y="307"/>
                </a:lnTo>
                <a:lnTo>
                  <a:pt x="1267" y="307"/>
                </a:lnTo>
                <a:lnTo>
                  <a:pt x="1288" y="302"/>
                </a:lnTo>
                <a:lnTo>
                  <a:pt x="1315" y="293"/>
                </a:lnTo>
                <a:lnTo>
                  <a:pt x="1321" y="290"/>
                </a:lnTo>
                <a:lnTo>
                  <a:pt x="1349" y="283"/>
                </a:lnTo>
                <a:lnTo>
                  <a:pt x="1376" y="272"/>
                </a:lnTo>
                <a:lnTo>
                  <a:pt x="1402" y="258"/>
                </a:lnTo>
                <a:lnTo>
                  <a:pt x="1429" y="244"/>
                </a:lnTo>
                <a:lnTo>
                  <a:pt x="1452" y="223"/>
                </a:lnTo>
                <a:lnTo>
                  <a:pt x="1458" y="218"/>
                </a:lnTo>
                <a:lnTo>
                  <a:pt x="1478" y="195"/>
                </a:lnTo>
                <a:lnTo>
                  <a:pt x="1480" y="195"/>
                </a:lnTo>
                <a:lnTo>
                  <a:pt x="1487" y="184"/>
                </a:lnTo>
                <a:lnTo>
                  <a:pt x="1493" y="172"/>
                </a:lnTo>
                <a:lnTo>
                  <a:pt x="1500" y="160"/>
                </a:lnTo>
                <a:lnTo>
                  <a:pt x="1500" y="158"/>
                </a:lnTo>
                <a:lnTo>
                  <a:pt x="1503" y="156"/>
                </a:lnTo>
                <a:lnTo>
                  <a:pt x="1505" y="153"/>
                </a:lnTo>
                <a:lnTo>
                  <a:pt x="1508" y="151"/>
                </a:lnTo>
                <a:lnTo>
                  <a:pt x="1516" y="144"/>
                </a:lnTo>
                <a:lnTo>
                  <a:pt x="1536" y="137"/>
                </a:lnTo>
                <a:lnTo>
                  <a:pt x="1538" y="135"/>
                </a:lnTo>
                <a:lnTo>
                  <a:pt x="1541" y="153"/>
                </a:lnTo>
                <a:lnTo>
                  <a:pt x="1549" y="188"/>
                </a:lnTo>
                <a:lnTo>
                  <a:pt x="1558" y="216"/>
                </a:lnTo>
                <a:lnTo>
                  <a:pt x="1568" y="239"/>
                </a:lnTo>
                <a:lnTo>
                  <a:pt x="1573" y="249"/>
                </a:lnTo>
                <a:lnTo>
                  <a:pt x="1584" y="269"/>
                </a:lnTo>
                <a:lnTo>
                  <a:pt x="1602" y="286"/>
                </a:lnTo>
                <a:lnTo>
                  <a:pt x="1609" y="293"/>
                </a:lnTo>
                <a:lnTo>
                  <a:pt x="1630" y="307"/>
                </a:lnTo>
                <a:lnTo>
                  <a:pt x="1644" y="313"/>
                </a:lnTo>
                <a:lnTo>
                  <a:pt x="1660" y="320"/>
                </a:lnTo>
                <a:lnTo>
                  <a:pt x="1665" y="320"/>
                </a:lnTo>
                <a:lnTo>
                  <a:pt x="1673" y="318"/>
                </a:lnTo>
                <a:lnTo>
                  <a:pt x="1685" y="313"/>
                </a:lnTo>
                <a:lnTo>
                  <a:pt x="1695" y="307"/>
                </a:lnTo>
                <a:lnTo>
                  <a:pt x="1703" y="302"/>
                </a:lnTo>
                <a:lnTo>
                  <a:pt x="1710" y="300"/>
                </a:lnTo>
                <a:lnTo>
                  <a:pt x="1718" y="295"/>
                </a:lnTo>
                <a:lnTo>
                  <a:pt x="1725" y="290"/>
                </a:lnTo>
                <a:lnTo>
                  <a:pt x="1731" y="288"/>
                </a:lnTo>
                <a:lnTo>
                  <a:pt x="1740" y="286"/>
                </a:lnTo>
                <a:lnTo>
                  <a:pt x="1751" y="281"/>
                </a:lnTo>
                <a:lnTo>
                  <a:pt x="1759" y="279"/>
                </a:lnTo>
                <a:lnTo>
                  <a:pt x="1761" y="276"/>
                </a:lnTo>
                <a:lnTo>
                  <a:pt x="1779" y="281"/>
                </a:lnTo>
                <a:lnTo>
                  <a:pt x="1796" y="283"/>
                </a:lnTo>
                <a:lnTo>
                  <a:pt x="1824" y="288"/>
                </a:lnTo>
                <a:lnTo>
                  <a:pt x="1849" y="293"/>
                </a:lnTo>
                <a:lnTo>
                  <a:pt x="1870" y="297"/>
                </a:lnTo>
                <a:lnTo>
                  <a:pt x="1893" y="297"/>
                </a:lnTo>
                <a:lnTo>
                  <a:pt x="1920" y="297"/>
                </a:lnTo>
                <a:lnTo>
                  <a:pt x="1935" y="297"/>
                </a:lnTo>
                <a:lnTo>
                  <a:pt x="1951" y="295"/>
                </a:lnTo>
                <a:lnTo>
                  <a:pt x="1971" y="293"/>
                </a:lnTo>
                <a:lnTo>
                  <a:pt x="1993" y="290"/>
                </a:lnTo>
                <a:lnTo>
                  <a:pt x="1997" y="288"/>
                </a:lnTo>
                <a:lnTo>
                  <a:pt x="2009" y="283"/>
                </a:lnTo>
                <a:lnTo>
                  <a:pt x="2019" y="279"/>
                </a:lnTo>
                <a:lnTo>
                  <a:pt x="2032" y="274"/>
                </a:lnTo>
                <a:lnTo>
                  <a:pt x="2040" y="269"/>
                </a:lnTo>
                <a:lnTo>
                  <a:pt x="2047" y="267"/>
                </a:lnTo>
                <a:lnTo>
                  <a:pt x="2050" y="265"/>
                </a:lnTo>
                <a:lnTo>
                  <a:pt x="2057" y="260"/>
                </a:lnTo>
                <a:lnTo>
                  <a:pt x="2062" y="255"/>
                </a:lnTo>
                <a:lnTo>
                  <a:pt x="2067" y="249"/>
                </a:lnTo>
                <a:lnTo>
                  <a:pt x="2074" y="237"/>
                </a:lnTo>
                <a:lnTo>
                  <a:pt x="2045" y="200"/>
                </a:lnTo>
                <a:lnTo>
                  <a:pt x="2039" y="209"/>
                </a:lnTo>
                <a:lnTo>
                  <a:pt x="2034" y="216"/>
                </a:lnTo>
                <a:lnTo>
                  <a:pt x="2032" y="216"/>
                </a:lnTo>
                <a:lnTo>
                  <a:pt x="2026" y="218"/>
                </a:lnTo>
                <a:lnTo>
                  <a:pt x="2017" y="223"/>
                </a:lnTo>
                <a:lnTo>
                  <a:pt x="2004" y="228"/>
                </a:lnTo>
                <a:lnTo>
                  <a:pt x="1994" y="232"/>
                </a:lnTo>
                <a:lnTo>
                  <a:pt x="1989" y="235"/>
                </a:lnTo>
                <a:lnTo>
                  <a:pt x="1971" y="237"/>
                </a:lnTo>
                <a:lnTo>
                  <a:pt x="1951" y="239"/>
                </a:lnTo>
                <a:lnTo>
                  <a:pt x="1935" y="242"/>
                </a:lnTo>
                <a:lnTo>
                  <a:pt x="1920" y="242"/>
                </a:lnTo>
                <a:lnTo>
                  <a:pt x="1893" y="242"/>
                </a:lnTo>
                <a:lnTo>
                  <a:pt x="1870" y="242"/>
                </a:lnTo>
                <a:lnTo>
                  <a:pt x="1849" y="237"/>
                </a:lnTo>
                <a:lnTo>
                  <a:pt x="1824" y="232"/>
                </a:lnTo>
                <a:lnTo>
                  <a:pt x="1796" y="228"/>
                </a:lnTo>
                <a:lnTo>
                  <a:pt x="1779" y="225"/>
                </a:lnTo>
                <a:lnTo>
                  <a:pt x="1764" y="221"/>
                </a:lnTo>
                <a:lnTo>
                  <a:pt x="1761" y="221"/>
                </a:lnTo>
                <a:lnTo>
                  <a:pt x="1756" y="223"/>
                </a:lnTo>
                <a:lnTo>
                  <a:pt x="1744" y="228"/>
                </a:lnTo>
                <a:lnTo>
                  <a:pt x="1736" y="230"/>
                </a:lnTo>
                <a:lnTo>
                  <a:pt x="1725" y="235"/>
                </a:lnTo>
                <a:lnTo>
                  <a:pt x="1716" y="237"/>
                </a:lnTo>
                <a:lnTo>
                  <a:pt x="1710" y="239"/>
                </a:lnTo>
                <a:lnTo>
                  <a:pt x="1703" y="244"/>
                </a:lnTo>
                <a:lnTo>
                  <a:pt x="1695" y="249"/>
                </a:lnTo>
                <a:lnTo>
                  <a:pt x="1688" y="251"/>
                </a:lnTo>
                <a:lnTo>
                  <a:pt x="1680" y="255"/>
                </a:lnTo>
                <a:lnTo>
                  <a:pt x="1670" y="262"/>
                </a:lnTo>
                <a:lnTo>
                  <a:pt x="1665" y="265"/>
                </a:lnTo>
                <a:lnTo>
                  <a:pt x="1659" y="262"/>
                </a:lnTo>
                <a:lnTo>
                  <a:pt x="1645" y="255"/>
                </a:lnTo>
                <a:lnTo>
                  <a:pt x="1625" y="242"/>
                </a:lnTo>
                <a:lnTo>
                  <a:pt x="1612" y="230"/>
                </a:lnTo>
                <a:lnTo>
                  <a:pt x="1601" y="211"/>
                </a:lnTo>
                <a:lnTo>
                  <a:pt x="1594" y="195"/>
                </a:lnTo>
                <a:lnTo>
                  <a:pt x="1586" y="167"/>
                </a:lnTo>
                <a:lnTo>
                  <a:pt x="1578" y="133"/>
                </a:lnTo>
                <a:lnTo>
                  <a:pt x="1571" y="95"/>
                </a:lnTo>
                <a:lnTo>
                  <a:pt x="1569" y="93"/>
                </a:lnTo>
                <a:lnTo>
                  <a:pt x="1566" y="84"/>
                </a:lnTo>
                <a:lnTo>
                  <a:pt x="1559" y="77"/>
                </a:lnTo>
                <a:lnTo>
                  <a:pt x="1551" y="75"/>
                </a:lnTo>
                <a:lnTo>
                  <a:pt x="1548" y="77"/>
                </a:lnTo>
                <a:lnTo>
                  <a:pt x="1543" y="79"/>
                </a:lnTo>
                <a:lnTo>
                  <a:pt x="1538" y="79"/>
                </a:lnTo>
                <a:lnTo>
                  <a:pt x="1530" y="82"/>
                </a:lnTo>
                <a:lnTo>
                  <a:pt x="1521" y="86"/>
                </a:lnTo>
                <a:lnTo>
                  <a:pt x="1501" y="93"/>
                </a:lnTo>
                <a:lnTo>
                  <a:pt x="1493" y="100"/>
                </a:lnTo>
                <a:lnTo>
                  <a:pt x="1487" y="105"/>
                </a:lnTo>
                <a:lnTo>
                  <a:pt x="1483" y="107"/>
                </a:lnTo>
                <a:lnTo>
                  <a:pt x="1482" y="109"/>
                </a:lnTo>
                <a:lnTo>
                  <a:pt x="1478" y="114"/>
                </a:lnTo>
                <a:lnTo>
                  <a:pt x="1472" y="121"/>
                </a:lnTo>
                <a:lnTo>
                  <a:pt x="1465" y="133"/>
                </a:lnTo>
                <a:lnTo>
                  <a:pt x="1458" y="144"/>
                </a:lnTo>
                <a:lnTo>
                  <a:pt x="1452" y="153"/>
                </a:lnTo>
                <a:lnTo>
                  <a:pt x="1432" y="177"/>
                </a:lnTo>
                <a:lnTo>
                  <a:pt x="1414" y="193"/>
                </a:lnTo>
                <a:lnTo>
                  <a:pt x="1387" y="207"/>
                </a:lnTo>
                <a:lnTo>
                  <a:pt x="1361" y="221"/>
                </a:lnTo>
                <a:lnTo>
                  <a:pt x="1334" y="232"/>
                </a:lnTo>
                <a:lnTo>
                  <a:pt x="1311" y="239"/>
                </a:lnTo>
                <a:lnTo>
                  <a:pt x="1288" y="246"/>
                </a:lnTo>
                <a:lnTo>
                  <a:pt x="1267" y="251"/>
                </a:lnTo>
                <a:lnTo>
                  <a:pt x="1265" y="251"/>
                </a:lnTo>
                <a:lnTo>
                  <a:pt x="1258" y="246"/>
                </a:lnTo>
                <a:lnTo>
                  <a:pt x="1250" y="242"/>
                </a:lnTo>
                <a:lnTo>
                  <a:pt x="1230" y="232"/>
                </a:lnTo>
                <a:lnTo>
                  <a:pt x="1222" y="228"/>
                </a:lnTo>
                <a:lnTo>
                  <a:pt x="1212" y="223"/>
                </a:lnTo>
                <a:lnTo>
                  <a:pt x="1202" y="218"/>
                </a:lnTo>
                <a:lnTo>
                  <a:pt x="1192" y="211"/>
                </a:lnTo>
                <a:lnTo>
                  <a:pt x="1184" y="209"/>
                </a:lnTo>
                <a:lnTo>
                  <a:pt x="1177" y="204"/>
                </a:lnTo>
                <a:lnTo>
                  <a:pt x="1167" y="202"/>
                </a:lnTo>
                <a:lnTo>
                  <a:pt x="1162" y="197"/>
                </a:lnTo>
                <a:lnTo>
                  <a:pt x="1156" y="188"/>
                </a:lnTo>
                <a:lnTo>
                  <a:pt x="1148" y="177"/>
                </a:lnTo>
                <a:lnTo>
                  <a:pt x="1134" y="156"/>
                </a:lnTo>
                <a:lnTo>
                  <a:pt x="1128" y="149"/>
                </a:lnTo>
                <a:lnTo>
                  <a:pt x="1120" y="146"/>
                </a:lnTo>
                <a:lnTo>
                  <a:pt x="1113" y="149"/>
                </a:lnTo>
                <a:lnTo>
                  <a:pt x="1111" y="151"/>
                </a:lnTo>
                <a:lnTo>
                  <a:pt x="1106" y="153"/>
                </a:lnTo>
                <a:lnTo>
                  <a:pt x="1100" y="156"/>
                </a:lnTo>
                <a:lnTo>
                  <a:pt x="1091" y="160"/>
                </a:lnTo>
                <a:lnTo>
                  <a:pt x="1072" y="172"/>
                </a:lnTo>
                <a:lnTo>
                  <a:pt x="1063" y="177"/>
                </a:lnTo>
                <a:lnTo>
                  <a:pt x="1055" y="179"/>
                </a:lnTo>
                <a:lnTo>
                  <a:pt x="1012" y="195"/>
                </a:lnTo>
                <a:lnTo>
                  <a:pt x="977" y="207"/>
                </a:lnTo>
                <a:lnTo>
                  <a:pt x="971" y="202"/>
                </a:lnTo>
                <a:lnTo>
                  <a:pt x="959" y="195"/>
                </a:lnTo>
                <a:lnTo>
                  <a:pt x="946" y="181"/>
                </a:lnTo>
                <a:lnTo>
                  <a:pt x="929" y="158"/>
                </a:lnTo>
                <a:lnTo>
                  <a:pt x="923" y="144"/>
                </a:lnTo>
                <a:lnTo>
                  <a:pt x="921" y="144"/>
                </a:lnTo>
                <a:lnTo>
                  <a:pt x="916" y="133"/>
                </a:lnTo>
                <a:lnTo>
                  <a:pt x="914" y="128"/>
                </a:lnTo>
                <a:lnTo>
                  <a:pt x="908" y="121"/>
                </a:lnTo>
                <a:lnTo>
                  <a:pt x="906" y="121"/>
                </a:lnTo>
                <a:lnTo>
                  <a:pt x="896" y="116"/>
                </a:lnTo>
                <a:lnTo>
                  <a:pt x="888" y="112"/>
                </a:lnTo>
                <a:lnTo>
                  <a:pt x="881" y="107"/>
                </a:lnTo>
                <a:lnTo>
                  <a:pt x="876" y="105"/>
                </a:lnTo>
                <a:lnTo>
                  <a:pt x="873" y="105"/>
                </a:lnTo>
                <a:lnTo>
                  <a:pt x="865" y="102"/>
                </a:lnTo>
                <a:lnTo>
                  <a:pt x="862" y="100"/>
                </a:lnTo>
                <a:lnTo>
                  <a:pt x="860" y="100"/>
                </a:lnTo>
                <a:lnTo>
                  <a:pt x="857" y="100"/>
                </a:lnTo>
                <a:lnTo>
                  <a:pt x="850" y="98"/>
                </a:lnTo>
                <a:lnTo>
                  <a:pt x="843" y="95"/>
                </a:lnTo>
                <a:lnTo>
                  <a:pt x="838" y="95"/>
                </a:lnTo>
                <a:lnTo>
                  <a:pt x="825" y="91"/>
                </a:lnTo>
                <a:lnTo>
                  <a:pt x="807" y="86"/>
                </a:lnTo>
                <a:lnTo>
                  <a:pt x="782" y="77"/>
                </a:lnTo>
                <a:lnTo>
                  <a:pt x="767" y="70"/>
                </a:lnTo>
                <a:lnTo>
                  <a:pt x="757" y="63"/>
                </a:lnTo>
                <a:lnTo>
                  <a:pt x="752" y="58"/>
                </a:lnTo>
                <a:lnTo>
                  <a:pt x="746" y="51"/>
                </a:lnTo>
                <a:lnTo>
                  <a:pt x="739" y="44"/>
                </a:lnTo>
                <a:lnTo>
                  <a:pt x="733" y="37"/>
                </a:lnTo>
                <a:lnTo>
                  <a:pt x="726" y="35"/>
                </a:lnTo>
                <a:lnTo>
                  <a:pt x="724" y="35"/>
                </a:lnTo>
                <a:lnTo>
                  <a:pt x="726" y="33"/>
                </a:lnTo>
                <a:lnTo>
                  <a:pt x="721" y="30"/>
                </a:lnTo>
                <a:lnTo>
                  <a:pt x="713" y="28"/>
                </a:lnTo>
                <a:lnTo>
                  <a:pt x="706" y="26"/>
                </a:lnTo>
                <a:lnTo>
                  <a:pt x="696" y="24"/>
                </a:lnTo>
                <a:lnTo>
                  <a:pt x="685" y="21"/>
                </a:lnTo>
                <a:lnTo>
                  <a:pt x="660" y="17"/>
                </a:lnTo>
                <a:lnTo>
                  <a:pt x="632" y="12"/>
                </a:lnTo>
                <a:lnTo>
                  <a:pt x="604" y="7"/>
                </a:lnTo>
                <a:lnTo>
                  <a:pt x="580" y="5"/>
                </a:lnTo>
                <a:lnTo>
                  <a:pt x="571" y="3"/>
                </a:lnTo>
                <a:lnTo>
                  <a:pt x="562" y="3"/>
                </a:lnTo>
                <a:lnTo>
                  <a:pt x="557" y="0"/>
                </a:lnTo>
                <a:lnTo>
                  <a:pt x="554" y="0"/>
                </a:lnTo>
                <a:lnTo>
                  <a:pt x="547" y="3"/>
                </a:lnTo>
                <a:lnTo>
                  <a:pt x="542" y="7"/>
                </a:lnTo>
                <a:lnTo>
                  <a:pt x="539" y="10"/>
                </a:lnTo>
                <a:lnTo>
                  <a:pt x="538" y="12"/>
                </a:lnTo>
                <a:lnTo>
                  <a:pt x="531" y="19"/>
                </a:lnTo>
                <a:lnTo>
                  <a:pt x="521" y="30"/>
                </a:lnTo>
                <a:lnTo>
                  <a:pt x="516" y="35"/>
                </a:lnTo>
                <a:lnTo>
                  <a:pt x="490" y="61"/>
                </a:lnTo>
                <a:lnTo>
                  <a:pt x="483" y="68"/>
                </a:lnTo>
                <a:lnTo>
                  <a:pt x="456" y="95"/>
                </a:lnTo>
                <a:lnTo>
                  <a:pt x="445" y="105"/>
                </a:lnTo>
                <a:lnTo>
                  <a:pt x="427" y="116"/>
                </a:lnTo>
                <a:lnTo>
                  <a:pt x="387" y="137"/>
                </a:lnTo>
                <a:lnTo>
                  <a:pt x="346" y="151"/>
                </a:lnTo>
                <a:lnTo>
                  <a:pt x="328" y="158"/>
                </a:lnTo>
                <a:lnTo>
                  <a:pt x="321" y="160"/>
                </a:lnTo>
                <a:lnTo>
                  <a:pt x="318" y="158"/>
                </a:lnTo>
                <a:lnTo>
                  <a:pt x="298" y="139"/>
                </a:lnTo>
                <a:lnTo>
                  <a:pt x="276" y="114"/>
                </a:lnTo>
                <a:lnTo>
                  <a:pt x="253" y="91"/>
                </a:lnTo>
                <a:lnTo>
                  <a:pt x="230" y="65"/>
                </a:lnTo>
                <a:lnTo>
                  <a:pt x="210" y="47"/>
                </a:lnTo>
                <a:lnTo>
                  <a:pt x="202" y="37"/>
                </a:lnTo>
                <a:lnTo>
                  <a:pt x="195" y="30"/>
                </a:lnTo>
                <a:lnTo>
                  <a:pt x="190" y="26"/>
                </a:lnTo>
                <a:lnTo>
                  <a:pt x="184" y="19"/>
                </a:lnTo>
                <a:lnTo>
                  <a:pt x="182" y="19"/>
                </a:lnTo>
                <a:lnTo>
                  <a:pt x="180" y="17"/>
                </a:lnTo>
                <a:lnTo>
                  <a:pt x="164" y="10"/>
                </a:lnTo>
                <a:lnTo>
                  <a:pt x="156" y="7"/>
                </a:lnTo>
                <a:lnTo>
                  <a:pt x="139" y="5"/>
                </a:lnTo>
                <a:lnTo>
                  <a:pt x="121" y="3"/>
                </a:lnTo>
                <a:lnTo>
                  <a:pt x="108" y="3"/>
                </a:lnTo>
                <a:lnTo>
                  <a:pt x="104" y="0"/>
                </a:lnTo>
                <a:lnTo>
                  <a:pt x="99" y="3"/>
                </a:lnTo>
                <a:lnTo>
                  <a:pt x="80" y="10"/>
                </a:lnTo>
                <a:lnTo>
                  <a:pt x="66" y="17"/>
                </a:lnTo>
                <a:lnTo>
                  <a:pt x="53" y="26"/>
                </a:lnTo>
                <a:lnTo>
                  <a:pt x="46" y="30"/>
                </a:lnTo>
                <a:lnTo>
                  <a:pt x="37" y="40"/>
                </a:lnTo>
                <a:lnTo>
                  <a:pt x="28" y="51"/>
                </a:lnTo>
                <a:lnTo>
                  <a:pt x="20" y="68"/>
                </a:lnTo>
                <a:lnTo>
                  <a:pt x="17" y="77"/>
                </a:lnTo>
                <a:lnTo>
                  <a:pt x="8" y="95"/>
                </a:lnTo>
                <a:lnTo>
                  <a:pt x="0" y="119"/>
                </a:lnTo>
                <a:lnTo>
                  <a:pt x="714" y="86"/>
                </a:lnTo>
                <a:lnTo>
                  <a:pt x="718" y="86"/>
                </a:lnTo>
                <a:lnTo>
                  <a:pt x="718" y="88"/>
                </a:lnTo>
                <a:lnTo>
                  <a:pt x="714" y="86"/>
                </a:lnTo>
                <a:lnTo>
                  <a:pt x="0" y="119"/>
                </a:lnTo>
                <a:lnTo>
                  <a:pt x="1556" y="130"/>
                </a:lnTo>
                <a:lnTo>
                  <a:pt x="1558" y="130"/>
                </a:lnTo>
                <a:lnTo>
                  <a:pt x="1556" y="130"/>
                </a:lnTo>
                <a:lnTo>
                  <a:pt x="0" y="1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7" name="Rectangle 78"/>
          <p:cNvSpPr>
            <a:spLocks noChangeArrowheads="1"/>
          </p:cNvSpPr>
          <p:nvPr/>
        </p:nvSpPr>
        <p:spPr bwMode="auto">
          <a:xfrm>
            <a:off x="2932113" y="2087563"/>
            <a:ext cx="92075" cy="131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8" name="Rectangle 79"/>
          <p:cNvSpPr>
            <a:spLocks noChangeArrowheads="1"/>
          </p:cNvSpPr>
          <p:nvPr/>
        </p:nvSpPr>
        <p:spPr bwMode="auto">
          <a:xfrm>
            <a:off x="4211638" y="2087563"/>
            <a:ext cx="90487" cy="131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9" name="Rectangle 80"/>
          <p:cNvSpPr>
            <a:spLocks noChangeArrowheads="1"/>
          </p:cNvSpPr>
          <p:nvPr/>
        </p:nvSpPr>
        <p:spPr bwMode="auto">
          <a:xfrm>
            <a:off x="2751138" y="2227263"/>
            <a:ext cx="92075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0" name="Rectangle 81"/>
          <p:cNvSpPr>
            <a:spLocks noChangeArrowheads="1"/>
          </p:cNvSpPr>
          <p:nvPr/>
        </p:nvSpPr>
        <p:spPr bwMode="auto">
          <a:xfrm>
            <a:off x="2566988" y="2087563"/>
            <a:ext cx="92075" cy="131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1" name="Rectangle 82"/>
          <p:cNvSpPr>
            <a:spLocks noChangeArrowheads="1"/>
          </p:cNvSpPr>
          <p:nvPr/>
        </p:nvSpPr>
        <p:spPr bwMode="auto">
          <a:xfrm>
            <a:off x="3389313" y="2227263"/>
            <a:ext cx="92075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2" name="Freeform 83"/>
          <p:cNvSpPr>
            <a:spLocks/>
          </p:cNvSpPr>
          <p:nvPr/>
        </p:nvSpPr>
        <p:spPr bwMode="auto">
          <a:xfrm>
            <a:off x="3932238" y="2208213"/>
            <a:ext cx="131762" cy="152400"/>
          </a:xfrm>
          <a:custGeom>
            <a:avLst/>
            <a:gdLst>
              <a:gd name="T0" fmla="*/ 2147483647 w 83"/>
              <a:gd name="T1" fmla="*/ 2147483647 h 96"/>
              <a:gd name="T2" fmla="*/ 2147483647 w 83"/>
              <a:gd name="T3" fmla="*/ 0 h 96"/>
              <a:gd name="T4" fmla="*/ 0 w 83"/>
              <a:gd name="T5" fmla="*/ 2147483647 h 96"/>
              <a:gd name="T6" fmla="*/ 2147483647 w 83"/>
              <a:gd name="T7" fmla="*/ 2147483647 h 96"/>
              <a:gd name="T8" fmla="*/ 2147483647 w 83"/>
              <a:gd name="T9" fmla="*/ 2147483647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96"/>
              <a:gd name="T17" fmla="*/ 83 w 83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96">
                <a:moveTo>
                  <a:pt x="83" y="82"/>
                </a:moveTo>
                <a:lnTo>
                  <a:pt x="76" y="0"/>
                </a:lnTo>
                <a:lnTo>
                  <a:pt x="0" y="14"/>
                </a:lnTo>
                <a:lnTo>
                  <a:pt x="7" y="96"/>
                </a:lnTo>
                <a:lnTo>
                  <a:pt x="83" y="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3" name="Rectangle 84"/>
          <p:cNvSpPr>
            <a:spLocks noChangeArrowheads="1"/>
          </p:cNvSpPr>
          <p:nvPr/>
        </p:nvSpPr>
        <p:spPr bwMode="auto">
          <a:xfrm>
            <a:off x="3665538" y="2087563"/>
            <a:ext cx="88900" cy="131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4" name="Rectangle 85"/>
          <p:cNvSpPr>
            <a:spLocks noChangeArrowheads="1"/>
          </p:cNvSpPr>
          <p:nvPr/>
        </p:nvSpPr>
        <p:spPr bwMode="auto">
          <a:xfrm>
            <a:off x="3208338" y="2087563"/>
            <a:ext cx="88900" cy="131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5" name="Rectangle 86"/>
          <p:cNvSpPr>
            <a:spLocks noChangeArrowheads="1"/>
          </p:cNvSpPr>
          <p:nvPr/>
        </p:nvSpPr>
        <p:spPr bwMode="auto">
          <a:xfrm>
            <a:off x="5397500" y="2087563"/>
            <a:ext cx="92075" cy="131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6" name="Rectangle 87"/>
          <p:cNvSpPr>
            <a:spLocks noChangeArrowheads="1"/>
          </p:cNvSpPr>
          <p:nvPr/>
        </p:nvSpPr>
        <p:spPr bwMode="auto">
          <a:xfrm>
            <a:off x="4851400" y="2227263"/>
            <a:ext cx="88900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7" name="Rectangle 88"/>
          <p:cNvSpPr>
            <a:spLocks noChangeArrowheads="1"/>
          </p:cNvSpPr>
          <p:nvPr/>
        </p:nvSpPr>
        <p:spPr bwMode="auto">
          <a:xfrm>
            <a:off x="5124450" y="2087563"/>
            <a:ext cx="92075" cy="131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8" name="Rectangle 89"/>
          <p:cNvSpPr>
            <a:spLocks noChangeArrowheads="1"/>
          </p:cNvSpPr>
          <p:nvPr/>
        </p:nvSpPr>
        <p:spPr bwMode="auto">
          <a:xfrm>
            <a:off x="4486275" y="2227263"/>
            <a:ext cx="88900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89" name="Rectangle 90"/>
          <p:cNvSpPr>
            <a:spLocks noChangeArrowheads="1"/>
          </p:cNvSpPr>
          <p:nvPr/>
        </p:nvSpPr>
        <p:spPr bwMode="auto">
          <a:xfrm>
            <a:off x="5672138" y="2227263"/>
            <a:ext cx="92075" cy="133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0" name="Freeform 91"/>
          <p:cNvSpPr>
            <a:spLocks/>
          </p:cNvSpPr>
          <p:nvPr/>
        </p:nvSpPr>
        <p:spPr bwMode="auto">
          <a:xfrm>
            <a:off x="2530475" y="1925638"/>
            <a:ext cx="3127375" cy="434975"/>
          </a:xfrm>
          <a:custGeom>
            <a:avLst/>
            <a:gdLst>
              <a:gd name="T0" fmla="*/ 2147483647 w 1970"/>
              <a:gd name="T1" fmla="*/ 2147483647 h 274"/>
              <a:gd name="T2" fmla="*/ 2147483647 w 1970"/>
              <a:gd name="T3" fmla="*/ 2147483647 h 274"/>
              <a:gd name="T4" fmla="*/ 2147483647 w 1970"/>
              <a:gd name="T5" fmla="*/ 2147483647 h 274"/>
              <a:gd name="T6" fmla="*/ 2147483647 w 1970"/>
              <a:gd name="T7" fmla="*/ 2147483647 h 274"/>
              <a:gd name="T8" fmla="*/ 2147483647 w 1970"/>
              <a:gd name="T9" fmla="*/ 2147483647 h 274"/>
              <a:gd name="T10" fmla="*/ 2147483647 w 1970"/>
              <a:gd name="T11" fmla="*/ 2147483647 h 274"/>
              <a:gd name="T12" fmla="*/ 2147483647 w 1970"/>
              <a:gd name="T13" fmla="*/ 2147483647 h 274"/>
              <a:gd name="T14" fmla="*/ 2147483647 w 1970"/>
              <a:gd name="T15" fmla="*/ 2147483647 h 274"/>
              <a:gd name="T16" fmla="*/ 2147483647 w 1970"/>
              <a:gd name="T17" fmla="*/ 2147483647 h 274"/>
              <a:gd name="T18" fmla="*/ 2147483647 w 1970"/>
              <a:gd name="T19" fmla="*/ 2147483647 h 274"/>
              <a:gd name="T20" fmla="*/ 2147483647 w 1970"/>
              <a:gd name="T21" fmla="*/ 2147483647 h 274"/>
              <a:gd name="T22" fmla="*/ 2147483647 w 1970"/>
              <a:gd name="T23" fmla="*/ 2147483647 h 274"/>
              <a:gd name="T24" fmla="*/ 2147483647 w 1970"/>
              <a:gd name="T25" fmla="*/ 2147483647 h 274"/>
              <a:gd name="T26" fmla="*/ 2147483647 w 1970"/>
              <a:gd name="T27" fmla="*/ 2147483647 h 274"/>
              <a:gd name="T28" fmla="*/ 2147483647 w 1970"/>
              <a:gd name="T29" fmla="*/ 2147483647 h 274"/>
              <a:gd name="T30" fmla="*/ 2147483647 w 1970"/>
              <a:gd name="T31" fmla="*/ 2147483647 h 274"/>
              <a:gd name="T32" fmla="*/ 2147483647 w 1970"/>
              <a:gd name="T33" fmla="*/ 2147483647 h 274"/>
              <a:gd name="T34" fmla="*/ 2147483647 w 1970"/>
              <a:gd name="T35" fmla="*/ 2147483647 h 274"/>
              <a:gd name="T36" fmla="*/ 2147483647 w 1970"/>
              <a:gd name="T37" fmla="*/ 2147483647 h 274"/>
              <a:gd name="T38" fmla="*/ 2147483647 w 1970"/>
              <a:gd name="T39" fmla="*/ 2147483647 h 274"/>
              <a:gd name="T40" fmla="*/ 2147483647 w 1970"/>
              <a:gd name="T41" fmla="*/ 2147483647 h 274"/>
              <a:gd name="T42" fmla="*/ 2147483647 w 1970"/>
              <a:gd name="T43" fmla="*/ 2147483647 h 274"/>
              <a:gd name="T44" fmla="*/ 2147483647 w 1970"/>
              <a:gd name="T45" fmla="*/ 2147483647 h 274"/>
              <a:gd name="T46" fmla="*/ 2147483647 w 1970"/>
              <a:gd name="T47" fmla="*/ 2147483647 h 274"/>
              <a:gd name="T48" fmla="*/ 2147483647 w 1970"/>
              <a:gd name="T49" fmla="*/ 2147483647 h 274"/>
              <a:gd name="T50" fmla="*/ 2147483647 w 1970"/>
              <a:gd name="T51" fmla="*/ 2147483647 h 274"/>
              <a:gd name="T52" fmla="*/ 2147483647 w 1970"/>
              <a:gd name="T53" fmla="*/ 2147483647 h 274"/>
              <a:gd name="T54" fmla="*/ 2147483647 w 1970"/>
              <a:gd name="T55" fmla="*/ 2147483647 h 274"/>
              <a:gd name="T56" fmla="*/ 2147483647 w 1970"/>
              <a:gd name="T57" fmla="*/ 2147483647 h 274"/>
              <a:gd name="T58" fmla="*/ 2147483647 w 1970"/>
              <a:gd name="T59" fmla="*/ 2147483647 h 274"/>
              <a:gd name="T60" fmla="*/ 2147483647 w 1970"/>
              <a:gd name="T61" fmla="*/ 2147483647 h 274"/>
              <a:gd name="T62" fmla="*/ 2147483647 w 1970"/>
              <a:gd name="T63" fmla="*/ 2147483647 h 274"/>
              <a:gd name="T64" fmla="*/ 2147483647 w 1970"/>
              <a:gd name="T65" fmla="*/ 2147483647 h 274"/>
              <a:gd name="T66" fmla="*/ 2147483647 w 1970"/>
              <a:gd name="T67" fmla="*/ 2147483647 h 274"/>
              <a:gd name="T68" fmla="*/ 2147483647 w 1970"/>
              <a:gd name="T69" fmla="*/ 2147483647 h 274"/>
              <a:gd name="T70" fmla="*/ 2147483647 w 1970"/>
              <a:gd name="T71" fmla="*/ 2147483647 h 274"/>
              <a:gd name="T72" fmla="*/ 2147483647 w 1970"/>
              <a:gd name="T73" fmla="*/ 2147483647 h 274"/>
              <a:gd name="T74" fmla="*/ 2147483647 w 1970"/>
              <a:gd name="T75" fmla="*/ 2147483647 h 274"/>
              <a:gd name="T76" fmla="*/ 2147483647 w 1970"/>
              <a:gd name="T77" fmla="*/ 2147483647 h 274"/>
              <a:gd name="T78" fmla="*/ 2147483647 w 1970"/>
              <a:gd name="T79" fmla="*/ 2147483647 h 274"/>
              <a:gd name="T80" fmla="*/ 2147483647 w 1970"/>
              <a:gd name="T81" fmla="*/ 2147483647 h 274"/>
              <a:gd name="T82" fmla="*/ 2147483647 w 1970"/>
              <a:gd name="T83" fmla="*/ 2147483647 h 274"/>
              <a:gd name="T84" fmla="*/ 2147483647 w 1970"/>
              <a:gd name="T85" fmla="*/ 2147483647 h 274"/>
              <a:gd name="T86" fmla="*/ 2147483647 w 1970"/>
              <a:gd name="T87" fmla="*/ 2147483647 h 274"/>
              <a:gd name="T88" fmla="*/ 2147483647 w 1970"/>
              <a:gd name="T89" fmla="*/ 2147483647 h 274"/>
              <a:gd name="T90" fmla="*/ 2147483647 w 1970"/>
              <a:gd name="T91" fmla="*/ 2147483647 h 274"/>
              <a:gd name="T92" fmla="*/ 2147483647 w 1970"/>
              <a:gd name="T93" fmla="*/ 2147483647 h 274"/>
              <a:gd name="T94" fmla="*/ 2147483647 w 1970"/>
              <a:gd name="T95" fmla="*/ 2147483647 h 274"/>
              <a:gd name="T96" fmla="*/ 2147483647 w 1970"/>
              <a:gd name="T97" fmla="*/ 2147483647 h 274"/>
              <a:gd name="T98" fmla="*/ 2147483647 w 1970"/>
              <a:gd name="T99" fmla="*/ 2147483647 h 274"/>
              <a:gd name="T100" fmla="*/ 2147483647 w 1970"/>
              <a:gd name="T101" fmla="*/ 2147483647 h 2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970"/>
              <a:gd name="T154" fmla="*/ 0 h 274"/>
              <a:gd name="T155" fmla="*/ 1970 w 1970"/>
              <a:gd name="T156" fmla="*/ 274 h 2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970" h="274">
                <a:moveTo>
                  <a:pt x="0" y="16"/>
                </a:moveTo>
                <a:lnTo>
                  <a:pt x="10" y="97"/>
                </a:lnTo>
                <a:lnTo>
                  <a:pt x="20" y="93"/>
                </a:lnTo>
                <a:lnTo>
                  <a:pt x="32" y="90"/>
                </a:lnTo>
                <a:lnTo>
                  <a:pt x="43" y="86"/>
                </a:lnTo>
                <a:lnTo>
                  <a:pt x="48" y="83"/>
                </a:lnTo>
                <a:lnTo>
                  <a:pt x="60" y="83"/>
                </a:lnTo>
                <a:lnTo>
                  <a:pt x="63" y="83"/>
                </a:lnTo>
                <a:lnTo>
                  <a:pt x="75" y="86"/>
                </a:lnTo>
                <a:lnTo>
                  <a:pt x="78" y="86"/>
                </a:lnTo>
                <a:lnTo>
                  <a:pt x="100" y="95"/>
                </a:lnTo>
                <a:lnTo>
                  <a:pt x="111" y="100"/>
                </a:lnTo>
                <a:lnTo>
                  <a:pt x="119" y="104"/>
                </a:lnTo>
                <a:lnTo>
                  <a:pt x="121" y="104"/>
                </a:lnTo>
                <a:lnTo>
                  <a:pt x="123" y="109"/>
                </a:lnTo>
                <a:lnTo>
                  <a:pt x="129" y="123"/>
                </a:lnTo>
                <a:lnTo>
                  <a:pt x="139" y="137"/>
                </a:lnTo>
                <a:lnTo>
                  <a:pt x="149" y="148"/>
                </a:lnTo>
                <a:lnTo>
                  <a:pt x="159" y="155"/>
                </a:lnTo>
                <a:lnTo>
                  <a:pt x="169" y="162"/>
                </a:lnTo>
                <a:lnTo>
                  <a:pt x="181" y="167"/>
                </a:lnTo>
                <a:lnTo>
                  <a:pt x="194" y="169"/>
                </a:lnTo>
                <a:lnTo>
                  <a:pt x="207" y="174"/>
                </a:lnTo>
                <a:lnTo>
                  <a:pt x="225" y="183"/>
                </a:lnTo>
                <a:lnTo>
                  <a:pt x="235" y="185"/>
                </a:lnTo>
                <a:lnTo>
                  <a:pt x="245" y="183"/>
                </a:lnTo>
                <a:lnTo>
                  <a:pt x="290" y="160"/>
                </a:lnTo>
                <a:lnTo>
                  <a:pt x="331" y="139"/>
                </a:lnTo>
                <a:lnTo>
                  <a:pt x="343" y="134"/>
                </a:lnTo>
                <a:lnTo>
                  <a:pt x="353" y="130"/>
                </a:lnTo>
                <a:lnTo>
                  <a:pt x="356" y="127"/>
                </a:lnTo>
                <a:lnTo>
                  <a:pt x="460" y="130"/>
                </a:lnTo>
                <a:lnTo>
                  <a:pt x="516" y="134"/>
                </a:lnTo>
                <a:lnTo>
                  <a:pt x="567" y="141"/>
                </a:lnTo>
                <a:lnTo>
                  <a:pt x="569" y="141"/>
                </a:lnTo>
                <a:lnTo>
                  <a:pt x="586" y="146"/>
                </a:lnTo>
                <a:lnTo>
                  <a:pt x="596" y="148"/>
                </a:lnTo>
                <a:lnTo>
                  <a:pt x="635" y="167"/>
                </a:lnTo>
                <a:lnTo>
                  <a:pt x="675" y="183"/>
                </a:lnTo>
                <a:lnTo>
                  <a:pt x="695" y="192"/>
                </a:lnTo>
                <a:lnTo>
                  <a:pt x="706" y="195"/>
                </a:lnTo>
                <a:lnTo>
                  <a:pt x="715" y="197"/>
                </a:lnTo>
                <a:lnTo>
                  <a:pt x="739" y="211"/>
                </a:lnTo>
                <a:lnTo>
                  <a:pt x="763" y="227"/>
                </a:lnTo>
                <a:lnTo>
                  <a:pt x="776" y="239"/>
                </a:lnTo>
                <a:lnTo>
                  <a:pt x="804" y="267"/>
                </a:lnTo>
                <a:lnTo>
                  <a:pt x="809" y="271"/>
                </a:lnTo>
                <a:lnTo>
                  <a:pt x="820" y="274"/>
                </a:lnTo>
                <a:lnTo>
                  <a:pt x="829" y="271"/>
                </a:lnTo>
                <a:lnTo>
                  <a:pt x="860" y="257"/>
                </a:lnTo>
                <a:lnTo>
                  <a:pt x="888" y="241"/>
                </a:lnTo>
                <a:lnTo>
                  <a:pt x="916" y="227"/>
                </a:lnTo>
                <a:lnTo>
                  <a:pt x="943" y="213"/>
                </a:lnTo>
                <a:lnTo>
                  <a:pt x="944" y="213"/>
                </a:lnTo>
                <a:lnTo>
                  <a:pt x="954" y="209"/>
                </a:lnTo>
                <a:lnTo>
                  <a:pt x="964" y="204"/>
                </a:lnTo>
                <a:lnTo>
                  <a:pt x="982" y="195"/>
                </a:lnTo>
                <a:lnTo>
                  <a:pt x="991" y="190"/>
                </a:lnTo>
                <a:lnTo>
                  <a:pt x="997" y="185"/>
                </a:lnTo>
                <a:lnTo>
                  <a:pt x="1025" y="192"/>
                </a:lnTo>
                <a:lnTo>
                  <a:pt x="1059" y="199"/>
                </a:lnTo>
                <a:lnTo>
                  <a:pt x="1093" y="206"/>
                </a:lnTo>
                <a:lnTo>
                  <a:pt x="1128" y="213"/>
                </a:lnTo>
                <a:lnTo>
                  <a:pt x="1163" y="218"/>
                </a:lnTo>
                <a:lnTo>
                  <a:pt x="1197" y="218"/>
                </a:lnTo>
                <a:lnTo>
                  <a:pt x="1230" y="211"/>
                </a:lnTo>
                <a:lnTo>
                  <a:pt x="1242" y="209"/>
                </a:lnTo>
                <a:lnTo>
                  <a:pt x="1262" y="202"/>
                </a:lnTo>
                <a:lnTo>
                  <a:pt x="1326" y="225"/>
                </a:lnTo>
                <a:lnTo>
                  <a:pt x="1364" y="239"/>
                </a:lnTo>
                <a:lnTo>
                  <a:pt x="1404" y="257"/>
                </a:lnTo>
                <a:lnTo>
                  <a:pt x="1414" y="260"/>
                </a:lnTo>
                <a:lnTo>
                  <a:pt x="1426" y="257"/>
                </a:lnTo>
                <a:lnTo>
                  <a:pt x="1439" y="248"/>
                </a:lnTo>
                <a:lnTo>
                  <a:pt x="1452" y="239"/>
                </a:lnTo>
                <a:lnTo>
                  <a:pt x="1480" y="213"/>
                </a:lnTo>
                <a:lnTo>
                  <a:pt x="1490" y="206"/>
                </a:lnTo>
                <a:lnTo>
                  <a:pt x="1503" y="195"/>
                </a:lnTo>
                <a:lnTo>
                  <a:pt x="1505" y="190"/>
                </a:lnTo>
                <a:lnTo>
                  <a:pt x="1513" y="195"/>
                </a:lnTo>
                <a:lnTo>
                  <a:pt x="1521" y="199"/>
                </a:lnTo>
                <a:lnTo>
                  <a:pt x="1528" y="204"/>
                </a:lnTo>
                <a:lnTo>
                  <a:pt x="1540" y="209"/>
                </a:lnTo>
                <a:lnTo>
                  <a:pt x="1551" y="213"/>
                </a:lnTo>
                <a:lnTo>
                  <a:pt x="1559" y="216"/>
                </a:lnTo>
                <a:lnTo>
                  <a:pt x="1568" y="213"/>
                </a:lnTo>
                <a:lnTo>
                  <a:pt x="1579" y="211"/>
                </a:lnTo>
                <a:lnTo>
                  <a:pt x="1588" y="209"/>
                </a:lnTo>
                <a:lnTo>
                  <a:pt x="1598" y="206"/>
                </a:lnTo>
                <a:lnTo>
                  <a:pt x="1609" y="204"/>
                </a:lnTo>
                <a:lnTo>
                  <a:pt x="1622" y="199"/>
                </a:lnTo>
                <a:lnTo>
                  <a:pt x="1637" y="204"/>
                </a:lnTo>
                <a:lnTo>
                  <a:pt x="1657" y="211"/>
                </a:lnTo>
                <a:lnTo>
                  <a:pt x="1669" y="213"/>
                </a:lnTo>
                <a:lnTo>
                  <a:pt x="1687" y="218"/>
                </a:lnTo>
                <a:lnTo>
                  <a:pt x="1703" y="220"/>
                </a:lnTo>
                <a:lnTo>
                  <a:pt x="1720" y="222"/>
                </a:lnTo>
                <a:lnTo>
                  <a:pt x="1738" y="222"/>
                </a:lnTo>
                <a:lnTo>
                  <a:pt x="1760" y="220"/>
                </a:lnTo>
                <a:lnTo>
                  <a:pt x="1773" y="218"/>
                </a:lnTo>
                <a:lnTo>
                  <a:pt x="1791" y="216"/>
                </a:lnTo>
                <a:lnTo>
                  <a:pt x="1799" y="213"/>
                </a:lnTo>
                <a:lnTo>
                  <a:pt x="1822" y="199"/>
                </a:lnTo>
                <a:lnTo>
                  <a:pt x="1842" y="183"/>
                </a:lnTo>
                <a:lnTo>
                  <a:pt x="1862" y="167"/>
                </a:lnTo>
                <a:lnTo>
                  <a:pt x="1879" y="158"/>
                </a:lnTo>
                <a:lnTo>
                  <a:pt x="1890" y="160"/>
                </a:lnTo>
                <a:lnTo>
                  <a:pt x="1902" y="162"/>
                </a:lnTo>
                <a:lnTo>
                  <a:pt x="1913" y="164"/>
                </a:lnTo>
                <a:lnTo>
                  <a:pt x="1922" y="164"/>
                </a:lnTo>
                <a:lnTo>
                  <a:pt x="1928" y="167"/>
                </a:lnTo>
                <a:lnTo>
                  <a:pt x="1933" y="169"/>
                </a:lnTo>
                <a:lnTo>
                  <a:pt x="1941" y="169"/>
                </a:lnTo>
                <a:lnTo>
                  <a:pt x="1946" y="171"/>
                </a:lnTo>
                <a:lnTo>
                  <a:pt x="1951" y="171"/>
                </a:lnTo>
                <a:lnTo>
                  <a:pt x="1958" y="171"/>
                </a:lnTo>
                <a:lnTo>
                  <a:pt x="1963" y="171"/>
                </a:lnTo>
                <a:lnTo>
                  <a:pt x="1970" y="171"/>
                </a:lnTo>
                <a:lnTo>
                  <a:pt x="1970" y="88"/>
                </a:lnTo>
                <a:lnTo>
                  <a:pt x="1963" y="88"/>
                </a:lnTo>
                <a:lnTo>
                  <a:pt x="1958" y="88"/>
                </a:lnTo>
                <a:lnTo>
                  <a:pt x="1951" y="88"/>
                </a:lnTo>
                <a:lnTo>
                  <a:pt x="1946" y="88"/>
                </a:lnTo>
                <a:lnTo>
                  <a:pt x="1941" y="86"/>
                </a:lnTo>
                <a:lnTo>
                  <a:pt x="1933" y="86"/>
                </a:lnTo>
                <a:lnTo>
                  <a:pt x="1928" y="83"/>
                </a:lnTo>
                <a:lnTo>
                  <a:pt x="1922" y="81"/>
                </a:lnTo>
                <a:lnTo>
                  <a:pt x="1913" y="81"/>
                </a:lnTo>
                <a:lnTo>
                  <a:pt x="1902" y="79"/>
                </a:lnTo>
                <a:lnTo>
                  <a:pt x="1890" y="76"/>
                </a:lnTo>
                <a:lnTo>
                  <a:pt x="1877" y="74"/>
                </a:lnTo>
                <a:lnTo>
                  <a:pt x="1874" y="72"/>
                </a:lnTo>
                <a:lnTo>
                  <a:pt x="1864" y="74"/>
                </a:lnTo>
                <a:lnTo>
                  <a:pt x="1839" y="90"/>
                </a:lnTo>
                <a:lnTo>
                  <a:pt x="1819" y="107"/>
                </a:lnTo>
                <a:lnTo>
                  <a:pt x="1799" y="123"/>
                </a:lnTo>
                <a:lnTo>
                  <a:pt x="1778" y="134"/>
                </a:lnTo>
                <a:lnTo>
                  <a:pt x="1773" y="134"/>
                </a:lnTo>
                <a:lnTo>
                  <a:pt x="1760" y="137"/>
                </a:lnTo>
                <a:lnTo>
                  <a:pt x="1738" y="139"/>
                </a:lnTo>
                <a:lnTo>
                  <a:pt x="1720" y="139"/>
                </a:lnTo>
                <a:lnTo>
                  <a:pt x="1703" y="137"/>
                </a:lnTo>
                <a:lnTo>
                  <a:pt x="1687" y="134"/>
                </a:lnTo>
                <a:lnTo>
                  <a:pt x="1669" y="130"/>
                </a:lnTo>
                <a:lnTo>
                  <a:pt x="1660" y="127"/>
                </a:lnTo>
                <a:lnTo>
                  <a:pt x="1631" y="118"/>
                </a:lnTo>
                <a:lnTo>
                  <a:pt x="1624" y="116"/>
                </a:lnTo>
                <a:lnTo>
                  <a:pt x="1621" y="118"/>
                </a:lnTo>
                <a:lnTo>
                  <a:pt x="1609" y="120"/>
                </a:lnTo>
                <a:lnTo>
                  <a:pt x="1598" y="123"/>
                </a:lnTo>
                <a:lnTo>
                  <a:pt x="1588" y="125"/>
                </a:lnTo>
                <a:lnTo>
                  <a:pt x="1579" y="127"/>
                </a:lnTo>
                <a:lnTo>
                  <a:pt x="1568" y="130"/>
                </a:lnTo>
                <a:lnTo>
                  <a:pt x="1559" y="132"/>
                </a:lnTo>
                <a:lnTo>
                  <a:pt x="1551" y="127"/>
                </a:lnTo>
                <a:lnTo>
                  <a:pt x="1545" y="123"/>
                </a:lnTo>
                <a:lnTo>
                  <a:pt x="1536" y="118"/>
                </a:lnTo>
                <a:lnTo>
                  <a:pt x="1525" y="113"/>
                </a:lnTo>
                <a:lnTo>
                  <a:pt x="1510" y="104"/>
                </a:lnTo>
                <a:lnTo>
                  <a:pt x="1500" y="102"/>
                </a:lnTo>
                <a:lnTo>
                  <a:pt x="1488" y="107"/>
                </a:lnTo>
                <a:lnTo>
                  <a:pt x="1483" y="111"/>
                </a:lnTo>
                <a:lnTo>
                  <a:pt x="1477" y="116"/>
                </a:lnTo>
                <a:lnTo>
                  <a:pt x="1470" y="123"/>
                </a:lnTo>
                <a:lnTo>
                  <a:pt x="1460" y="134"/>
                </a:lnTo>
                <a:lnTo>
                  <a:pt x="1447" y="146"/>
                </a:lnTo>
                <a:lnTo>
                  <a:pt x="1449" y="146"/>
                </a:lnTo>
                <a:lnTo>
                  <a:pt x="1429" y="162"/>
                </a:lnTo>
                <a:lnTo>
                  <a:pt x="1416" y="171"/>
                </a:lnTo>
                <a:lnTo>
                  <a:pt x="1412" y="174"/>
                </a:lnTo>
                <a:lnTo>
                  <a:pt x="1388" y="162"/>
                </a:lnTo>
                <a:lnTo>
                  <a:pt x="1350" y="148"/>
                </a:lnTo>
                <a:lnTo>
                  <a:pt x="1268" y="118"/>
                </a:lnTo>
                <a:lnTo>
                  <a:pt x="1260" y="116"/>
                </a:lnTo>
                <a:lnTo>
                  <a:pt x="1250" y="118"/>
                </a:lnTo>
                <a:lnTo>
                  <a:pt x="1224" y="130"/>
                </a:lnTo>
                <a:lnTo>
                  <a:pt x="1197" y="134"/>
                </a:lnTo>
                <a:lnTo>
                  <a:pt x="1163" y="134"/>
                </a:lnTo>
                <a:lnTo>
                  <a:pt x="1128" y="130"/>
                </a:lnTo>
                <a:lnTo>
                  <a:pt x="1093" y="123"/>
                </a:lnTo>
                <a:lnTo>
                  <a:pt x="1059" y="116"/>
                </a:lnTo>
                <a:lnTo>
                  <a:pt x="1025" y="109"/>
                </a:lnTo>
                <a:lnTo>
                  <a:pt x="996" y="104"/>
                </a:lnTo>
                <a:lnTo>
                  <a:pt x="992" y="102"/>
                </a:lnTo>
                <a:lnTo>
                  <a:pt x="982" y="104"/>
                </a:lnTo>
                <a:lnTo>
                  <a:pt x="979" y="107"/>
                </a:lnTo>
                <a:lnTo>
                  <a:pt x="976" y="109"/>
                </a:lnTo>
                <a:lnTo>
                  <a:pt x="968" y="113"/>
                </a:lnTo>
                <a:lnTo>
                  <a:pt x="959" y="118"/>
                </a:lnTo>
                <a:lnTo>
                  <a:pt x="941" y="127"/>
                </a:lnTo>
                <a:lnTo>
                  <a:pt x="931" y="132"/>
                </a:lnTo>
                <a:lnTo>
                  <a:pt x="926" y="134"/>
                </a:lnTo>
                <a:lnTo>
                  <a:pt x="893" y="151"/>
                </a:lnTo>
                <a:lnTo>
                  <a:pt x="865" y="164"/>
                </a:lnTo>
                <a:lnTo>
                  <a:pt x="837" y="181"/>
                </a:lnTo>
                <a:lnTo>
                  <a:pt x="825" y="185"/>
                </a:lnTo>
                <a:lnTo>
                  <a:pt x="819" y="178"/>
                </a:lnTo>
                <a:lnTo>
                  <a:pt x="809" y="171"/>
                </a:lnTo>
                <a:lnTo>
                  <a:pt x="786" y="151"/>
                </a:lnTo>
                <a:lnTo>
                  <a:pt x="763" y="134"/>
                </a:lnTo>
                <a:lnTo>
                  <a:pt x="734" y="118"/>
                </a:lnTo>
                <a:lnTo>
                  <a:pt x="729" y="118"/>
                </a:lnTo>
                <a:lnTo>
                  <a:pt x="713" y="113"/>
                </a:lnTo>
                <a:lnTo>
                  <a:pt x="698" y="107"/>
                </a:lnTo>
                <a:lnTo>
                  <a:pt x="658" y="90"/>
                </a:lnTo>
                <a:lnTo>
                  <a:pt x="619" y="72"/>
                </a:lnTo>
                <a:lnTo>
                  <a:pt x="601" y="65"/>
                </a:lnTo>
                <a:lnTo>
                  <a:pt x="589" y="62"/>
                </a:lnTo>
                <a:lnTo>
                  <a:pt x="574" y="58"/>
                </a:lnTo>
                <a:lnTo>
                  <a:pt x="574" y="60"/>
                </a:lnTo>
                <a:lnTo>
                  <a:pt x="516" y="51"/>
                </a:lnTo>
                <a:lnTo>
                  <a:pt x="460" y="46"/>
                </a:lnTo>
                <a:lnTo>
                  <a:pt x="353" y="44"/>
                </a:lnTo>
                <a:lnTo>
                  <a:pt x="351" y="44"/>
                </a:lnTo>
                <a:lnTo>
                  <a:pt x="341" y="46"/>
                </a:lnTo>
                <a:lnTo>
                  <a:pt x="339" y="49"/>
                </a:lnTo>
                <a:lnTo>
                  <a:pt x="336" y="49"/>
                </a:lnTo>
                <a:lnTo>
                  <a:pt x="329" y="53"/>
                </a:lnTo>
                <a:lnTo>
                  <a:pt x="319" y="58"/>
                </a:lnTo>
                <a:lnTo>
                  <a:pt x="313" y="60"/>
                </a:lnTo>
                <a:lnTo>
                  <a:pt x="311" y="60"/>
                </a:lnTo>
                <a:lnTo>
                  <a:pt x="267" y="83"/>
                </a:lnTo>
                <a:lnTo>
                  <a:pt x="235" y="100"/>
                </a:lnTo>
                <a:lnTo>
                  <a:pt x="230" y="97"/>
                </a:lnTo>
                <a:lnTo>
                  <a:pt x="217" y="93"/>
                </a:lnTo>
                <a:lnTo>
                  <a:pt x="204" y="90"/>
                </a:lnTo>
                <a:lnTo>
                  <a:pt x="192" y="86"/>
                </a:lnTo>
                <a:lnTo>
                  <a:pt x="187" y="81"/>
                </a:lnTo>
                <a:lnTo>
                  <a:pt x="182" y="76"/>
                </a:lnTo>
                <a:lnTo>
                  <a:pt x="172" y="62"/>
                </a:lnTo>
                <a:lnTo>
                  <a:pt x="171" y="62"/>
                </a:lnTo>
                <a:lnTo>
                  <a:pt x="164" y="49"/>
                </a:lnTo>
                <a:lnTo>
                  <a:pt x="161" y="42"/>
                </a:lnTo>
                <a:lnTo>
                  <a:pt x="151" y="32"/>
                </a:lnTo>
                <a:lnTo>
                  <a:pt x="151" y="30"/>
                </a:lnTo>
                <a:lnTo>
                  <a:pt x="149" y="30"/>
                </a:lnTo>
                <a:lnTo>
                  <a:pt x="143" y="28"/>
                </a:lnTo>
                <a:lnTo>
                  <a:pt x="134" y="23"/>
                </a:lnTo>
                <a:lnTo>
                  <a:pt x="123" y="18"/>
                </a:lnTo>
                <a:lnTo>
                  <a:pt x="98" y="9"/>
                </a:lnTo>
                <a:lnTo>
                  <a:pt x="86" y="4"/>
                </a:lnTo>
                <a:lnTo>
                  <a:pt x="75" y="2"/>
                </a:lnTo>
                <a:lnTo>
                  <a:pt x="63" y="0"/>
                </a:lnTo>
                <a:lnTo>
                  <a:pt x="63" y="2"/>
                </a:lnTo>
                <a:lnTo>
                  <a:pt x="48" y="0"/>
                </a:lnTo>
                <a:lnTo>
                  <a:pt x="33" y="4"/>
                </a:lnTo>
                <a:lnTo>
                  <a:pt x="22" y="7"/>
                </a:lnTo>
                <a:lnTo>
                  <a:pt x="9" y="14"/>
                </a:lnTo>
                <a:lnTo>
                  <a:pt x="0" y="16"/>
                </a:lnTo>
                <a:lnTo>
                  <a:pt x="362" y="125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1" name="Freeform 92"/>
          <p:cNvSpPr>
            <a:spLocks/>
          </p:cNvSpPr>
          <p:nvPr/>
        </p:nvSpPr>
        <p:spPr bwMode="auto">
          <a:xfrm>
            <a:off x="2457450" y="1925638"/>
            <a:ext cx="3184525" cy="374650"/>
          </a:xfrm>
          <a:custGeom>
            <a:avLst/>
            <a:gdLst>
              <a:gd name="T0" fmla="*/ 2147483647 w 2006"/>
              <a:gd name="T1" fmla="*/ 2147483647 h 236"/>
              <a:gd name="T2" fmla="*/ 2147483647 w 2006"/>
              <a:gd name="T3" fmla="*/ 2147483647 h 236"/>
              <a:gd name="T4" fmla="*/ 2147483647 w 2006"/>
              <a:gd name="T5" fmla="*/ 2147483647 h 236"/>
              <a:gd name="T6" fmla="*/ 2147483647 w 2006"/>
              <a:gd name="T7" fmla="*/ 2147483647 h 236"/>
              <a:gd name="T8" fmla="*/ 2147483647 w 2006"/>
              <a:gd name="T9" fmla="*/ 2147483647 h 236"/>
              <a:gd name="T10" fmla="*/ 2147483647 w 2006"/>
              <a:gd name="T11" fmla="*/ 2147483647 h 236"/>
              <a:gd name="T12" fmla="*/ 2147483647 w 2006"/>
              <a:gd name="T13" fmla="*/ 2147483647 h 236"/>
              <a:gd name="T14" fmla="*/ 2147483647 w 2006"/>
              <a:gd name="T15" fmla="*/ 2147483647 h 236"/>
              <a:gd name="T16" fmla="*/ 2147483647 w 2006"/>
              <a:gd name="T17" fmla="*/ 2147483647 h 236"/>
              <a:gd name="T18" fmla="*/ 2147483647 w 2006"/>
              <a:gd name="T19" fmla="*/ 2147483647 h 236"/>
              <a:gd name="T20" fmla="*/ 2147483647 w 2006"/>
              <a:gd name="T21" fmla="*/ 2147483647 h 236"/>
              <a:gd name="T22" fmla="*/ 2147483647 w 2006"/>
              <a:gd name="T23" fmla="*/ 2147483647 h 236"/>
              <a:gd name="T24" fmla="*/ 2147483647 w 2006"/>
              <a:gd name="T25" fmla="*/ 2147483647 h 236"/>
              <a:gd name="T26" fmla="*/ 2147483647 w 2006"/>
              <a:gd name="T27" fmla="*/ 2147483647 h 236"/>
              <a:gd name="T28" fmla="*/ 2147483647 w 2006"/>
              <a:gd name="T29" fmla="*/ 2147483647 h 236"/>
              <a:gd name="T30" fmla="*/ 2147483647 w 2006"/>
              <a:gd name="T31" fmla="*/ 2147483647 h 236"/>
              <a:gd name="T32" fmla="*/ 2147483647 w 2006"/>
              <a:gd name="T33" fmla="*/ 2147483647 h 236"/>
              <a:gd name="T34" fmla="*/ 2147483647 w 2006"/>
              <a:gd name="T35" fmla="*/ 2147483647 h 236"/>
              <a:gd name="T36" fmla="*/ 2147483647 w 2006"/>
              <a:gd name="T37" fmla="*/ 2147483647 h 236"/>
              <a:gd name="T38" fmla="*/ 2147483647 w 2006"/>
              <a:gd name="T39" fmla="*/ 2147483647 h 236"/>
              <a:gd name="T40" fmla="*/ 2147483647 w 2006"/>
              <a:gd name="T41" fmla="*/ 2147483647 h 236"/>
              <a:gd name="T42" fmla="*/ 2147483647 w 2006"/>
              <a:gd name="T43" fmla="*/ 2147483647 h 236"/>
              <a:gd name="T44" fmla="*/ 2147483647 w 2006"/>
              <a:gd name="T45" fmla="*/ 2147483647 h 236"/>
              <a:gd name="T46" fmla="*/ 2147483647 w 2006"/>
              <a:gd name="T47" fmla="*/ 2147483647 h 236"/>
              <a:gd name="T48" fmla="*/ 2147483647 w 2006"/>
              <a:gd name="T49" fmla="*/ 2147483647 h 236"/>
              <a:gd name="T50" fmla="*/ 2147483647 w 2006"/>
              <a:gd name="T51" fmla="*/ 2147483647 h 236"/>
              <a:gd name="T52" fmla="*/ 2147483647 w 2006"/>
              <a:gd name="T53" fmla="*/ 2147483647 h 236"/>
              <a:gd name="T54" fmla="*/ 2147483647 w 2006"/>
              <a:gd name="T55" fmla="*/ 2147483647 h 236"/>
              <a:gd name="T56" fmla="*/ 2147483647 w 2006"/>
              <a:gd name="T57" fmla="*/ 2147483647 h 236"/>
              <a:gd name="T58" fmla="*/ 2147483647 w 2006"/>
              <a:gd name="T59" fmla="*/ 2147483647 h 236"/>
              <a:gd name="T60" fmla="*/ 2147483647 w 2006"/>
              <a:gd name="T61" fmla="*/ 2147483647 h 236"/>
              <a:gd name="T62" fmla="*/ 2147483647 w 2006"/>
              <a:gd name="T63" fmla="*/ 2147483647 h 236"/>
              <a:gd name="T64" fmla="*/ 2147483647 w 2006"/>
              <a:gd name="T65" fmla="*/ 2147483647 h 236"/>
              <a:gd name="T66" fmla="*/ 2147483647 w 2006"/>
              <a:gd name="T67" fmla="*/ 2147483647 h 236"/>
              <a:gd name="T68" fmla="*/ 2147483647 w 2006"/>
              <a:gd name="T69" fmla="*/ 2147483647 h 236"/>
              <a:gd name="T70" fmla="*/ 2147483647 w 2006"/>
              <a:gd name="T71" fmla="*/ 2147483647 h 236"/>
              <a:gd name="T72" fmla="*/ 2147483647 w 2006"/>
              <a:gd name="T73" fmla="*/ 2147483647 h 236"/>
              <a:gd name="T74" fmla="*/ 2147483647 w 2006"/>
              <a:gd name="T75" fmla="*/ 2147483647 h 236"/>
              <a:gd name="T76" fmla="*/ 2147483647 w 2006"/>
              <a:gd name="T77" fmla="*/ 2147483647 h 236"/>
              <a:gd name="T78" fmla="*/ 2147483647 w 2006"/>
              <a:gd name="T79" fmla="*/ 2147483647 h 236"/>
              <a:gd name="T80" fmla="*/ 2147483647 w 2006"/>
              <a:gd name="T81" fmla="*/ 2147483647 h 236"/>
              <a:gd name="T82" fmla="*/ 2147483647 w 2006"/>
              <a:gd name="T83" fmla="*/ 2147483647 h 236"/>
              <a:gd name="T84" fmla="*/ 2147483647 w 2006"/>
              <a:gd name="T85" fmla="*/ 2147483647 h 236"/>
              <a:gd name="T86" fmla="*/ 2147483647 w 2006"/>
              <a:gd name="T87" fmla="*/ 2147483647 h 236"/>
              <a:gd name="T88" fmla="*/ 2147483647 w 2006"/>
              <a:gd name="T89" fmla="*/ 0 h 236"/>
              <a:gd name="T90" fmla="*/ 2147483647 w 2006"/>
              <a:gd name="T91" fmla="*/ 2147483647 h 236"/>
              <a:gd name="T92" fmla="*/ 2147483647 w 2006"/>
              <a:gd name="T93" fmla="*/ 2147483647 h 236"/>
              <a:gd name="T94" fmla="*/ 2147483647 w 2006"/>
              <a:gd name="T95" fmla="*/ 2147483647 h 236"/>
              <a:gd name="T96" fmla="*/ 2147483647 w 2006"/>
              <a:gd name="T97" fmla="*/ 2147483647 h 236"/>
              <a:gd name="T98" fmla="*/ 2147483647 w 2006"/>
              <a:gd name="T99" fmla="*/ 2147483647 h 236"/>
              <a:gd name="T100" fmla="*/ 0 w 2006"/>
              <a:gd name="T101" fmla="*/ 2147483647 h 236"/>
              <a:gd name="T102" fmla="*/ 2147483647 w 2006"/>
              <a:gd name="T103" fmla="*/ 2147483647 h 2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06"/>
              <a:gd name="T157" fmla="*/ 0 h 236"/>
              <a:gd name="T158" fmla="*/ 2006 w 2006"/>
              <a:gd name="T159" fmla="*/ 236 h 2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06" h="236">
                <a:moveTo>
                  <a:pt x="0" y="137"/>
                </a:moveTo>
                <a:lnTo>
                  <a:pt x="23" y="213"/>
                </a:lnTo>
                <a:lnTo>
                  <a:pt x="58" y="195"/>
                </a:lnTo>
                <a:lnTo>
                  <a:pt x="91" y="181"/>
                </a:lnTo>
                <a:lnTo>
                  <a:pt x="124" y="169"/>
                </a:lnTo>
                <a:lnTo>
                  <a:pt x="157" y="153"/>
                </a:lnTo>
                <a:lnTo>
                  <a:pt x="167" y="144"/>
                </a:lnTo>
                <a:lnTo>
                  <a:pt x="175" y="132"/>
                </a:lnTo>
                <a:lnTo>
                  <a:pt x="182" y="120"/>
                </a:lnTo>
                <a:lnTo>
                  <a:pt x="189" y="111"/>
                </a:lnTo>
                <a:lnTo>
                  <a:pt x="189" y="109"/>
                </a:lnTo>
                <a:lnTo>
                  <a:pt x="193" y="104"/>
                </a:lnTo>
                <a:lnTo>
                  <a:pt x="197" y="102"/>
                </a:lnTo>
                <a:lnTo>
                  <a:pt x="203" y="97"/>
                </a:lnTo>
                <a:lnTo>
                  <a:pt x="222" y="88"/>
                </a:lnTo>
                <a:lnTo>
                  <a:pt x="230" y="86"/>
                </a:lnTo>
                <a:lnTo>
                  <a:pt x="232" y="83"/>
                </a:lnTo>
                <a:lnTo>
                  <a:pt x="261" y="95"/>
                </a:lnTo>
                <a:lnTo>
                  <a:pt x="303" y="107"/>
                </a:lnTo>
                <a:lnTo>
                  <a:pt x="344" y="120"/>
                </a:lnTo>
                <a:lnTo>
                  <a:pt x="385" y="139"/>
                </a:lnTo>
                <a:lnTo>
                  <a:pt x="395" y="141"/>
                </a:lnTo>
                <a:lnTo>
                  <a:pt x="397" y="141"/>
                </a:lnTo>
                <a:lnTo>
                  <a:pt x="455" y="137"/>
                </a:lnTo>
                <a:lnTo>
                  <a:pt x="514" y="132"/>
                </a:lnTo>
                <a:lnTo>
                  <a:pt x="575" y="127"/>
                </a:lnTo>
                <a:lnTo>
                  <a:pt x="635" y="127"/>
                </a:lnTo>
                <a:lnTo>
                  <a:pt x="655" y="130"/>
                </a:lnTo>
                <a:lnTo>
                  <a:pt x="678" y="130"/>
                </a:lnTo>
                <a:lnTo>
                  <a:pt x="726" y="134"/>
                </a:lnTo>
                <a:lnTo>
                  <a:pt x="777" y="139"/>
                </a:lnTo>
                <a:lnTo>
                  <a:pt x="827" y="144"/>
                </a:lnTo>
                <a:lnTo>
                  <a:pt x="850" y="146"/>
                </a:lnTo>
                <a:lnTo>
                  <a:pt x="871" y="148"/>
                </a:lnTo>
                <a:lnTo>
                  <a:pt x="891" y="151"/>
                </a:lnTo>
                <a:lnTo>
                  <a:pt x="908" y="153"/>
                </a:lnTo>
                <a:lnTo>
                  <a:pt x="921" y="153"/>
                </a:lnTo>
                <a:lnTo>
                  <a:pt x="933" y="155"/>
                </a:lnTo>
                <a:lnTo>
                  <a:pt x="936" y="155"/>
                </a:lnTo>
                <a:lnTo>
                  <a:pt x="952" y="164"/>
                </a:lnTo>
                <a:lnTo>
                  <a:pt x="974" y="171"/>
                </a:lnTo>
                <a:lnTo>
                  <a:pt x="985" y="174"/>
                </a:lnTo>
                <a:lnTo>
                  <a:pt x="1004" y="178"/>
                </a:lnTo>
                <a:lnTo>
                  <a:pt x="1022" y="178"/>
                </a:lnTo>
                <a:lnTo>
                  <a:pt x="1040" y="176"/>
                </a:lnTo>
                <a:lnTo>
                  <a:pt x="1060" y="171"/>
                </a:lnTo>
                <a:lnTo>
                  <a:pt x="1071" y="169"/>
                </a:lnTo>
                <a:lnTo>
                  <a:pt x="1093" y="162"/>
                </a:lnTo>
                <a:lnTo>
                  <a:pt x="1105" y="155"/>
                </a:lnTo>
                <a:lnTo>
                  <a:pt x="1156" y="164"/>
                </a:lnTo>
                <a:lnTo>
                  <a:pt x="1205" y="174"/>
                </a:lnTo>
                <a:lnTo>
                  <a:pt x="1255" y="183"/>
                </a:lnTo>
                <a:lnTo>
                  <a:pt x="1306" y="185"/>
                </a:lnTo>
                <a:lnTo>
                  <a:pt x="1338" y="183"/>
                </a:lnTo>
                <a:lnTo>
                  <a:pt x="1369" y="174"/>
                </a:lnTo>
                <a:lnTo>
                  <a:pt x="1381" y="169"/>
                </a:lnTo>
                <a:lnTo>
                  <a:pt x="1404" y="162"/>
                </a:lnTo>
                <a:lnTo>
                  <a:pt x="1430" y="155"/>
                </a:lnTo>
                <a:lnTo>
                  <a:pt x="1455" y="164"/>
                </a:lnTo>
                <a:lnTo>
                  <a:pt x="1490" y="176"/>
                </a:lnTo>
                <a:lnTo>
                  <a:pt x="1501" y="178"/>
                </a:lnTo>
                <a:lnTo>
                  <a:pt x="1566" y="195"/>
                </a:lnTo>
                <a:lnTo>
                  <a:pt x="1599" y="202"/>
                </a:lnTo>
                <a:lnTo>
                  <a:pt x="1634" y="206"/>
                </a:lnTo>
                <a:lnTo>
                  <a:pt x="1670" y="211"/>
                </a:lnTo>
                <a:lnTo>
                  <a:pt x="1705" y="216"/>
                </a:lnTo>
                <a:lnTo>
                  <a:pt x="1733" y="227"/>
                </a:lnTo>
                <a:lnTo>
                  <a:pt x="1744" y="229"/>
                </a:lnTo>
                <a:lnTo>
                  <a:pt x="1781" y="236"/>
                </a:lnTo>
                <a:lnTo>
                  <a:pt x="1817" y="236"/>
                </a:lnTo>
                <a:lnTo>
                  <a:pt x="1855" y="234"/>
                </a:lnTo>
                <a:lnTo>
                  <a:pt x="1931" y="222"/>
                </a:lnTo>
                <a:lnTo>
                  <a:pt x="1969" y="218"/>
                </a:lnTo>
                <a:lnTo>
                  <a:pt x="2006" y="216"/>
                </a:lnTo>
                <a:lnTo>
                  <a:pt x="2006" y="132"/>
                </a:lnTo>
                <a:lnTo>
                  <a:pt x="1969" y="134"/>
                </a:lnTo>
                <a:lnTo>
                  <a:pt x="1931" y="139"/>
                </a:lnTo>
                <a:lnTo>
                  <a:pt x="1855" y="151"/>
                </a:lnTo>
                <a:lnTo>
                  <a:pt x="1817" y="153"/>
                </a:lnTo>
                <a:lnTo>
                  <a:pt x="1781" y="153"/>
                </a:lnTo>
                <a:lnTo>
                  <a:pt x="1749" y="146"/>
                </a:lnTo>
                <a:lnTo>
                  <a:pt x="1718" y="134"/>
                </a:lnTo>
                <a:lnTo>
                  <a:pt x="1711" y="132"/>
                </a:lnTo>
                <a:lnTo>
                  <a:pt x="1670" y="127"/>
                </a:lnTo>
                <a:lnTo>
                  <a:pt x="1634" y="123"/>
                </a:lnTo>
                <a:lnTo>
                  <a:pt x="1599" y="118"/>
                </a:lnTo>
                <a:lnTo>
                  <a:pt x="1566" y="111"/>
                </a:lnTo>
                <a:lnTo>
                  <a:pt x="1503" y="97"/>
                </a:lnTo>
                <a:lnTo>
                  <a:pt x="1478" y="88"/>
                </a:lnTo>
                <a:lnTo>
                  <a:pt x="1438" y="74"/>
                </a:lnTo>
                <a:lnTo>
                  <a:pt x="1430" y="72"/>
                </a:lnTo>
                <a:lnTo>
                  <a:pt x="1427" y="74"/>
                </a:lnTo>
                <a:lnTo>
                  <a:pt x="1400" y="81"/>
                </a:lnTo>
                <a:lnTo>
                  <a:pt x="1389" y="83"/>
                </a:lnTo>
                <a:lnTo>
                  <a:pt x="1362" y="93"/>
                </a:lnTo>
                <a:lnTo>
                  <a:pt x="1338" y="100"/>
                </a:lnTo>
                <a:lnTo>
                  <a:pt x="1306" y="102"/>
                </a:lnTo>
                <a:lnTo>
                  <a:pt x="1255" y="100"/>
                </a:lnTo>
                <a:lnTo>
                  <a:pt x="1205" y="90"/>
                </a:lnTo>
                <a:lnTo>
                  <a:pt x="1156" y="81"/>
                </a:lnTo>
                <a:lnTo>
                  <a:pt x="1108" y="72"/>
                </a:lnTo>
                <a:lnTo>
                  <a:pt x="1105" y="72"/>
                </a:lnTo>
                <a:lnTo>
                  <a:pt x="1098" y="74"/>
                </a:lnTo>
                <a:lnTo>
                  <a:pt x="1070" y="86"/>
                </a:lnTo>
                <a:lnTo>
                  <a:pt x="1055" y="88"/>
                </a:lnTo>
                <a:lnTo>
                  <a:pt x="1040" y="93"/>
                </a:lnTo>
                <a:lnTo>
                  <a:pt x="1022" y="95"/>
                </a:lnTo>
                <a:lnTo>
                  <a:pt x="1004" y="95"/>
                </a:lnTo>
                <a:lnTo>
                  <a:pt x="989" y="90"/>
                </a:lnTo>
                <a:lnTo>
                  <a:pt x="976" y="88"/>
                </a:lnTo>
                <a:lnTo>
                  <a:pt x="952" y="76"/>
                </a:lnTo>
                <a:lnTo>
                  <a:pt x="944" y="72"/>
                </a:lnTo>
                <a:lnTo>
                  <a:pt x="939" y="72"/>
                </a:lnTo>
                <a:lnTo>
                  <a:pt x="933" y="72"/>
                </a:lnTo>
                <a:lnTo>
                  <a:pt x="921" y="69"/>
                </a:lnTo>
                <a:lnTo>
                  <a:pt x="908" y="69"/>
                </a:lnTo>
                <a:lnTo>
                  <a:pt x="891" y="67"/>
                </a:lnTo>
                <a:lnTo>
                  <a:pt x="871" y="65"/>
                </a:lnTo>
                <a:lnTo>
                  <a:pt x="850" y="62"/>
                </a:lnTo>
                <a:lnTo>
                  <a:pt x="827" y="60"/>
                </a:lnTo>
                <a:lnTo>
                  <a:pt x="777" y="55"/>
                </a:lnTo>
                <a:lnTo>
                  <a:pt x="726" y="51"/>
                </a:lnTo>
                <a:lnTo>
                  <a:pt x="678" y="46"/>
                </a:lnTo>
                <a:lnTo>
                  <a:pt x="655" y="46"/>
                </a:lnTo>
                <a:lnTo>
                  <a:pt x="637" y="44"/>
                </a:lnTo>
                <a:lnTo>
                  <a:pt x="575" y="44"/>
                </a:lnTo>
                <a:lnTo>
                  <a:pt x="514" y="49"/>
                </a:lnTo>
                <a:lnTo>
                  <a:pt x="455" y="53"/>
                </a:lnTo>
                <a:lnTo>
                  <a:pt x="399" y="58"/>
                </a:lnTo>
                <a:lnTo>
                  <a:pt x="367" y="44"/>
                </a:lnTo>
                <a:lnTo>
                  <a:pt x="326" y="30"/>
                </a:lnTo>
                <a:lnTo>
                  <a:pt x="284" y="18"/>
                </a:lnTo>
                <a:lnTo>
                  <a:pt x="240" y="2"/>
                </a:lnTo>
                <a:lnTo>
                  <a:pt x="232" y="0"/>
                </a:lnTo>
                <a:lnTo>
                  <a:pt x="225" y="2"/>
                </a:lnTo>
                <a:lnTo>
                  <a:pt x="218" y="4"/>
                </a:lnTo>
                <a:lnTo>
                  <a:pt x="213" y="7"/>
                </a:lnTo>
                <a:lnTo>
                  <a:pt x="207" y="9"/>
                </a:lnTo>
                <a:lnTo>
                  <a:pt x="198" y="11"/>
                </a:lnTo>
                <a:lnTo>
                  <a:pt x="180" y="21"/>
                </a:lnTo>
                <a:lnTo>
                  <a:pt x="172" y="28"/>
                </a:lnTo>
                <a:lnTo>
                  <a:pt x="162" y="35"/>
                </a:lnTo>
                <a:lnTo>
                  <a:pt x="159" y="39"/>
                </a:lnTo>
                <a:lnTo>
                  <a:pt x="155" y="42"/>
                </a:lnTo>
                <a:lnTo>
                  <a:pt x="146" y="51"/>
                </a:lnTo>
                <a:lnTo>
                  <a:pt x="139" y="60"/>
                </a:lnTo>
                <a:lnTo>
                  <a:pt x="132" y="72"/>
                </a:lnTo>
                <a:lnTo>
                  <a:pt x="129" y="79"/>
                </a:lnTo>
                <a:lnTo>
                  <a:pt x="101" y="93"/>
                </a:lnTo>
                <a:lnTo>
                  <a:pt x="68" y="104"/>
                </a:lnTo>
                <a:lnTo>
                  <a:pt x="35" y="118"/>
                </a:lnTo>
                <a:lnTo>
                  <a:pt x="0" y="137"/>
                </a:lnTo>
                <a:lnTo>
                  <a:pt x="939" y="155"/>
                </a:lnTo>
                <a:lnTo>
                  <a:pt x="0" y="1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2" name="Freeform 93"/>
          <p:cNvSpPr>
            <a:spLocks/>
          </p:cNvSpPr>
          <p:nvPr/>
        </p:nvSpPr>
        <p:spPr bwMode="auto">
          <a:xfrm>
            <a:off x="2468563" y="1903413"/>
            <a:ext cx="3398837" cy="201612"/>
          </a:xfrm>
          <a:custGeom>
            <a:avLst/>
            <a:gdLst>
              <a:gd name="T0" fmla="*/ 2147483647 w 2141"/>
              <a:gd name="T1" fmla="*/ 2147483647 h 127"/>
              <a:gd name="T2" fmla="*/ 2147483647 w 2141"/>
              <a:gd name="T3" fmla="*/ 2147483647 h 127"/>
              <a:gd name="T4" fmla="*/ 2147483647 w 2141"/>
              <a:gd name="T5" fmla="*/ 2147483647 h 127"/>
              <a:gd name="T6" fmla="*/ 2147483647 w 2141"/>
              <a:gd name="T7" fmla="*/ 2147483647 h 127"/>
              <a:gd name="T8" fmla="*/ 2147483647 w 2141"/>
              <a:gd name="T9" fmla="*/ 2147483647 h 127"/>
              <a:gd name="T10" fmla="*/ 2147483647 w 2141"/>
              <a:gd name="T11" fmla="*/ 2147483647 h 127"/>
              <a:gd name="T12" fmla="*/ 2147483647 w 2141"/>
              <a:gd name="T13" fmla="*/ 2147483647 h 127"/>
              <a:gd name="T14" fmla="*/ 2147483647 w 2141"/>
              <a:gd name="T15" fmla="*/ 2147483647 h 127"/>
              <a:gd name="T16" fmla="*/ 2147483647 w 2141"/>
              <a:gd name="T17" fmla="*/ 2147483647 h 127"/>
              <a:gd name="T18" fmla="*/ 2147483647 w 2141"/>
              <a:gd name="T19" fmla="*/ 2147483647 h 127"/>
              <a:gd name="T20" fmla="*/ 2147483647 w 2141"/>
              <a:gd name="T21" fmla="*/ 2147483647 h 127"/>
              <a:gd name="T22" fmla="*/ 2147483647 w 2141"/>
              <a:gd name="T23" fmla="*/ 2147483647 h 127"/>
              <a:gd name="T24" fmla="*/ 2147483647 w 2141"/>
              <a:gd name="T25" fmla="*/ 2147483647 h 127"/>
              <a:gd name="T26" fmla="*/ 2147483647 w 2141"/>
              <a:gd name="T27" fmla="*/ 2147483647 h 127"/>
              <a:gd name="T28" fmla="*/ 2147483647 w 2141"/>
              <a:gd name="T29" fmla="*/ 2147483647 h 127"/>
              <a:gd name="T30" fmla="*/ 2147483647 w 2141"/>
              <a:gd name="T31" fmla="*/ 2147483647 h 127"/>
              <a:gd name="T32" fmla="*/ 2147483647 w 2141"/>
              <a:gd name="T33" fmla="*/ 0 h 127"/>
              <a:gd name="T34" fmla="*/ 2147483647 w 2141"/>
              <a:gd name="T35" fmla="*/ 2147483647 h 127"/>
              <a:gd name="T36" fmla="*/ 2147483647 w 2141"/>
              <a:gd name="T37" fmla="*/ 2147483647 h 127"/>
              <a:gd name="T38" fmla="*/ 2147483647 w 2141"/>
              <a:gd name="T39" fmla="*/ 2147483647 h 127"/>
              <a:gd name="T40" fmla="*/ 2147483647 w 2141"/>
              <a:gd name="T41" fmla="*/ 2147483647 h 127"/>
              <a:gd name="T42" fmla="*/ 2147483647 w 2141"/>
              <a:gd name="T43" fmla="*/ 2147483647 h 127"/>
              <a:gd name="T44" fmla="*/ 2147483647 w 2141"/>
              <a:gd name="T45" fmla="*/ 2147483647 h 127"/>
              <a:gd name="T46" fmla="*/ 2147483647 w 2141"/>
              <a:gd name="T47" fmla="*/ 2147483647 h 127"/>
              <a:gd name="T48" fmla="*/ 2147483647 w 2141"/>
              <a:gd name="T49" fmla="*/ 2147483647 h 127"/>
              <a:gd name="T50" fmla="*/ 2147483647 w 2141"/>
              <a:gd name="T51" fmla="*/ 2147483647 h 127"/>
              <a:gd name="T52" fmla="*/ 0 w 2141"/>
              <a:gd name="T53" fmla="*/ 2147483647 h 127"/>
              <a:gd name="T54" fmla="*/ 2147483647 w 2141"/>
              <a:gd name="T55" fmla="*/ 2147483647 h 127"/>
              <a:gd name="T56" fmla="*/ 2147483647 w 2141"/>
              <a:gd name="T57" fmla="*/ 2147483647 h 127"/>
              <a:gd name="T58" fmla="*/ 2147483647 w 2141"/>
              <a:gd name="T59" fmla="*/ 2147483647 h 127"/>
              <a:gd name="T60" fmla="*/ 2147483647 w 2141"/>
              <a:gd name="T61" fmla="*/ 2147483647 h 127"/>
              <a:gd name="T62" fmla="*/ 2147483647 w 2141"/>
              <a:gd name="T63" fmla="*/ 2147483647 h 127"/>
              <a:gd name="T64" fmla="*/ 2147483647 w 2141"/>
              <a:gd name="T65" fmla="*/ 2147483647 h 127"/>
              <a:gd name="T66" fmla="*/ 2147483647 w 2141"/>
              <a:gd name="T67" fmla="*/ 2147483647 h 127"/>
              <a:gd name="T68" fmla="*/ 2147483647 w 2141"/>
              <a:gd name="T69" fmla="*/ 2147483647 h 127"/>
              <a:gd name="T70" fmla="*/ 2147483647 w 2141"/>
              <a:gd name="T71" fmla="*/ 2147483647 h 127"/>
              <a:gd name="T72" fmla="*/ 2147483647 w 2141"/>
              <a:gd name="T73" fmla="*/ 2147483647 h 127"/>
              <a:gd name="T74" fmla="*/ 2147483647 w 2141"/>
              <a:gd name="T75" fmla="*/ 2147483647 h 127"/>
              <a:gd name="T76" fmla="*/ 2147483647 w 2141"/>
              <a:gd name="T77" fmla="*/ 2147483647 h 127"/>
              <a:gd name="T78" fmla="*/ 2147483647 w 2141"/>
              <a:gd name="T79" fmla="*/ 2147483647 h 127"/>
              <a:gd name="T80" fmla="*/ 2147483647 w 2141"/>
              <a:gd name="T81" fmla="*/ 2147483647 h 127"/>
              <a:gd name="T82" fmla="*/ 2147483647 w 2141"/>
              <a:gd name="T83" fmla="*/ 2147483647 h 127"/>
              <a:gd name="T84" fmla="*/ 2147483647 w 2141"/>
              <a:gd name="T85" fmla="*/ 2147483647 h 127"/>
              <a:gd name="T86" fmla="*/ 2147483647 w 2141"/>
              <a:gd name="T87" fmla="*/ 2147483647 h 127"/>
              <a:gd name="T88" fmla="*/ 2147483647 w 2141"/>
              <a:gd name="T89" fmla="*/ 2147483647 h 127"/>
              <a:gd name="T90" fmla="*/ 2147483647 w 2141"/>
              <a:gd name="T91" fmla="*/ 2147483647 h 127"/>
              <a:gd name="T92" fmla="*/ 2147483647 w 2141"/>
              <a:gd name="T93" fmla="*/ 2147483647 h 127"/>
              <a:gd name="T94" fmla="*/ 2147483647 w 2141"/>
              <a:gd name="T95" fmla="*/ 2147483647 h 127"/>
              <a:gd name="T96" fmla="*/ 2147483647 w 2141"/>
              <a:gd name="T97" fmla="*/ 2147483647 h 127"/>
              <a:gd name="T98" fmla="*/ 2147483647 w 2141"/>
              <a:gd name="T99" fmla="*/ 2147483647 h 127"/>
              <a:gd name="T100" fmla="*/ 2147483647 w 2141"/>
              <a:gd name="T101" fmla="*/ 2147483647 h 127"/>
              <a:gd name="T102" fmla="*/ 2147483647 w 2141"/>
              <a:gd name="T103" fmla="*/ 2147483647 h 127"/>
              <a:gd name="T104" fmla="*/ 2147483647 w 2141"/>
              <a:gd name="T105" fmla="*/ 2147483647 h 127"/>
              <a:gd name="T106" fmla="*/ 2147483647 w 2141"/>
              <a:gd name="T107" fmla="*/ 2147483647 h 12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41"/>
              <a:gd name="T163" fmla="*/ 0 h 127"/>
              <a:gd name="T164" fmla="*/ 2141 w 2141"/>
              <a:gd name="T165" fmla="*/ 127 h 12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41" h="127">
                <a:moveTo>
                  <a:pt x="2106" y="127"/>
                </a:moveTo>
                <a:lnTo>
                  <a:pt x="2141" y="102"/>
                </a:lnTo>
                <a:lnTo>
                  <a:pt x="2136" y="93"/>
                </a:lnTo>
                <a:lnTo>
                  <a:pt x="2133" y="83"/>
                </a:lnTo>
                <a:lnTo>
                  <a:pt x="2126" y="74"/>
                </a:lnTo>
                <a:lnTo>
                  <a:pt x="2113" y="60"/>
                </a:lnTo>
                <a:lnTo>
                  <a:pt x="2106" y="53"/>
                </a:lnTo>
                <a:lnTo>
                  <a:pt x="2088" y="44"/>
                </a:lnTo>
                <a:lnTo>
                  <a:pt x="2076" y="42"/>
                </a:lnTo>
                <a:lnTo>
                  <a:pt x="2068" y="39"/>
                </a:lnTo>
                <a:lnTo>
                  <a:pt x="2058" y="37"/>
                </a:lnTo>
                <a:lnTo>
                  <a:pt x="2055" y="35"/>
                </a:lnTo>
                <a:lnTo>
                  <a:pt x="2033" y="37"/>
                </a:lnTo>
                <a:lnTo>
                  <a:pt x="2013" y="39"/>
                </a:lnTo>
                <a:lnTo>
                  <a:pt x="1995" y="39"/>
                </a:lnTo>
                <a:lnTo>
                  <a:pt x="1979" y="42"/>
                </a:lnTo>
                <a:lnTo>
                  <a:pt x="1951" y="44"/>
                </a:lnTo>
                <a:lnTo>
                  <a:pt x="1928" y="44"/>
                </a:lnTo>
                <a:lnTo>
                  <a:pt x="1909" y="46"/>
                </a:lnTo>
                <a:lnTo>
                  <a:pt x="1894" y="46"/>
                </a:lnTo>
                <a:lnTo>
                  <a:pt x="1883" y="46"/>
                </a:lnTo>
                <a:lnTo>
                  <a:pt x="1873" y="49"/>
                </a:lnTo>
                <a:lnTo>
                  <a:pt x="1856" y="49"/>
                </a:lnTo>
                <a:lnTo>
                  <a:pt x="1848" y="51"/>
                </a:lnTo>
                <a:lnTo>
                  <a:pt x="1838" y="51"/>
                </a:lnTo>
                <a:lnTo>
                  <a:pt x="1827" y="53"/>
                </a:lnTo>
                <a:lnTo>
                  <a:pt x="1812" y="56"/>
                </a:lnTo>
                <a:lnTo>
                  <a:pt x="1792" y="58"/>
                </a:lnTo>
                <a:lnTo>
                  <a:pt x="1769" y="60"/>
                </a:lnTo>
                <a:lnTo>
                  <a:pt x="1716" y="58"/>
                </a:lnTo>
                <a:lnTo>
                  <a:pt x="1689" y="56"/>
                </a:lnTo>
                <a:lnTo>
                  <a:pt x="1666" y="53"/>
                </a:lnTo>
                <a:lnTo>
                  <a:pt x="1665" y="51"/>
                </a:lnTo>
                <a:lnTo>
                  <a:pt x="1648" y="49"/>
                </a:lnTo>
                <a:lnTo>
                  <a:pt x="1641" y="46"/>
                </a:lnTo>
                <a:lnTo>
                  <a:pt x="1633" y="44"/>
                </a:lnTo>
                <a:lnTo>
                  <a:pt x="1612" y="37"/>
                </a:lnTo>
                <a:lnTo>
                  <a:pt x="1605" y="35"/>
                </a:lnTo>
                <a:lnTo>
                  <a:pt x="1595" y="32"/>
                </a:lnTo>
                <a:lnTo>
                  <a:pt x="1589" y="30"/>
                </a:lnTo>
                <a:lnTo>
                  <a:pt x="1582" y="28"/>
                </a:lnTo>
                <a:lnTo>
                  <a:pt x="1579" y="25"/>
                </a:lnTo>
                <a:lnTo>
                  <a:pt x="1580" y="25"/>
                </a:lnTo>
                <a:lnTo>
                  <a:pt x="1575" y="25"/>
                </a:lnTo>
                <a:lnTo>
                  <a:pt x="1476" y="42"/>
                </a:lnTo>
                <a:lnTo>
                  <a:pt x="1425" y="51"/>
                </a:lnTo>
                <a:lnTo>
                  <a:pt x="1377" y="60"/>
                </a:lnTo>
                <a:lnTo>
                  <a:pt x="1349" y="58"/>
                </a:lnTo>
                <a:lnTo>
                  <a:pt x="1322" y="56"/>
                </a:lnTo>
                <a:lnTo>
                  <a:pt x="1273" y="49"/>
                </a:lnTo>
                <a:lnTo>
                  <a:pt x="1225" y="39"/>
                </a:lnTo>
                <a:lnTo>
                  <a:pt x="1179" y="28"/>
                </a:lnTo>
                <a:lnTo>
                  <a:pt x="1154" y="18"/>
                </a:lnTo>
                <a:lnTo>
                  <a:pt x="1145" y="16"/>
                </a:lnTo>
                <a:lnTo>
                  <a:pt x="1122" y="11"/>
                </a:lnTo>
                <a:lnTo>
                  <a:pt x="1116" y="9"/>
                </a:lnTo>
                <a:lnTo>
                  <a:pt x="1106" y="7"/>
                </a:lnTo>
                <a:lnTo>
                  <a:pt x="1099" y="5"/>
                </a:lnTo>
                <a:lnTo>
                  <a:pt x="1091" y="2"/>
                </a:lnTo>
                <a:lnTo>
                  <a:pt x="1089" y="0"/>
                </a:lnTo>
                <a:lnTo>
                  <a:pt x="1091" y="0"/>
                </a:lnTo>
                <a:lnTo>
                  <a:pt x="1089" y="0"/>
                </a:lnTo>
                <a:lnTo>
                  <a:pt x="1086" y="2"/>
                </a:lnTo>
                <a:lnTo>
                  <a:pt x="1059" y="7"/>
                </a:lnTo>
                <a:lnTo>
                  <a:pt x="1033" y="11"/>
                </a:lnTo>
                <a:lnTo>
                  <a:pt x="985" y="21"/>
                </a:lnTo>
                <a:lnTo>
                  <a:pt x="960" y="25"/>
                </a:lnTo>
                <a:lnTo>
                  <a:pt x="935" y="30"/>
                </a:lnTo>
                <a:lnTo>
                  <a:pt x="907" y="32"/>
                </a:lnTo>
                <a:lnTo>
                  <a:pt x="878" y="35"/>
                </a:lnTo>
                <a:lnTo>
                  <a:pt x="833" y="30"/>
                </a:lnTo>
                <a:lnTo>
                  <a:pt x="793" y="25"/>
                </a:lnTo>
                <a:lnTo>
                  <a:pt x="793" y="28"/>
                </a:lnTo>
                <a:lnTo>
                  <a:pt x="773" y="21"/>
                </a:lnTo>
                <a:lnTo>
                  <a:pt x="762" y="18"/>
                </a:lnTo>
                <a:lnTo>
                  <a:pt x="754" y="16"/>
                </a:lnTo>
                <a:lnTo>
                  <a:pt x="747" y="14"/>
                </a:lnTo>
                <a:lnTo>
                  <a:pt x="744" y="14"/>
                </a:lnTo>
                <a:lnTo>
                  <a:pt x="739" y="11"/>
                </a:lnTo>
                <a:lnTo>
                  <a:pt x="734" y="9"/>
                </a:lnTo>
                <a:lnTo>
                  <a:pt x="730" y="11"/>
                </a:lnTo>
                <a:lnTo>
                  <a:pt x="654" y="28"/>
                </a:lnTo>
                <a:lnTo>
                  <a:pt x="572" y="39"/>
                </a:lnTo>
                <a:lnTo>
                  <a:pt x="487" y="44"/>
                </a:lnTo>
                <a:lnTo>
                  <a:pt x="401" y="46"/>
                </a:lnTo>
                <a:lnTo>
                  <a:pt x="314" y="44"/>
                </a:lnTo>
                <a:lnTo>
                  <a:pt x="229" y="42"/>
                </a:lnTo>
                <a:lnTo>
                  <a:pt x="145" y="42"/>
                </a:lnTo>
                <a:lnTo>
                  <a:pt x="62" y="42"/>
                </a:lnTo>
                <a:lnTo>
                  <a:pt x="58" y="44"/>
                </a:lnTo>
                <a:lnTo>
                  <a:pt x="48" y="46"/>
                </a:lnTo>
                <a:lnTo>
                  <a:pt x="38" y="51"/>
                </a:lnTo>
                <a:lnTo>
                  <a:pt x="19" y="56"/>
                </a:lnTo>
                <a:lnTo>
                  <a:pt x="11" y="60"/>
                </a:lnTo>
                <a:lnTo>
                  <a:pt x="5" y="60"/>
                </a:lnTo>
                <a:lnTo>
                  <a:pt x="0" y="63"/>
                </a:lnTo>
                <a:lnTo>
                  <a:pt x="10" y="116"/>
                </a:lnTo>
                <a:lnTo>
                  <a:pt x="15" y="114"/>
                </a:lnTo>
                <a:lnTo>
                  <a:pt x="19" y="111"/>
                </a:lnTo>
                <a:lnTo>
                  <a:pt x="26" y="111"/>
                </a:lnTo>
                <a:lnTo>
                  <a:pt x="34" y="107"/>
                </a:lnTo>
                <a:lnTo>
                  <a:pt x="53" y="102"/>
                </a:lnTo>
                <a:lnTo>
                  <a:pt x="62" y="97"/>
                </a:lnTo>
                <a:lnTo>
                  <a:pt x="64" y="97"/>
                </a:lnTo>
                <a:lnTo>
                  <a:pt x="145" y="97"/>
                </a:lnTo>
                <a:lnTo>
                  <a:pt x="229" y="97"/>
                </a:lnTo>
                <a:lnTo>
                  <a:pt x="314" y="100"/>
                </a:lnTo>
                <a:lnTo>
                  <a:pt x="401" y="102"/>
                </a:lnTo>
                <a:lnTo>
                  <a:pt x="487" y="100"/>
                </a:lnTo>
                <a:lnTo>
                  <a:pt x="572" y="95"/>
                </a:lnTo>
                <a:lnTo>
                  <a:pt x="654" y="83"/>
                </a:lnTo>
                <a:lnTo>
                  <a:pt x="663" y="81"/>
                </a:lnTo>
                <a:lnTo>
                  <a:pt x="734" y="65"/>
                </a:lnTo>
                <a:lnTo>
                  <a:pt x="739" y="67"/>
                </a:lnTo>
                <a:lnTo>
                  <a:pt x="747" y="69"/>
                </a:lnTo>
                <a:lnTo>
                  <a:pt x="765" y="74"/>
                </a:lnTo>
                <a:lnTo>
                  <a:pt x="773" y="76"/>
                </a:lnTo>
                <a:lnTo>
                  <a:pt x="787" y="81"/>
                </a:lnTo>
                <a:lnTo>
                  <a:pt x="788" y="81"/>
                </a:lnTo>
                <a:lnTo>
                  <a:pt x="833" y="86"/>
                </a:lnTo>
                <a:lnTo>
                  <a:pt x="874" y="90"/>
                </a:lnTo>
                <a:lnTo>
                  <a:pt x="878" y="90"/>
                </a:lnTo>
                <a:lnTo>
                  <a:pt x="907" y="88"/>
                </a:lnTo>
                <a:lnTo>
                  <a:pt x="935" y="86"/>
                </a:lnTo>
                <a:lnTo>
                  <a:pt x="960" y="81"/>
                </a:lnTo>
                <a:lnTo>
                  <a:pt x="985" y="76"/>
                </a:lnTo>
                <a:lnTo>
                  <a:pt x="1033" y="67"/>
                </a:lnTo>
                <a:lnTo>
                  <a:pt x="1059" y="63"/>
                </a:lnTo>
                <a:lnTo>
                  <a:pt x="1086" y="56"/>
                </a:lnTo>
                <a:lnTo>
                  <a:pt x="1089" y="56"/>
                </a:lnTo>
                <a:lnTo>
                  <a:pt x="1091" y="58"/>
                </a:lnTo>
                <a:lnTo>
                  <a:pt x="1098" y="58"/>
                </a:lnTo>
                <a:lnTo>
                  <a:pt x="1101" y="60"/>
                </a:lnTo>
                <a:lnTo>
                  <a:pt x="1109" y="63"/>
                </a:lnTo>
                <a:lnTo>
                  <a:pt x="1112" y="65"/>
                </a:lnTo>
                <a:lnTo>
                  <a:pt x="1144" y="72"/>
                </a:lnTo>
                <a:lnTo>
                  <a:pt x="1169" y="81"/>
                </a:lnTo>
                <a:lnTo>
                  <a:pt x="1170" y="81"/>
                </a:lnTo>
                <a:lnTo>
                  <a:pt x="1217" y="93"/>
                </a:lnTo>
                <a:lnTo>
                  <a:pt x="1225" y="95"/>
                </a:lnTo>
                <a:lnTo>
                  <a:pt x="1273" y="104"/>
                </a:lnTo>
                <a:lnTo>
                  <a:pt x="1322" y="111"/>
                </a:lnTo>
                <a:lnTo>
                  <a:pt x="1349" y="114"/>
                </a:lnTo>
                <a:lnTo>
                  <a:pt x="1374" y="116"/>
                </a:lnTo>
                <a:lnTo>
                  <a:pt x="1379" y="116"/>
                </a:lnTo>
                <a:lnTo>
                  <a:pt x="1425" y="107"/>
                </a:lnTo>
                <a:lnTo>
                  <a:pt x="1476" y="97"/>
                </a:lnTo>
                <a:lnTo>
                  <a:pt x="1579" y="81"/>
                </a:lnTo>
                <a:lnTo>
                  <a:pt x="1580" y="83"/>
                </a:lnTo>
                <a:lnTo>
                  <a:pt x="1585" y="83"/>
                </a:lnTo>
                <a:lnTo>
                  <a:pt x="1590" y="86"/>
                </a:lnTo>
                <a:lnTo>
                  <a:pt x="1598" y="90"/>
                </a:lnTo>
                <a:lnTo>
                  <a:pt x="1602" y="90"/>
                </a:lnTo>
                <a:lnTo>
                  <a:pt x="1627" y="97"/>
                </a:lnTo>
                <a:lnTo>
                  <a:pt x="1630" y="100"/>
                </a:lnTo>
                <a:lnTo>
                  <a:pt x="1633" y="100"/>
                </a:lnTo>
                <a:lnTo>
                  <a:pt x="1641" y="102"/>
                </a:lnTo>
                <a:lnTo>
                  <a:pt x="1648" y="104"/>
                </a:lnTo>
                <a:lnTo>
                  <a:pt x="1661" y="107"/>
                </a:lnTo>
                <a:lnTo>
                  <a:pt x="1689" y="111"/>
                </a:lnTo>
                <a:lnTo>
                  <a:pt x="1716" y="114"/>
                </a:lnTo>
                <a:lnTo>
                  <a:pt x="1769" y="116"/>
                </a:lnTo>
                <a:lnTo>
                  <a:pt x="1770" y="116"/>
                </a:lnTo>
                <a:lnTo>
                  <a:pt x="1792" y="114"/>
                </a:lnTo>
                <a:lnTo>
                  <a:pt x="1812" y="111"/>
                </a:lnTo>
                <a:lnTo>
                  <a:pt x="1827" y="109"/>
                </a:lnTo>
                <a:lnTo>
                  <a:pt x="1838" y="107"/>
                </a:lnTo>
                <a:lnTo>
                  <a:pt x="1848" y="107"/>
                </a:lnTo>
                <a:lnTo>
                  <a:pt x="1856" y="104"/>
                </a:lnTo>
                <a:lnTo>
                  <a:pt x="1873" y="104"/>
                </a:lnTo>
                <a:lnTo>
                  <a:pt x="1883" y="102"/>
                </a:lnTo>
                <a:lnTo>
                  <a:pt x="1894" y="102"/>
                </a:lnTo>
                <a:lnTo>
                  <a:pt x="1909" y="102"/>
                </a:lnTo>
                <a:lnTo>
                  <a:pt x="1928" y="100"/>
                </a:lnTo>
                <a:lnTo>
                  <a:pt x="1951" y="100"/>
                </a:lnTo>
                <a:lnTo>
                  <a:pt x="1979" y="97"/>
                </a:lnTo>
                <a:lnTo>
                  <a:pt x="1995" y="95"/>
                </a:lnTo>
                <a:lnTo>
                  <a:pt x="2013" y="95"/>
                </a:lnTo>
                <a:lnTo>
                  <a:pt x="2033" y="93"/>
                </a:lnTo>
                <a:lnTo>
                  <a:pt x="2056" y="90"/>
                </a:lnTo>
                <a:lnTo>
                  <a:pt x="2068" y="95"/>
                </a:lnTo>
                <a:lnTo>
                  <a:pt x="2073" y="95"/>
                </a:lnTo>
                <a:lnTo>
                  <a:pt x="2090" y="104"/>
                </a:lnTo>
                <a:lnTo>
                  <a:pt x="2098" y="114"/>
                </a:lnTo>
                <a:lnTo>
                  <a:pt x="2103" y="121"/>
                </a:lnTo>
                <a:lnTo>
                  <a:pt x="2106" y="127"/>
                </a:lnTo>
                <a:lnTo>
                  <a:pt x="734" y="65"/>
                </a:lnTo>
                <a:lnTo>
                  <a:pt x="739" y="65"/>
                </a:lnTo>
                <a:lnTo>
                  <a:pt x="734" y="65"/>
                </a:lnTo>
                <a:lnTo>
                  <a:pt x="2106" y="127"/>
                </a:lnTo>
                <a:lnTo>
                  <a:pt x="729" y="65"/>
                </a:lnTo>
                <a:lnTo>
                  <a:pt x="2106" y="1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3" name="Freeform 94"/>
          <p:cNvSpPr>
            <a:spLocks/>
          </p:cNvSpPr>
          <p:nvPr/>
        </p:nvSpPr>
        <p:spPr bwMode="auto">
          <a:xfrm>
            <a:off x="2686050" y="1928813"/>
            <a:ext cx="3290888" cy="452437"/>
          </a:xfrm>
          <a:custGeom>
            <a:avLst/>
            <a:gdLst>
              <a:gd name="T0" fmla="*/ 2147483647 w 2073"/>
              <a:gd name="T1" fmla="*/ 2147483647 h 285"/>
              <a:gd name="T2" fmla="*/ 2147483647 w 2073"/>
              <a:gd name="T3" fmla="*/ 2147483647 h 285"/>
              <a:gd name="T4" fmla="*/ 2147483647 w 2073"/>
              <a:gd name="T5" fmla="*/ 2147483647 h 285"/>
              <a:gd name="T6" fmla="*/ 2147483647 w 2073"/>
              <a:gd name="T7" fmla="*/ 2147483647 h 285"/>
              <a:gd name="T8" fmla="*/ 2147483647 w 2073"/>
              <a:gd name="T9" fmla="*/ 2147483647 h 285"/>
              <a:gd name="T10" fmla="*/ 2147483647 w 2073"/>
              <a:gd name="T11" fmla="*/ 2147483647 h 285"/>
              <a:gd name="T12" fmla="*/ 2147483647 w 2073"/>
              <a:gd name="T13" fmla="*/ 2147483647 h 285"/>
              <a:gd name="T14" fmla="*/ 2147483647 w 2073"/>
              <a:gd name="T15" fmla="*/ 2147483647 h 285"/>
              <a:gd name="T16" fmla="*/ 2147483647 w 2073"/>
              <a:gd name="T17" fmla="*/ 2147483647 h 285"/>
              <a:gd name="T18" fmla="*/ 2147483647 w 2073"/>
              <a:gd name="T19" fmla="*/ 2147483647 h 285"/>
              <a:gd name="T20" fmla="*/ 2147483647 w 2073"/>
              <a:gd name="T21" fmla="*/ 2147483647 h 285"/>
              <a:gd name="T22" fmla="*/ 2147483647 w 2073"/>
              <a:gd name="T23" fmla="*/ 2147483647 h 285"/>
              <a:gd name="T24" fmla="*/ 2147483647 w 2073"/>
              <a:gd name="T25" fmla="*/ 2147483647 h 285"/>
              <a:gd name="T26" fmla="*/ 2147483647 w 2073"/>
              <a:gd name="T27" fmla="*/ 2147483647 h 285"/>
              <a:gd name="T28" fmla="*/ 2147483647 w 2073"/>
              <a:gd name="T29" fmla="*/ 2147483647 h 285"/>
              <a:gd name="T30" fmla="*/ 2147483647 w 2073"/>
              <a:gd name="T31" fmla="*/ 2147483647 h 285"/>
              <a:gd name="T32" fmla="*/ 2147483647 w 2073"/>
              <a:gd name="T33" fmla="*/ 2147483647 h 285"/>
              <a:gd name="T34" fmla="*/ 2147483647 w 2073"/>
              <a:gd name="T35" fmla="*/ 2147483647 h 285"/>
              <a:gd name="T36" fmla="*/ 2147483647 w 2073"/>
              <a:gd name="T37" fmla="*/ 2147483647 h 285"/>
              <a:gd name="T38" fmla="*/ 2147483647 w 2073"/>
              <a:gd name="T39" fmla="*/ 2147483647 h 285"/>
              <a:gd name="T40" fmla="*/ 2147483647 w 2073"/>
              <a:gd name="T41" fmla="*/ 2147483647 h 285"/>
              <a:gd name="T42" fmla="*/ 2147483647 w 2073"/>
              <a:gd name="T43" fmla="*/ 2147483647 h 285"/>
              <a:gd name="T44" fmla="*/ 2147483647 w 2073"/>
              <a:gd name="T45" fmla="*/ 2147483647 h 285"/>
              <a:gd name="T46" fmla="*/ 2147483647 w 2073"/>
              <a:gd name="T47" fmla="*/ 2147483647 h 285"/>
              <a:gd name="T48" fmla="*/ 2147483647 w 2073"/>
              <a:gd name="T49" fmla="*/ 2147483647 h 285"/>
              <a:gd name="T50" fmla="*/ 2147483647 w 2073"/>
              <a:gd name="T51" fmla="*/ 2147483647 h 285"/>
              <a:gd name="T52" fmla="*/ 2147483647 w 2073"/>
              <a:gd name="T53" fmla="*/ 2147483647 h 285"/>
              <a:gd name="T54" fmla="*/ 2147483647 w 2073"/>
              <a:gd name="T55" fmla="*/ 2147483647 h 285"/>
              <a:gd name="T56" fmla="*/ 2147483647 w 2073"/>
              <a:gd name="T57" fmla="*/ 2147483647 h 285"/>
              <a:gd name="T58" fmla="*/ 2147483647 w 2073"/>
              <a:gd name="T59" fmla="*/ 2147483647 h 285"/>
              <a:gd name="T60" fmla="*/ 2147483647 w 2073"/>
              <a:gd name="T61" fmla="*/ 2147483647 h 285"/>
              <a:gd name="T62" fmla="*/ 2147483647 w 2073"/>
              <a:gd name="T63" fmla="*/ 2147483647 h 285"/>
              <a:gd name="T64" fmla="*/ 2147483647 w 2073"/>
              <a:gd name="T65" fmla="*/ 2147483647 h 285"/>
              <a:gd name="T66" fmla="*/ 2147483647 w 2073"/>
              <a:gd name="T67" fmla="*/ 2147483647 h 285"/>
              <a:gd name="T68" fmla="*/ 2147483647 w 2073"/>
              <a:gd name="T69" fmla="*/ 2147483647 h 285"/>
              <a:gd name="T70" fmla="*/ 2147483647 w 2073"/>
              <a:gd name="T71" fmla="*/ 2147483647 h 285"/>
              <a:gd name="T72" fmla="*/ 2147483647 w 2073"/>
              <a:gd name="T73" fmla="*/ 2147483647 h 285"/>
              <a:gd name="T74" fmla="*/ 2147483647 w 2073"/>
              <a:gd name="T75" fmla="*/ 2147483647 h 285"/>
              <a:gd name="T76" fmla="*/ 2147483647 w 2073"/>
              <a:gd name="T77" fmla="*/ 2147483647 h 285"/>
              <a:gd name="T78" fmla="*/ 2147483647 w 2073"/>
              <a:gd name="T79" fmla="*/ 2147483647 h 285"/>
              <a:gd name="T80" fmla="*/ 2147483647 w 2073"/>
              <a:gd name="T81" fmla="*/ 2147483647 h 285"/>
              <a:gd name="T82" fmla="*/ 2147483647 w 2073"/>
              <a:gd name="T83" fmla="*/ 2147483647 h 285"/>
              <a:gd name="T84" fmla="*/ 2147483647 w 2073"/>
              <a:gd name="T85" fmla="*/ 2147483647 h 285"/>
              <a:gd name="T86" fmla="*/ 2147483647 w 2073"/>
              <a:gd name="T87" fmla="*/ 2147483647 h 285"/>
              <a:gd name="T88" fmla="*/ 2147483647 w 2073"/>
              <a:gd name="T89" fmla="*/ 2147483647 h 285"/>
              <a:gd name="T90" fmla="*/ 2147483647 w 2073"/>
              <a:gd name="T91" fmla="*/ 2147483647 h 285"/>
              <a:gd name="T92" fmla="*/ 2147483647 w 2073"/>
              <a:gd name="T93" fmla="*/ 2147483647 h 285"/>
              <a:gd name="T94" fmla="*/ 2147483647 w 2073"/>
              <a:gd name="T95" fmla="*/ 2147483647 h 285"/>
              <a:gd name="T96" fmla="*/ 2147483647 w 2073"/>
              <a:gd name="T97" fmla="*/ 2147483647 h 285"/>
              <a:gd name="T98" fmla="*/ 2147483647 w 2073"/>
              <a:gd name="T99" fmla="*/ 2147483647 h 285"/>
              <a:gd name="T100" fmla="*/ 2147483647 w 2073"/>
              <a:gd name="T101" fmla="*/ 2147483647 h 285"/>
              <a:gd name="T102" fmla="*/ 2147483647 w 2073"/>
              <a:gd name="T103" fmla="*/ 2147483647 h 285"/>
              <a:gd name="T104" fmla="*/ 2147483647 w 2073"/>
              <a:gd name="T105" fmla="*/ 2147483647 h 285"/>
              <a:gd name="T106" fmla="*/ 2147483647 w 2073"/>
              <a:gd name="T107" fmla="*/ 2147483647 h 285"/>
              <a:gd name="T108" fmla="*/ 2147483647 w 2073"/>
              <a:gd name="T109" fmla="*/ 2147483647 h 285"/>
              <a:gd name="T110" fmla="*/ 2147483647 w 2073"/>
              <a:gd name="T111" fmla="*/ 2147483647 h 285"/>
              <a:gd name="T112" fmla="*/ 2147483647 w 2073"/>
              <a:gd name="T113" fmla="*/ 2147483647 h 285"/>
              <a:gd name="T114" fmla="*/ 2147483647 w 2073"/>
              <a:gd name="T115" fmla="*/ 2147483647 h 285"/>
              <a:gd name="T116" fmla="*/ 2147483647 w 2073"/>
              <a:gd name="T117" fmla="*/ 2147483647 h 285"/>
              <a:gd name="T118" fmla="*/ 2147483647 w 2073"/>
              <a:gd name="T119" fmla="*/ 2147483647 h 285"/>
              <a:gd name="T120" fmla="*/ 2147483647 w 2073"/>
              <a:gd name="T121" fmla="*/ 2147483647 h 285"/>
              <a:gd name="T122" fmla="*/ 2147483647 w 2073"/>
              <a:gd name="T123" fmla="*/ 2147483647 h 285"/>
              <a:gd name="T124" fmla="*/ 2147483647 w 2073"/>
              <a:gd name="T125" fmla="*/ 2147483647 h 28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73"/>
              <a:gd name="T190" fmla="*/ 0 h 285"/>
              <a:gd name="T191" fmla="*/ 2073 w 2073"/>
              <a:gd name="T192" fmla="*/ 285 h 28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73" h="285">
                <a:moveTo>
                  <a:pt x="8" y="0"/>
                </a:moveTo>
                <a:lnTo>
                  <a:pt x="0" y="81"/>
                </a:lnTo>
                <a:lnTo>
                  <a:pt x="76" y="98"/>
                </a:lnTo>
                <a:lnTo>
                  <a:pt x="145" y="114"/>
                </a:lnTo>
                <a:lnTo>
                  <a:pt x="210" y="135"/>
                </a:lnTo>
                <a:lnTo>
                  <a:pt x="245" y="149"/>
                </a:lnTo>
                <a:lnTo>
                  <a:pt x="281" y="167"/>
                </a:lnTo>
                <a:lnTo>
                  <a:pt x="286" y="169"/>
                </a:lnTo>
                <a:lnTo>
                  <a:pt x="289" y="174"/>
                </a:lnTo>
                <a:lnTo>
                  <a:pt x="299" y="183"/>
                </a:lnTo>
                <a:lnTo>
                  <a:pt x="307" y="188"/>
                </a:lnTo>
                <a:lnTo>
                  <a:pt x="319" y="197"/>
                </a:lnTo>
                <a:lnTo>
                  <a:pt x="336" y="209"/>
                </a:lnTo>
                <a:lnTo>
                  <a:pt x="339" y="211"/>
                </a:lnTo>
                <a:lnTo>
                  <a:pt x="345" y="214"/>
                </a:lnTo>
                <a:lnTo>
                  <a:pt x="354" y="218"/>
                </a:lnTo>
                <a:lnTo>
                  <a:pt x="372" y="227"/>
                </a:lnTo>
                <a:lnTo>
                  <a:pt x="380" y="232"/>
                </a:lnTo>
                <a:lnTo>
                  <a:pt x="388" y="234"/>
                </a:lnTo>
                <a:lnTo>
                  <a:pt x="392" y="237"/>
                </a:lnTo>
                <a:lnTo>
                  <a:pt x="395" y="239"/>
                </a:lnTo>
                <a:lnTo>
                  <a:pt x="405" y="241"/>
                </a:lnTo>
                <a:lnTo>
                  <a:pt x="415" y="239"/>
                </a:lnTo>
                <a:lnTo>
                  <a:pt x="440" y="230"/>
                </a:lnTo>
                <a:lnTo>
                  <a:pt x="463" y="220"/>
                </a:lnTo>
                <a:lnTo>
                  <a:pt x="484" y="211"/>
                </a:lnTo>
                <a:lnTo>
                  <a:pt x="494" y="202"/>
                </a:lnTo>
                <a:lnTo>
                  <a:pt x="509" y="190"/>
                </a:lnTo>
                <a:lnTo>
                  <a:pt x="511" y="190"/>
                </a:lnTo>
                <a:lnTo>
                  <a:pt x="532" y="167"/>
                </a:lnTo>
                <a:lnTo>
                  <a:pt x="547" y="153"/>
                </a:lnTo>
                <a:lnTo>
                  <a:pt x="550" y="149"/>
                </a:lnTo>
                <a:lnTo>
                  <a:pt x="564" y="139"/>
                </a:lnTo>
                <a:lnTo>
                  <a:pt x="577" y="130"/>
                </a:lnTo>
                <a:lnTo>
                  <a:pt x="592" y="123"/>
                </a:lnTo>
                <a:lnTo>
                  <a:pt x="608" y="116"/>
                </a:lnTo>
                <a:lnTo>
                  <a:pt x="618" y="111"/>
                </a:lnTo>
                <a:lnTo>
                  <a:pt x="663" y="125"/>
                </a:lnTo>
                <a:lnTo>
                  <a:pt x="722" y="151"/>
                </a:lnTo>
                <a:lnTo>
                  <a:pt x="732" y="153"/>
                </a:lnTo>
                <a:lnTo>
                  <a:pt x="736" y="153"/>
                </a:lnTo>
                <a:lnTo>
                  <a:pt x="772" y="149"/>
                </a:lnTo>
                <a:lnTo>
                  <a:pt x="808" y="144"/>
                </a:lnTo>
                <a:lnTo>
                  <a:pt x="841" y="139"/>
                </a:lnTo>
                <a:lnTo>
                  <a:pt x="873" y="137"/>
                </a:lnTo>
                <a:lnTo>
                  <a:pt x="906" y="135"/>
                </a:lnTo>
                <a:lnTo>
                  <a:pt x="941" y="135"/>
                </a:lnTo>
                <a:lnTo>
                  <a:pt x="977" y="137"/>
                </a:lnTo>
                <a:lnTo>
                  <a:pt x="1010" y="139"/>
                </a:lnTo>
                <a:lnTo>
                  <a:pt x="1013" y="144"/>
                </a:lnTo>
                <a:lnTo>
                  <a:pt x="1023" y="151"/>
                </a:lnTo>
                <a:lnTo>
                  <a:pt x="1040" y="162"/>
                </a:lnTo>
                <a:lnTo>
                  <a:pt x="1055" y="169"/>
                </a:lnTo>
                <a:lnTo>
                  <a:pt x="1066" y="172"/>
                </a:lnTo>
                <a:lnTo>
                  <a:pt x="1083" y="176"/>
                </a:lnTo>
                <a:lnTo>
                  <a:pt x="1096" y="176"/>
                </a:lnTo>
                <a:lnTo>
                  <a:pt x="1111" y="174"/>
                </a:lnTo>
                <a:lnTo>
                  <a:pt x="1123" y="169"/>
                </a:lnTo>
                <a:lnTo>
                  <a:pt x="1151" y="158"/>
                </a:lnTo>
                <a:lnTo>
                  <a:pt x="1179" y="142"/>
                </a:lnTo>
                <a:lnTo>
                  <a:pt x="1209" y="123"/>
                </a:lnTo>
                <a:lnTo>
                  <a:pt x="1238" y="105"/>
                </a:lnTo>
                <a:lnTo>
                  <a:pt x="1261" y="95"/>
                </a:lnTo>
                <a:lnTo>
                  <a:pt x="1290" y="98"/>
                </a:lnTo>
                <a:lnTo>
                  <a:pt x="1321" y="100"/>
                </a:lnTo>
                <a:lnTo>
                  <a:pt x="1352" y="102"/>
                </a:lnTo>
                <a:lnTo>
                  <a:pt x="1361" y="105"/>
                </a:lnTo>
                <a:lnTo>
                  <a:pt x="1376" y="109"/>
                </a:lnTo>
                <a:lnTo>
                  <a:pt x="1377" y="109"/>
                </a:lnTo>
                <a:lnTo>
                  <a:pt x="1380" y="111"/>
                </a:lnTo>
                <a:lnTo>
                  <a:pt x="1399" y="132"/>
                </a:lnTo>
                <a:lnTo>
                  <a:pt x="1407" y="142"/>
                </a:lnTo>
                <a:lnTo>
                  <a:pt x="1414" y="151"/>
                </a:lnTo>
                <a:lnTo>
                  <a:pt x="1417" y="156"/>
                </a:lnTo>
                <a:lnTo>
                  <a:pt x="1420" y="158"/>
                </a:lnTo>
                <a:lnTo>
                  <a:pt x="1428" y="167"/>
                </a:lnTo>
                <a:lnTo>
                  <a:pt x="1440" y="169"/>
                </a:lnTo>
                <a:lnTo>
                  <a:pt x="1445" y="169"/>
                </a:lnTo>
                <a:lnTo>
                  <a:pt x="1485" y="158"/>
                </a:lnTo>
                <a:lnTo>
                  <a:pt x="1496" y="156"/>
                </a:lnTo>
                <a:lnTo>
                  <a:pt x="1539" y="139"/>
                </a:lnTo>
                <a:lnTo>
                  <a:pt x="1582" y="125"/>
                </a:lnTo>
                <a:lnTo>
                  <a:pt x="1615" y="111"/>
                </a:lnTo>
                <a:lnTo>
                  <a:pt x="1652" y="116"/>
                </a:lnTo>
                <a:lnTo>
                  <a:pt x="1667" y="118"/>
                </a:lnTo>
                <a:lnTo>
                  <a:pt x="1680" y="123"/>
                </a:lnTo>
                <a:lnTo>
                  <a:pt x="1681" y="123"/>
                </a:lnTo>
                <a:lnTo>
                  <a:pt x="1685" y="125"/>
                </a:lnTo>
                <a:lnTo>
                  <a:pt x="1688" y="128"/>
                </a:lnTo>
                <a:lnTo>
                  <a:pt x="1701" y="151"/>
                </a:lnTo>
                <a:lnTo>
                  <a:pt x="1701" y="149"/>
                </a:lnTo>
                <a:lnTo>
                  <a:pt x="1706" y="162"/>
                </a:lnTo>
                <a:lnTo>
                  <a:pt x="1713" y="176"/>
                </a:lnTo>
                <a:lnTo>
                  <a:pt x="1726" y="200"/>
                </a:lnTo>
                <a:lnTo>
                  <a:pt x="1739" y="220"/>
                </a:lnTo>
                <a:lnTo>
                  <a:pt x="1754" y="237"/>
                </a:lnTo>
                <a:lnTo>
                  <a:pt x="1771" y="255"/>
                </a:lnTo>
                <a:lnTo>
                  <a:pt x="1784" y="272"/>
                </a:lnTo>
                <a:lnTo>
                  <a:pt x="1784" y="274"/>
                </a:lnTo>
                <a:lnTo>
                  <a:pt x="1794" y="283"/>
                </a:lnTo>
                <a:lnTo>
                  <a:pt x="1805" y="285"/>
                </a:lnTo>
                <a:lnTo>
                  <a:pt x="1814" y="283"/>
                </a:lnTo>
                <a:lnTo>
                  <a:pt x="1835" y="276"/>
                </a:lnTo>
                <a:lnTo>
                  <a:pt x="1855" y="269"/>
                </a:lnTo>
                <a:lnTo>
                  <a:pt x="1857" y="267"/>
                </a:lnTo>
                <a:lnTo>
                  <a:pt x="1862" y="262"/>
                </a:lnTo>
                <a:lnTo>
                  <a:pt x="1872" y="253"/>
                </a:lnTo>
                <a:lnTo>
                  <a:pt x="1878" y="244"/>
                </a:lnTo>
                <a:lnTo>
                  <a:pt x="1881" y="239"/>
                </a:lnTo>
                <a:lnTo>
                  <a:pt x="1888" y="239"/>
                </a:lnTo>
                <a:lnTo>
                  <a:pt x="1901" y="237"/>
                </a:lnTo>
                <a:lnTo>
                  <a:pt x="1905" y="237"/>
                </a:lnTo>
                <a:lnTo>
                  <a:pt x="1910" y="251"/>
                </a:lnTo>
                <a:lnTo>
                  <a:pt x="1913" y="253"/>
                </a:lnTo>
                <a:lnTo>
                  <a:pt x="1923" y="262"/>
                </a:lnTo>
                <a:lnTo>
                  <a:pt x="1929" y="265"/>
                </a:lnTo>
                <a:lnTo>
                  <a:pt x="1936" y="267"/>
                </a:lnTo>
                <a:lnTo>
                  <a:pt x="1948" y="272"/>
                </a:lnTo>
                <a:lnTo>
                  <a:pt x="1956" y="272"/>
                </a:lnTo>
                <a:lnTo>
                  <a:pt x="2015" y="274"/>
                </a:lnTo>
                <a:lnTo>
                  <a:pt x="2073" y="272"/>
                </a:lnTo>
                <a:lnTo>
                  <a:pt x="2073" y="188"/>
                </a:lnTo>
                <a:lnTo>
                  <a:pt x="2015" y="190"/>
                </a:lnTo>
                <a:lnTo>
                  <a:pt x="1961" y="188"/>
                </a:lnTo>
                <a:lnTo>
                  <a:pt x="1954" y="188"/>
                </a:lnTo>
                <a:lnTo>
                  <a:pt x="1953" y="183"/>
                </a:lnTo>
                <a:lnTo>
                  <a:pt x="1946" y="169"/>
                </a:lnTo>
                <a:lnTo>
                  <a:pt x="1938" y="162"/>
                </a:lnTo>
                <a:lnTo>
                  <a:pt x="1934" y="160"/>
                </a:lnTo>
                <a:lnTo>
                  <a:pt x="1929" y="158"/>
                </a:lnTo>
                <a:lnTo>
                  <a:pt x="1918" y="156"/>
                </a:lnTo>
                <a:lnTo>
                  <a:pt x="1911" y="153"/>
                </a:lnTo>
                <a:lnTo>
                  <a:pt x="1901" y="153"/>
                </a:lnTo>
                <a:lnTo>
                  <a:pt x="1888" y="156"/>
                </a:lnTo>
                <a:lnTo>
                  <a:pt x="1868" y="160"/>
                </a:lnTo>
                <a:lnTo>
                  <a:pt x="1865" y="162"/>
                </a:lnTo>
                <a:lnTo>
                  <a:pt x="1852" y="167"/>
                </a:lnTo>
                <a:lnTo>
                  <a:pt x="1843" y="174"/>
                </a:lnTo>
                <a:lnTo>
                  <a:pt x="1835" y="183"/>
                </a:lnTo>
                <a:lnTo>
                  <a:pt x="1830" y="193"/>
                </a:lnTo>
                <a:lnTo>
                  <a:pt x="1815" y="200"/>
                </a:lnTo>
                <a:lnTo>
                  <a:pt x="1814" y="195"/>
                </a:lnTo>
                <a:lnTo>
                  <a:pt x="1797" y="176"/>
                </a:lnTo>
                <a:lnTo>
                  <a:pt x="1782" y="160"/>
                </a:lnTo>
                <a:lnTo>
                  <a:pt x="1771" y="144"/>
                </a:lnTo>
                <a:lnTo>
                  <a:pt x="1756" y="116"/>
                </a:lnTo>
                <a:lnTo>
                  <a:pt x="1749" y="105"/>
                </a:lnTo>
                <a:lnTo>
                  <a:pt x="1744" y="91"/>
                </a:lnTo>
                <a:lnTo>
                  <a:pt x="1731" y="67"/>
                </a:lnTo>
                <a:lnTo>
                  <a:pt x="1721" y="60"/>
                </a:lnTo>
                <a:lnTo>
                  <a:pt x="1711" y="51"/>
                </a:lnTo>
                <a:lnTo>
                  <a:pt x="1700" y="47"/>
                </a:lnTo>
                <a:lnTo>
                  <a:pt x="1700" y="44"/>
                </a:lnTo>
                <a:lnTo>
                  <a:pt x="1683" y="40"/>
                </a:lnTo>
                <a:lnTo>
                  <a:pt x="1671" y="35"/>
                </a:lnTo>
                <a:lnTo>
                  <a:pt x="1652" y="33"/>
                </a:lnTo>
                <a:lnTo>
                  <a:pt x="1615" y="28"/>
                </a:lnTo>
                <a:lnTo>
                  <a:pt x="1614" y="28"/>
                </a:lnTo>
                <a:lnTo>
                  <a:pt x="1607" y="30"/>
                </a:lnTo>
                <a:lnTo>
                  <a:pt x="1559" y="49"/>
                </a:lnTo>
                <a:lnTo>
                  <a:pt x="1516" y="63"/>
                </a:lnTo>
                <a:lnTo>
                  <a:pt x="1480" y="77"/>
                </a:lnTo>
                <a:lnTo>
                  <a:pt x="1452" y="84"/>
                </a:lnTo>
                <a:lnTo>
                  <a:pt x="1450" y="81"/>
                </a:lnTo>
                <a:lnTo>
                  <a:pt x="1442" y="72"/>
                </a:lnTo>
                <a:lnTo>
                  <a:pt x="1423" y="51"/>
                </a:lnTo>
                <a:lnTo>
                  <a:pt x="1414" y="44"/>
                </a:lnTo>
                <a:lnTo>
                  <a:pt x="1404" y="37"/>
                </a:lnTo>
                <a:lnTo>
                  <a:pt x="1394" y="33"/>
                </a:lnTo>
                <a:lnTo>
                  <a:pt x="1394" y="30"/>
                </a:lnTo>
                <a:lnTo>
                  <a:pt x="1380" y="26"/>
                </a:lnTo>
                <a:lnTo>
                  <a:pt x="1369" y="23"/>
                </a:lnTo>
                <a:lnTo>
                  <a:pt x="1352" y="19"/>
                </a:lnTo>
                <a:lnTo>
                  <a:pt x="1321" y="16"/>
                </a:lnTo>
                <a:lnTo>
                  <a:pt x="1290" y="14"/>
                </a:lnTo>
                <a:lnTo>
                  <a:pt x="1261" y="12"/>
                </a:lnTo>
                <a:lnTo>
                  <a:pt x="1258" y="12"/>
                </a:lnTo>
                <a:lnTo>
                  <a:pt x="1253" y="14"/>
                </a:lnTo>
                <a:lnTo>
                  <a:pt x="1215" y="28"/>
                </a:lnTo>
                <a:lnTo>
                  <a:pt x="1185" y="47"/>
                </a:lnTo>
                <a:lnTo>
                  <a:pt x="1156" y="65"/>
                </a:lnTo>
                <a:lnTo>
                  <a:pt x="1128" y="81"/>
                </a:lnTo>
                <a:lnTo>
                  <a:pt x="1106" y="91"/>
                </a:lnTo>
                <a:lnTo>
                  <a:pt x="1096" y="93"/>
                </a:lnTo>
                <a:lnTo>
                  <a:pt x="1083" y="93"/>
                </a:lnTo>
                <a:lnTo>
                  <a:pt x="1075" y="91"/>
                </a:lnTo>
                <a:lnTo>
                  <a:pt x="1063" y="86"/>
                </a:lnTo>
                <a:lnTo>
                  <a:pt x="1050" y="77"/>
                </a:lnTo>
                <a:lnTo>
                  <a:pt x="1037" y="65"/>
                </a:lnTo>
                <a:lnTo>
                  <a:pt x="1030" y="60"/>
                </a:lnTo>
                <a:lnTo>
                  <a:pt x="1020" y="56"/>
                </a:lnTo>
                <a:lnTo>
                  <a:pt x="977" y="53"/>
                </a:lnTo>
                <a:lnTo>
                  <a:pt x="941" y="51"/>
                </a:lnTo>
                <a:lnTo>
                  <a:pt x="906" y="51"/>
                </a:lnTo>
                <a:lnTo>
                  <a:pt x="873" y="53"/>
                </a:lnTo>
                <a:lnTo>
                  <a:pt x="841" y="56"/>
                </a:lnTo>
                <a:lnTo>
                  <a:pt x="808" y="60"/>
                </a:lnTo>
                <a:lnTo>
                  <a:pt x="772" y="65"/>
                </a:lnTo>
                <a:lnTo>
                  <a:pt x="737" y="70"/>
                </a:lnTo>
                <a:lnTo>
                  <a:pt x="686" y="49"/>
                </a:lnTo>
                <a:lnTo>
                  <a:pt x="674" y="47"/>
                </a:lnTo>
                <a:lnTo>
                  <a:pt x="622" y="30"/>
                </a:lnTo>
                <a:lnTo>
                  <a:pt x="617" y="28"/>
                </a:lnTo>
                <a:lnTo>
                  <a:pt x="610" y="30"/>
                </a:lnTo>
                <a:lnTo>
                  <a:pt x="585" y="40"/>
                </a:lnTo>
                <a:lnTo>
                  <a:pt x="569" y="47"/>
                </a:lnTo>
                <a:lnTo>
                  <a:pt x="554" y="53"/>
                </a:lnTo>
                <a:lnTo>
                  <a:pt x="541" y="63"/>
                </a:lnTo>
                <a:lnTo>
                  <a:pt x="527" y="72"/>
                </a:lnTo>
                <a:lnTo>
                  <a:pt x="514" y="86"/>
                </a:lnTo>
                <a:lnTo>
                  <a:pt x="504" y="93"/>
                </a:lnTo>
                <a:lnTo>
                  <a:pt x="489" y="107"/>
                </a:lnTo>
                <a:lnTo>
                  <a:pt x="476" y="123"/>
                </a:lnTo>
                <a:lnTo>
                  <a:pt x="461" y="135"/>
                </a:lnTo>
                <a:lnTo>
                  <a:pt x="440" y="144"/>
                </a:lnTo>
                <a:lnTo>
                  <a:pt x="417" y="153"/>
                </a:lnTo>
                <a:lnTo>
                  <a:pt x="407" y="158"/>
                </a:lnTo>
                <a:lnTo>
                  <a:pt x="403" y="156"/>
                </a:lnTo>
                <a:lnTo>
                  <a:pt x="395" y="151"/>
                </a:lnTo>
                <a:lnTo>
                  <a:pt x="377" y="142"/>
                </a:lnTo>
                <a:lnTo>
                  <a:pt x="369" y="137"/>
                </a:lnTo>
                <a:lnTo>
                  <a:pt x="360" y="132"/>
                </a:lnTo>
                <a:lnTo>
                  <a:pt x="355" y="130"/>
                </a:lnTo>
                <a:lnTo>
                  <a:pt x="350" y="116"/>
                </a:lnTo>
                <a:lnTo>
                  <a:pt x="340" y="107"/>
                </a:lnTo>
                <a:lnTo>
                  <a:pt x="337" y="107"/>
                </a:lnTo>
                <a:lnTo>
                  <a:pt x="331" y="102"/>
                </a:lnTo>
                <a:lnTo>
                  <a:pt x="319" y="98"/>
                </a:lnTo>
                <a:lnTo>
                  <a:pt x="301" y="88"/>
                </a:lnTo>
                <a:lnTo>
                  <a:pt x="301" y="91"/>
                </a:lnTo>
                <a:lnTo>
                  <a:pt x="268" y="72"/>
                </a:lnTo>
                <a:lnTo>
                  <a:pt x="233" y="58"/>
                </a:lnTo>
                <a:lnTo>
                  <a:pt x="160" y="35"/>
                </a:lnTo>
                <a:lnTo>
                  <a:pt x="149" y="33"/>
                </a:lnTo>
                <a:lnTo>
                  <a:pt x="76" y="14"/>
                </a:lnTo>
                <a:lnTo>
                  <a:pt x="8" y="0"/>
                </a:lnTo>
                <a:lnTo>
                  <a:pt x="1875" y="241"/>
                </a:lnTo>
                <a:lnTo>
                  <a:pt x="1876" y="244"/>
                </a:lnTo>
                <a:lnTo>
                  <a:pt x="1865" y="246"/>
                </a:lnTo>
                <a:lnTo>
                  <a:pt x="1875" y="241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94" name="Group 95"/>
          <p:cNvGrpSpPr>
            <a:grpSpLocks/>
          </p:cNvGrpSpPr>
          <p:nvPr/>
        </p:nvGrpSpPr>
        <p:grpSpPr bwMode="auto">
          <a:xfrm>
            <a:off x="3657600" y="1981200"/>
            <a:ext cx="469900" cy="720725"/>
            <a:chOff x="2387" y="1889"/>
            <a:chExt cx="296" cy="454"/>
          </a:xfrm>
        </p:grpSpPr>
        <p:sp>
          <p:nvSpPr>
            <p:cNvPr id="26722" name="Oval 96"/>
            <p:cNvSpPr>
              <a:spLocks noChangeArrowheads="1"/>
            </p:cNvSpPr>
            <p:nvPr/>
          </p:nvSpPr>
          <p:spPr bwMode="auto">
            <a:xfrm>
              <a:off x="2393" y="1898"/>
              <a:ext cx="285" cy="43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3" name="Oval 97"/>
            <p:cNvSpPr>
              <a:spLocks noChangeArrowheads="1"/>
            </p:cNvSpPr>
            <p:nvPr/>
          </p:nvSpPr>
          <p:spPr bwMode="auto">
            <a:xfrm>
              <a:off x="2387" y="1889"/>
              <a:ext cx="296" cy="454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95" name="Freeform 98"/>
          <p:cNvSpPr>
            <a:spLocks/>
          </p:cNvSpPr>
          <p:nvPr/>
        </p:nvSpPr>
        <p:spPr bwMode="auto">
          <a:xfrm>
            <a:off x="3802063" y="2481263"/>
            <a:ext cx="1993900" cy="323850"/>
          </a:xfrm>
          <a:custGeom>
            <a:avLst/>
            <a:gdLst>
              <a:gd name="T0" fmla="*/ 2147483647 w 1256"/>
              <a:gd name="T1" fmla="*/ 2147483647 h 204"/>
              <a:gd name="T2" fmla="*/ 2147483647 w 1256"/>
              <a:gd name="T3" fmla="*/ 2147483647 h 204"/>
              <a:gd name="T4" fmla="*/ 2147483647 w 1256"/>
              <a:gd name="T5" fmla="*/ 2147483647 h 204"/>
              <a:gd name="T6" fmla="*/ 2147483647 w 1256"/>
              <a:gd name="T7" fmla="*/ 2147483647 h 204"/>
              <a:gd name="T8" fmla="*/ 2147483647 w 1256"/>
              <a:gd name="T9" fmla="*/ 2147483647 h 204"/>
              <a:gd name="T10" fmla="*/ 2147483647 w 1256"/>
              <a:gd name="T11" fmla="*/ 2147483647 h 204"/>
              <a:gd name="T12" fmla="*/ 2147483647 w 1256"/>
              <a:gd name="T13" fmla="*/ 2147483647 h 204"/>
              <a:gd name="T14" fmla="*/ 2147483647 w 1256"/>
              <a:gd name="T15" fmla="*/ 2147483647 h 204"/>
              <a:gd name="T16" fmla="*/ 2147483647 w 1256"/>
              <a:gd name="T17" fmla="*/ 2147483647 h 204"/>
              <a:gd name="T18" fmla="*/ 2147483647 w 1256"/>
              <a:gd name="T19" fmla="*/ 2147483647 h 204"/>
              <a:gd name="T20" fmla="*/ 2147483647 w 1256"/>
              <a:gd name="T21" fmla="*/ 2147483647 h 204"/>
              <a:gd name="T22" fmla="*/ 2147483647 w 1256"/>
              <a:gd name="T23" fmla="*/ 2147483647 h 204"/>
              <a:gd name="T24" fmla="*/ 2147483647 w 1256"/>
              <a:gd name="T25" fmla="*/ 2147483647 h 204"/>
              <a:gd name="T26" fmla="*/ 2147483647 w 1256"/>
              <a:gd name="T27" fmla="*/ 2147483647 h 204"/>
              <a:gd name="T28" fmla="*/ 2147483647 w 1256"/>
              <a:gd name="T29" fmla="*/ 2147483647 h 204"/>
              <a:gd name="T30" fmla="*/ 2147483647 w 1256"/>
              <a:gd name="T31" fmla="*/ 2147483647 h 204"/>
              <a:gd name="T32" fmla="*/ 2147483647 w 1256"/>
              <a:gd name="T33" fmla="*/ 2147483647 h 204"/>
              <a:gd name="T34" fmla="*/ 2147483647 w 1256"/>
              <a:gd name="T35" fmla="*/ 2147483647 h 204"/>
              <a:gd name="T36" fmla="*/ 2147483647 w 1256"/>
              <a:gd name="T37" fmla="*/ 2147483647 h 204"/>
              <a:gd name="T38" fmla="*/ 2147483647 w 1256"/>
              <a:gd name="T39" fmla="*/ 2147483647 h 204"/>
              <a:gd name="T40" fmla="*/ 2147483647 w 1256"/>
              <a:gd name="T41" fmla="*/ 2147483647 h 204"/>
              <a:gd name="T42" fmla="*/ 2147483647 w 1256"/>
              <a:gd name="T43" fmla="*/ 2147483647 h 204"/>
              <a:gd name="T44" fmla="*/ 2147483647 w 1256"/>
              <a:gd name="T45" fmla="*/ 2147483647 h 204"/>
              <a:gd name="T46" fmla="*/ 2147483647 w 1256"/>
              <a:gd name="T47" fmla="*/ 2147483647 h 204"/>
              <a:gd name="T48" fmla="*/ 2147483647 w 1256"/>
              <a:gd name="T49" fmla="*/ 2147483647 h 204"/>
              <a:gd name="T50" fmla="*/ 2147483647 w 1256"/>
              <a:gd name="T51" fmla="*/ 2147483647 h 204"/>
              <a:gd name="T52" fmla="*/ 2147483647 w 1256"/>
              <a:gd name="T53" fmla="*/ 2147483647 h 204"/>
              <a:gd name="T54" fmla="*/ 2147483647 w 1256"/>
              <a:gd name="T55" fmla="*/ 2147483647 h 204"/>
              <a:gd name="T56" fmla="*/ 2147483647 w 1256"/>
              <a:gd name="T57" fmla="*/ 2147483647 h 204"/>
              <a:gd name="T58" fmla="*/ 2147483647 w 1256"/>
              <a:gd name="T59" fmla="*/ 2147483647 h 204"/>
              <a:gd name="T60" fmla="*/ 2147483647 w 1256"/>
              <a:gd name="T61" fmla="*/ 2147483647 h 204"/>
              <a:gd name="T62" fmla="*/ 2147483647 w 1256"/>
              <a:gd name="T63" fmla="*/ 2147483647 h 204"/>
              <a:gd name="T64" fmla="*/ 2147483647 w 1256"/>
              <a:gd name="T65" fmla="*/ 2147483647 h 204"/>
              <a:gd name="T66" fmla="*/ 2147483647 w 1256"/>
              <a:gd name="T67" fmla="*/ 2147483647 h 204"/>
              <a:gd name="T68" fmla="*/ 2147483647 w 1256"/>
              <a:gd name="T69" fmla="*/ 2147483647 h 204"/>
              <a:gd name="T70" fmla="*/ 2147483647 w 1256"/>
              <a:gd name="T71" fmla="*/ 2147483647 h 204"/>
              <a:gd name="T72" fmla="*/ 2147483647 w 1256"/>
              <a:gd name="T73" fmla="*/ 2147483647 h 204"/>
              <a:gd name="T74" fmla="*/ 2147483647 w 1256"/>
              <a:gd name="T75" fmla="*/ 2147483647 h 204"/>
              <a:gd name="T76" fmla="*/ 2147483647 w 1256"/>
              <a:gd name="T77" fmla="*/ 2147483647 h 204"/>
              <a:gd name="T78" fmla="*/ 2147483647 w 1256"/>
              <a:gd name="T79" fmla="*/ 2147483647 h 204"/>
              <a:gd name="T80" fmla="*/ 2147483647 w 1256"/>
              <a:gd name="T81" fmla="*/ 2147483647 h 204"/>
              <a:gd name="T82" fmla="*/ 2147483647 w 1256"/>
              <a:gd name="T83" fmla="*/ 2147483647 h 204"/>
              <a:gd name="T84" fmla="*/ 2147483647 w 1256"/>
              <a:gd name="T85" fmla="*/ 2147483647 h 204"/>
              <a:gd name="T86" fmla="*/ 2147483647 w 1256"/>
              <a:gd name="T87" fmla="*/ 2147483647 h 204"/>
              <a:gd name="T88" fmla="*/ 2147483647 w 1256"/>
              <a:gd name="T89" fmla="*/ 2147483647 h 204"/>
              <a:gd name="T90" fmla="*/ 2147483647 w 1256"/>
              <a:gd name="T91" fmla="*/ 2147483647 h 204"/>
              <a:gd name="T92" fmla="*/ 2147483647 w 1256"/>
              <a:gd name="T93" fmla="*/ 2147483647 h 204"/>
              <a:gd name="T94" fmla="*/ 2147483647 w 1256"/>
              <a:gd name="T95" fmla="*/ 2147483647 h 204"/>
              <a:gd name="T96" fmla="*/ 2147483647 w 1256"/>
              <a:gd name="T97" fmla="*/ 2147483647 h 204"/>
              <a:gd name="T98" fmla="*/ 2147483647 w 1256"/>
              <a:gd name="T99" fmla="*/ 2147483647 h 204"/>
              <a:gd name="T100" fmla="*/ 2147483647 w 1256"/>
              <a:gd name="T101" fmla="*/ 2147483647 h 204"/>
              <a:gd name="T102" fmla="*/ 2147483647 w 1256"/>
              <a:gd name="T103" fmla="*/ 2147483647 h 204"/>
              <a:gd name="T104" fmla="*/ 2147483647 w 1256"/>
              <a:gd name="T105" fmla="*/ 2147483647 h 204"/>
              <a:gd name="T106" fmla="*/ 2147483647 w 1256"/>
              <a:gd name="T107" fmla="*/ 2147483647 h 204"/>
              <a:gd name="T108" fmla="*/ 2147483647 w 1256"/>
              <a:gd name="T109" fmla="*/ 2147483647 h 204"/>
              <a:gd name="T110" fmla="*/ 2147483647 w 1256"/>
              <a:gd name="T111" fmla="*/ 2147483647 h 2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56"/>
              <a:gd name="T169" fmla="*/ 0 h 204"/>
              <a:gd name="T170" fmla="*/ 1256 w 1256"/>
              <a:gd name="T171" fmla="*/ 204 h 2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56" h="204">
                <a:moveTo>
                  <a:pt x="38" y="0"/>
                </a:moveTo>
                <a:lnTo>
                  <a:pt x="0" y="63"/>
                </a:lnTo>
                <a:lnTo>
                  <a:pt x="16" y="81"/>
                </a:lnTo>
                <a:lnTo>
                  <a:pt x="36" y="104"/>
                </a:lnTo>
                <a:lnTo>
                  <a:pt x="43" y="116"/>
                </a:lnTo>
                <a:lnTo>
                  <a:pt x="52" y="130"/>
                </a:lnTo>
                <a:lnTo>
                  <a:pt x="71" y="160"/>
                </a:lnTo>
                <a:lnTo>
                  <a:pt x="79" y="172"/>
                </a:lnTo>
                <a:lnTo>
                  <a:pt x="87" y="183"/>
                </a:lnTo>
                <a:lnTo>
                  <a:pt x="91" y="190"/>
                </a:lnTo>
                <a:lnTo>
                  <a:pt x="92" y="190"/>
                </a:lnTo>
                <a:lnTo>
                  <a:pt x="92" y="193"/>
                </a:lnTo>
                <a:lnTo>
                  <a:pt x="102" y="202"/>
                </a:lnTo>
                <a:lnTo>
                  <a:pt x="114" y="204"/>
                </a:lnTo>
                <a:lnTo>
                  <a:pt x="117" y="204"/>
                </a:lnTo>
                <a:lnTo>
                  <a:pt x="157" y="200"/>
                </a:lnTo>
                <a:lnTo>
                  <a:pt x="178" y="197"/>
                </a:lnTo>
                <a:lnTo>
                  <a:pt x="190" y="193"/>
                </a:lnTo>
                <a:lnTo>
                  <a:pt x="206" y="188"/>
                </a:lnTo>
                <a:lnTo>
                  <a:pt x="210" y="188"/>
                </a:lnTo>
                <a:lnTo>
                  <a:pt x="223" y="181"/>
                </a:lnTo>
                <a:lnTo>
                  <a:pt x="231" y="174"/>
                </a:lnTo>
                <a:lnTo>
                  <a:pt x="241" y="167"/>
                </a:lnTo>
                <a:lnTo>
                  <a:pt x="258" y="151"/>
                </a:lnTo>
                <a:lnTo>
                  <a:pt x="271" y="135"/>
                </a:lnTo>
                <a:lnTo>
                  <a:pt x="277" y="130"/>
                </a:lnTo>
                <a:lnTo>
                  <a:pt x="282" y="125"/>
                </a:lnTo>
                <a:lnTo>
                  <a:pt x="286" y="123"/>
                </a:lnTo>
                <a:lnTo>
                  <a:pt x="294" y="118"/>
                </a:lnTo>
                <a:lnTo>
                  <a:pt x="312" y="111"/>
                </a:lnTo>
                <a:lnTo>
                  <a:pt x="332" y="104"/>
                </a:lnTo>
                <a:lnTo>
                  <a:pt x="334" y="102"/>
                </a:lnTo>
                <a:lnTo>
                  <a:pt x="370" y="111"/>
                </a:lnTo>
                <a:lnTo>
                  <a:pt x="408" y="121"/>
                </a:lnTo>
                <a:lnTo>
                  <a:pt x="426" y="123"/>
                </a:lnTo>
                <a:lnTo>
                  <a:pt x="444" y="125"/>
                </a:lnTo>
                <a:lnTo>
                  <a:pt x="461" y="123"/>
                </a:lnTo>
                <a:lnTo>
                  <a:pt x="471" y="121"/>
                </a:lnTo>
                <a:lnTo>
                  <a:pt x="482" y="132"/>
                </a:lnTo>
                <a:lnTo>
                  <a:pt x="492" y="142"/>
                </a:lnTo>
                <a:lnTo>
                  <a:pt x="509" y="153"/>
                </a:lnTo>
                <a:lnTo>
                  <a:pt x="517" y="155"/>
                </a:lnTo>
                <a:lnTo>
                  <a:pt x="529" y="160"/>
                </a:lnTo>
                <a:lnTo>
                  <a:pt x="539" y="160"/>
                </a:lnTo>
                <a:lnTo>
                  <a:pt x="540" y="160"/>
                </a:lnTo>
                <a:lnTo>
                  <a:pt x="550" y="155"/>
                </a:lnTo>
                <a:lnTo>
                  <a:pt x="562" y="151"/>
                </a:lnTo>
                <a:lnTo>
                  <a:pt x="577" y="144"/>
                </a:lnTo>
                <a:lnTo>
                  <a:pt x="590" y="135"/>
                </a:lnTo>
                <a:lnTo>
                  <a:pt x="603" y="128"/>
                </a:lnTo>
                <a:lnTo>
                  <a:pt x="613" y="123"/>
                </a:lnTo>
                <a:lnTo>
                  <a:pt x="623" y="118"/>
                </a:lnTo>
                <a:lnTo>
                  <a:pt x="626" y="116"/>
                </a:lnTo>
                <a:lnTo>
                  <a:pt x="671" y="128"/>
                </a:lnTo>
                <a:lnTo>
                  <a:pt x="717" y="137"/>
                </a:lnTo>
                <a:lnTo>
                  <a:pt x="765" y="149"/>
                </a:lnTo>
                <a:lnTo>
                  <a:pt x="811" y="160"/>
                </a:lnTo>
                <a:lnTo>
                  <a:pt x="815" y="160"/>
                </a:lnTo>
                <a:lnTo>
                  <a:pt x="825" y="158"/>
                </a:lnTo>
                <a:lnTo>
                  <a:pt x="866" y="139"/>
                </a:lnTo>
                <a:lnTo>
                  <a:pt x="907" y="118"/>
                </a:lnTo>
                <a:lnTo>
                  <a:pt x="949" y="100"/>
                </a:lnTo>
                <a:lnTo>
                  <a:pt x="978" y="86"/>
                </a:lnTo>
                <a:lnTo>
                  <a:pt x="985" y="88"/>
                </a:lnTo>
                <a:lnTo>
                  <a:pt x="997" y="91"/>
                </a:lnTo>
                <a:lnTo>
                  <a:pt x="1011" y="95"/>
                </a:lnTo>
                <a:lnTo>
                  <a:pt x="1028" y="98"/>
                </a:lnTo>
                <a:lnTo>
                  <a:pt x="1048" y="102"/>
                </a:lnTo>
                <a:lnTo>
                  <a:pt x="1069" y="107"/>
                </a:lnTo>
                <a:lnTo>
                  <a:pt x="1114" y="114"/>
                </a:lnTo>
                <a:lnTo>
                  <a:pt x="1155" y="118"/>
                </a:lnTo>
                <a:lnTo>
                  <a:pt x="1175" y="118"/>
                </a:lnTo>
                <a:lnTo>
                  <a:pt x="1192" y="116"/>
                </a:lnTo>
                <a:lnTo>
                  <a:pt x="1207" y="114"/>
                </a:lnTo>
                <a:lnTo>
                  <a:pt x="1218" y="109"/>
                </a:lnTo>
                <a:lnTo>
                  <a:pt x="1230" y="102"/>
                </a:lnTo>
                <a:lnTo>
                  <a:pt x="1240" y="95"/>
                </a:lnTo>
                <a:lnTo>
                  <a:pt x="1246" y="86"/>
                </a:lnTo>
                <a:lnTo>
                  <a:pt x="1251" y="72"/>
                </a:lnTo>
                <a:lnTo>
                  <a:pt x="1255" y="56"/>
                </a:lnTo>
                <a:lnTo>
                  <a:pt x="1256" y="44"/>
                </a:lnTo>
                <a:lnTo>
                  <a:pt x="1216" y="44"/>
                </a:lnTo>
                <a:lnTo>
                  <a:pt x="1208" y="33"/>
                </a:lnTo>
                <a:lnTo>
                  <a:pt x="1207" y="26"/>
                </a:lnTo>
                <a:lnTo>
                  <a:pt x="1203" y="28"/>
                </a:lnTo>
                <a:lnTo>
                  <a:pt x="1203" y="26"/>
                </a:lnTo>
                <a:lnTo>
                  <a:pt x="1200" y="30"/>
                </a:lnTo>
                <a:lnTo>
                  <a:pt x="1197" y="33"/>
                </a:lnTo>
                <a:lnTo>
                  <a:pt x="1192" y="33"/>
                </a:lnTo>
                <a:lnTo>
                  <a:pt x="1175" y="35"/>
                </a:lnTo>
                <a:lnTo>
                  <a:pt x="1155" y="35"/>
                </a:lnTo>
                <a:lnTo>
                  <a:pt x="1114" y="30"/>
                </a:lnTo>
                <a:lnTo>
                  <a:pt x="1069" y="23"/>
                </a:lnTo>
                <a:lnTo>
                  <a:pt x="1048" y="19"/>
                </a:lnTo>
                <a:lnTo>
                  <a:pt x="1028" y="14"/>
                </a:lnTo>
                <a:lnTo>
                  <a:pt x="1011" y="12"/>
                </a:lnTo>
                <a:lnTo>
                  <a:pt x="997" y="7"/>
                </a:lnTo>
                <a:lnTo>
                  <a:pt x="985" y="5"/>
                </a:lnTo>
                <a:lnTo>
                  <a:pt x="980" y="5"/>
                </a:lnTo>
                <a:lnTo>
                  <a:pt x="977" y="2"/>
                </a:lnTo>
                <a:lnTo>
                  <a:pt x="970" y="5"/>
                </a:lnTo>
                <a:lnTo>
                  <a:pt x="925" y="23"/>
                </a:lnTo>
                <a:lnTo>
                  <a:pt x="884" y="42"/>
                </a:lnTo>
                <a:lnTo>
                  <a:pt x="843" y="63"/>
                </a:lnTo>
                <a:lnTo>
                  <a:pt x="811" y="77"/>
                </a:lnTo>
                <a:lnTo>
                  <a:pt x="765" y="65"/>
                </a:lnTo>
                <a:lnTo>
                  <a:pt x="717" y="53"/>
                </a:lnTo>
                <a:lnTo>
                  <a:pt x="671" y="44"/>
                </a:lnTo>
                <a:lnTo>
                  <a:pt x="625" y="35"/>
                </a:lnTo>
                <a:lnTo>
                  <a:pt x="621" y="33"/>
                </a:lnTo>
                <a:lnTo>
                  <a:pt x="611" y="35"/>
                </a:lnTo>
                <a:lnTo>
                  <a:pt x="610" y="37"/>
                </a:lnTo>
                <a:lnTo>
                  <a:pt x="606" y="37"/>
                </a:lnTo>
                <a:lnTo>
                  <a:pt x="600" y="42"/>
                </a:lnTo>
                <a:lnTo>
                  <a:pt x="590" y="46"/>
                </a:lnTo>
                <a:lnTo>
                  <a:pt x="585" y="49"/>
                </a:lnTo>
                <a:lnTo>
                  <a:pt x="567" y="58"/>
                </a:lnTo>
                <a:lnTo>
                  <a:pt x="553" y="67"/>
                </a:lnTo>
                <a:lnTo>
                  <a:pt x="539" y="74"/>
                </a:lnTo>
                <a:lnTo>
                  <a:pt x="539" y="77"/>
                </a:lnTo>
                <a:lnTo>
                  <a:pt x="534" y="77"/>
                </a:lnTo>
                <a:lnTo>
                  <a:pt x="532" y="77"/>
                </a:lnTo>
                <a:lnTo>
                  <a:pt x="524" y="70"/>
                </a:lnTo>
                <a:lnTo>
                  <a:pt x="510" y="58"/>
                </a:lnTo>
                <a:lnTo>
                  <a:pt x="496" y="42"/>
                </a:lnTo>
                <a:lnTo>
                  <a:pt x="489" y="37"/>
                </a:lnTo>
                <a:lnTo>
                  <a:pt x="477" y="33"/>
                </a:lnTo>
                <a:lnTo>
                  <a:pt x="467" y="35"/>
                </a:lnTo>
                <a:lnTo>
                  <a:pt x="458" y="40"/>
                </a:lnTo>
                <a:lnTo>
                  <a:pt x="444" y="42"/>
                </a:lnTo>
                <a:lnTo>
                  <a:pt x="426" y="40"/>
                </a:lnTo>
                <a:lnTo>
                  <a:pt x="408" y="37"/>
                </a:lnTo>
                <a:lnTo>
                  <a:pt x="370" y="28"/>
                </a:lnTo>
                <a:lnTo>
                  <a:pt x="337" y="21"/>
                </a:lnTo>
                <a:lnTo>
                  <a:pt x="330" y="21"/>
                </a:lnTo>
                <a:lnTo>
                  <a:pt x="329" y="21"/>
                </a:lnTo>
                <a:lnTo>
                  <a:pt x="317" y="23"/>
                </a:lnTo>
                <a:lnTo>
                  <a:pt x="309" y="28"/>
                </a:lnTo>
                <a:lnTo>
                  <a:pt x="289" y="35"/>
                </a:lnTo>
                <a:lnTo>
                  <a:pt x="271" y="42"/>
                </a:lnTo>
                <a:lnTo>
                  <a:pt x="262" y="46"/>
                </a:lnTo>
                <a:lnTo>
                  <a:pt x="254" y="51"/>
                </a:lnTo>
                <a:lnTo>
                  <a:pt x="246" y="58"/>
                </a:lnTo>
                <a:lnTo>
                  <a:pt x="236" y="67"/>
                </a:lnTo>
                <a:lnTo>
                  <a:pt x="228" y="74"/>
                </a:lnTo>
                <a:lnTo>
                  <a:pt x="215" y="91"/>
                </a:lnTo>
                <a:lnTo>
                  <a:pt x="203" y="102"/>
                </a:lnTo>
                <a:lnTo>
                  <a:pt x="200" y="104"/>
                </a:lnTo>
                <a:lnTo>
                  <a:pt x="191" y="109"/>
                </a:lnTo>
                <a:lnTo>
                  <a:pt x="191" y="111"/>
                </a:lnTo>
                <a:lnTo>
                  <a:pt x="178" y="114"/>
                </a:lnTo>
                <a:lnTo>
                  <a:pt x="157" y="116"/>
                </a:lnTo>
                <a:lnTo>
                  <a:pt x="127" y="121"/>
                </a:lnTo>
                <a:lnTo>
                  <a:pt x="122" y="111"/>
                </a:lnTo>
                <a:lnTo>
                  <a:pt x="114" y="100"/>
                </a:lnTo>
                <a:lnTo>
                  <a:pt x="95" y="70"/>
                </a:lnTo>
                <a:lnTo>
                  <a:pt x="86" y="56"/>
                </a:lnTo>
                <a:lnTo>
                  <a:pt x="77" y="44"/>
                </a:lnTo>
                <a:lnTo>
                  <a:pt x="59" y="21"/>
                </a:lnTo>
                <a:lnTo>
                  <a:pt x="38" y="0"/>
                </a:lnTo>
                <a:lnTo>
                  <a:pt x="633" y="114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6" name="Freeform 99"/>
          <p:cNvSpPr>
            <a:spLocks/>
          </p:cNvSpPr>
          <p:nvPr/>
        </p:nvSpPr>
        <p:spPr bwMode="auto">
          <a:xfrm>
            <a:off x="2690813" y="2462213"/>
            <a:ext cx="3213100" cy="317500"/>
          </a:xfrm>
          <a:custGeom>
            <a:avLst/>
            <a:gdLst>
              <a:gd name="T0" fmla="*/ 2147483647 w 2024"/>
              <a:gd name="T1" fmla="*/ 2147483647 h 200"/>
              <a:gd name="T2" fmla="*/ 2147483647 w 2024"/>
              <a:gd name="T3" fmla="*/ 2147483647 h 200"/>
              <a:gd name="T4" fmla="*/ 2147483647 w 2024"/>
              <a:gd name="T5" fmla="*/ 2147483647 h 200"/>
              <a:gd name="T6" fmla="*/ 2147483647 w 2024"/>
              <a:gd name="T7" fmla="*/ 2147483647 h 200"/>
              <a:gd name="T8" fmla="*/ 2147483647 w 2024"/>
              <a:gd name="T9" fmla="*/ 2147483647 h 200"/>
              <a:gd name="T10" fmla="*/ 2147483647 w 2024"/>
              <a:gd name="T11" fmla="*/ 2147483647 h 200"/>
              <a:gd name="T12" fmla="*/ 2147483647 w 2024"/>
              <a:gd name="T13" fmla="*/ 2147483647 h 200"/>
              <a:gd name="T14" fmla="*/ 2147483647 w 2024"/>
              <a:gd name="T15" fmla="*/ 2147483647 h 200"/>
              <a:gd name="T16" fmla="*/ 2147483647 w 2024"/>
              <a:gd name="T17" fmla="*/ 2147483647 h 200"/>
              <a:gd name="T18" fmla="*/ 2147483647 w 2024"/>
              <a:gd name="T19" fmla="*/ 2147483647 h 200"/>
              <a:gd name="T20" fmla="*/ 2147483647 w 2024"/>
              <a:gd name="T21" fmla="*/ 2147483647 h 200"/>
              <a:gd name="T22" fmla="*/ 2147483647 w 2024"/>
              <a:gd name="T23" fmla="*/ 0 h 200"/>
              <a:gd name="T24" fmla="*/ 2147483647 w 2024"/>
              <a:gd name="T25" fmla="*/ 2147483647 h 200"/>
              <a:gd name="T26" fmla="*/ 2147483647 w 2024"/>
              <a:gd name="T27" fmla="*/ 2147483647 h 200"/>
              <a:gd name="T28" fmla="*/ 2147483647 w 2024"/>
              <a:gd name="T29" fmla="*/ 2147483647 h 200"/>
              <a:gd name="T30" fmla="*/ 2147483647 w 2024"/>
              <a:gd name="T31" fmla="*/ 2147483647 h 200"/>
              <a:gd name="T32" fmla="*/ 2147483647 w 2024"/>
              <a:gd name="T33" fmla="*/ 2147483647 h 200"/>
              <a:gd name="T34" fmla="*/ 2147483647 w 2024"/>
              <a:gd name="T35" fmla="*/ 2147483647 h 200"/>
              <a:gd name="T36" fmla="*/ 2147483647 w 2024"/>
              <a:gd name="T37" fmla="*/ 2147483647 h 200"/>
              <a:gd name="T38" fmla="*/ 2147483647 w 2024"/>
              <a:gd name="T39" fmla="*/ 2147483647 h 200"/>
              <a:gd name="T40" fmla="*/ 2147483647 w 2024"/>
              <a:gd name="T41" fmla="*/ 2147483647 h 200"/>
              <a:gd name="T42" fmla="*/ 2147483647 w 2024"/>
              <a:gd name="T43" fmla="*/ 2147483647 h 200"/>
              <a:gd name="T44" fmla="*/ 2147483647 w 2024"/>
              <a:gd name="T45" fmla="*/ 2147483647 h 200"/>
              <a:gd name="T46" fmla="*/ 2147483647 w 2024"/>
              <a:gd name="T47" fmla="*/ 2147483647 h 200"/>
              <a:gd name="T48" fmla="*/ 2147483647 w 2024"/>
              <a:gd name="T49" fmla="*/ 2147483647 h 200"/>
              <a:gd name="T50" fmla="*/ 2147483647 w 2024"/>
              <a:gd name="T51" fmla="*/ 2147483647 h 200"/>
              <a:gd name="T52" fmla="*/ 2147483647 w 2024"/>
              <a:gd name="T53" fmla="*/ 2147483647 h 200"/>
              <a:gd name="T54" fmla="*/ 2147483647 w 2024"/>
              <a:gd name="T55" fmla="*/ 2147483647 h 200"/>
              <a:gd name="T56" fmla="*/ 2147483647 w 2024"/>
              <a:gd name="T57" fmla="*/ 2147483647 h 200"/>
              <a:gd name="T58" fmla="*/ 2147483647 w 2024"/>
              <a:gd name="T59" fmla="*/ 2147483647 h 200"/>
              <a:gd name="T60" fmla="*/ 2147483647 w 2024"/>
              <a:gd name="T61" fmla="*/ 2147483647 h 200"/>
              <a:gd name="T62" fmla="*/ 2147483647 w 2024"/>
              <a:gd name="T63" fmla="*/ 2147483647 h 200"/>
              <a:gd name="T64" fmla="*/ 2147483647 w 2024"/>
              <a:gd name="T65" fmla="*/ 2147483647 h 200"/>
              <a:gd name="T66" fmla="*/ 2147483647 w 2024"/>
              <a:gd name="T67" fmla="*/ 2147483647 h 200"/>
              <a:gd name="T68" fmla="*/ 2147483647 w 2024"/>
              <a:gd name="T69" fmla="*/ 2147483647 h 200"/>
              <a:gd name="T70" fmla="*/ 2147483647 w 2024"/>
              <a:gd name="T71" fmla="*/ 2147483647 h 200"/>
              <a:gd name="T72" fmla="*/ 2147483647 w 2024"/>
              <a:gd name="T73" fmla="*/ 2147483647 h 200"/>
              <a:gd name="T74" fmla="*/ 2147483647 w 2024"/>
              <a:gd name="T75" fmla="*/ 2147483647 h 200"/>
              <a:gd name="T76" fmla="*/ 2147483647 w 2024"/>
              <a:gd name="T77" fmla="*/ 2147483647 h 200"/>
              <a:gd name="T78" fmla="*/ 2147483647 w 2024"/>
              <a:gd name="T79" fmla="*/ 2147483647 h 200"/>
              <a:gd name="T80" fmla="*/ 2147483647 w 2024"/>
              <a:gd name="T81" fmla="*/ 2147483647 h 200"/>
              <a:gd name="T82" fmla="*/ 2147483647 w 2024"/>
              <a:gd name="T83" fmla="*/ 2147483647 h 200"/>
              <a:gd name="T84" fmla="*/ 2147483647 w 2024"/>
              <a:gd name="T85" fmla="*/ 2147483647 h 200"/>
              <a:gd name="T86" fmla="*/ 2147483647 w 2024"/>
              <a:gd name="T87" fmla="*/ 2147483647 h 200"/>
              <a:gd name="T88" fmla="*/ 2147483647 w 2024"/>
              <a:gd name="T89" fmla="*/ 2147483647 h 200"/>
              <a:gd name="T90" fmla="*/ 2147483647 w 2024"/>
              <a:gd name="T91" fmla="*/ 2147483647 h 200"/>
              <a:gd name="T92" fmla="*/ 2147483647 w 2024"/>
              <a:gd name="T93" fmla="*/ 2147483647 h 200"/>
              <a:gd name="T94" fmla="*/ 2147483647 w 2024"/>
              <a:gd name="T95" fmla="*/ 2147483647 h 200"/>
              <a:gd name="T96" fmla="*/ 2147483647 w 2024"/>
              <a:gd name="T97" fmla="*/ 2147483647 h 200"/>
              <a:gd name="T98" fmla="*/ 2147483647 w 2024"/>
              <a:gd name="T99" fmla="*/ 2147483647 h 2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4"/>
              <a:gd name="T151" fmla="*/ 0 h 200"/>
              <a:gd name="T152" fmla="*/ 2024 w 2024"/>
              <a:gd name="T153" fmla="*/ 200 h 2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4" h="200">
                <a:moveTo>
                  <a:pt x="2024" y="170"/>
                </a:moveTo>
                <a:lnTo>
                  <a:pt x="2021" y="86"/>
                </a:lnTo>
                <a:lnTo>
                  <a:pt x="1925" y="93"/>
                </a:lnTo>
                <a:lnTo>
                  <a:pt x="1826" y="98"/>
                </a:lnTo>
                <a:lnTo>
                  <a:pt x="1728" y="98"/>
                </a:lnTo>
                <a:lnTo>
                  <a:pt x="1630" y="98"/>
                </a:lnTo>
                <a:lnTo>
                  <a:pt x="1434" y="89"/>
                </a:lnTo>
                <a:lnTo>
                  <a:pt x="1239" y="72"/>
                </a:lnTo>
                <a:lnTo>
                  <a:pt x="1239" y="75"/>
                </a:lnTo>
                <a:lnTo>
                  <a:pt x="1222" y="70"/>
                </a:lnTo>
                <a:lnTo>
                  <a:pt x="1209" y="68"/>
                </a:lnTo>
                <a:lnTo>
                  <a:pt x="1197" y="65"/>
                </a:lnTo>
                <a:lnTo>
                  <a:pt x="1189" y="63"/>
                </a:lnTo>
                <a:lnTo>
                  <a:pt x="1176" y="61"/>
                </a:lnTo>
                <a:lnTo>
                  <a:pt x="1174" y="58"/>
                </a:lnTo>
                <a:lnTo>
                  <a:pt x="1169" y="56"/>
                </a:lnTo>
                <a:lnTo>
                  <a:pt x="1163" y="54"/>
                </a:lnTo>
                <a:lnTo>
                  <a:pt x="1156" y="52"/>
                </a:lnTo>
                <a:lnTo>
                  <a:pt x="1146" y="49"/>
                </a:lnTo>
                <a:lnTo>
                  <a:pt x="1136" y="45"/>
                </a:lnTo>
                <a:lnTo>
                  <a:pt x="1121" y="40"/>
                </a:lnTo>
                <a:lnTo>
                  <a:pt x="1101" y="31"/>
                </a:lnTo>
                <a:lnTo>
                  <a:pt x="1093" y="28"/>
                </a:lnTo>
                <a:lnTo>
                  <a:pt x="1082" y="24"/>
                </a:lnTo>
                <a:lnTo>
                  <a:pt x="1072" y="19"/>
                </a:lnTo>
                <a:lnTo>
                  <a:pt x="1068" y="19"/>
                </a:lnTo>
                <a:lnTo>
                  <a:pt x="1063" y="17"/>
                </a:lnTo>
                <a:lnTo>
                  <a:pt x="1055" y="14"/>
                </a:lnTo>
                <a:lnTo>
                  <a:pt x="1045" y="17"/>
                </a:lnTo>
                <a:lnTo>
                  <a:pt x="1030" y="26"/>
                </a:lnTo>
                <a:lnTo>
                  <a:pt x="1020" y="35"/>
                </a:lnTo>
                <a:lnTo>
                  <a:pt x="1010" y="45"/>
                </a:lnTo>
                <a:lnTo>
                  <a:pt x="992" y="65"/>
                </a:lnTo>
                <a:lnTo>
                  <a:pt x="976" y="91"/>
                </a:lnTo>
                <a:lnTo>
                  <a:pt x="972" y="89"/>
                </a:lnTo>
                <a:lnTo>
                  <a:pt x="971" y="86"/>
                </a:lnTo>
                <a:lnTo>
                  <a:pt x="967" y="75"/>
                </a:lnTo>
                <a:lnTo>
                  <a:pt x="962" y="63"/>
                </a:lnTo>
                <a:lnTo>
                  <a:pt x="958" y="49"/>
                </a:lnTo>
                <a:lnTo>
                  <a:pt x="948" y="42"/>
                </a:lnTo>
                <a:lnTo>
                  <a:pt x="946" y="35"/>
                </a:lnTo>
                <a:lnTo>
                  <a:pt x="926" y="21"/>
                </a:lnTo>
                <a:lnTo>
                  <a:pt x="910" y="17"/>
                </a:lnTo>
                <a:lnTo>
                  <a:pt x="898" y="12"/>
                </a:lnTo>
                <a:lnTo>
                  <a:pt x="888" y="10"/>
                </a:lnTo>
                <a:lnTo>
                  <a:pt x="875" y="5"/>
                </a:lnTo>
                <a:lnTo>
                  <a:pt x="863" y="0"/>
                </a:lnTo>
                <a:lnTo>
                  <a:pt x="853" y="3"/>
                </a:lnTo>
                <a:lnTo>
                  <a:pt x="845" y="7"/>
                </a:lnTo>
                <a:lnTo>
                  <a:pt x="834" y="5"/>
                </a:lnTo>
                <a:lnTo>
                  <a:pt x="827" y="3"/>
                </a:lnTo>
                <a:lnTo>
                  <a:pt x="819" y="0"/>
                </a:lnTo>
                <a:lnTo>
                  <a:pt x="805" y="0"/>
                </a:lnTo>
                <a:lnTo>
                  <a:pt x="736" y="3"/>
                </a:lnTo>
                <a:lnTo>
                  <a:pt x="667" y="7"/>
                </a:lnTo>
                <a:lnTo>
                  <a:pt x="528" y="14"/>
                </a:lnTo>
                <a:lnTo>
                  <a:pt x="518" y="17"/>
                </a:lnTo>
                <a:lnTo>
                  <a:pt x="508" y="24"/>
                </a:lnTo>
                <a:lnTo>
                  <a:pt x="506" y="24"/>
                </a:lnTo>
                <a:lnTo>
                  <a:pt x="504" y="21"/>
                </a:lnTo>
                <a:lnTo>
                  <a:pt x="501" y="24"/>
                </a:lnTo>
                <a:lnTo>
                  <a:pt x="490" y="26"/>
                </a:lnTo>
                <a:lnTo>
                  <a:pt x="481" y="28"/>
                </a:lnTo>
                <a:lnTo>
                  <a:pt x="470" y="33"/>
                </a:lnTo>
                <a:lnTo>
                  <a:pt x="453" y="40"/>
                </a:lnTo>
                <a:lnTo>
                  <a:pt x="433" y="47"/>
                </a:lnTo>
                <a:lnTo>
                  <a:pt x="412" y="56"/>
                </a:lnTo>
                <a:lnTo>
                  <a:pt x="394" y="65"/>
                </a:lnTo>
                <a:lnTo>
                  <a:pt x="385" y="70"/>
                </a:lnTo>
                <a:lnTo>
                  <a:pt x="384" y="70"/>
                </a:lnTo>
                <a:lnTo>
                  <a:pt x="382" y="68"/>
                </a:lnTo>
                <a:lnTo>
                  <a:pt x="369" y="58"/>
                </a:lnTo>
                <a:lnTo>
                  <a:pt x="351" y="42"/>
                </a:lnTo>
                <a:lnTo>
                  <a:pt x="337" y="31"/>
                </a:lnTo>
                <a:lnTo>
                  <a:pt x="329" y="21"/>
                </a:lnTo>
                <a:lnTo>
                  <a:pt x="323" y="14"/>
                </a:lnTo>
                <a:lnTo>
                  <a:pt x="316" y="10"/>
                </a:lnTo>
                <a:lnTo>
                  <a:pt x="309" y="5"/>
                </a:lnTo>
                <a:lnTo>
                  <a:pt x="298" y="0"/>
                </a:lnTo>
                <a:lnTo>
                  <a:pt x="294" y="3"/>
                </a:lnTo>
                <a:lnTo>
                  <a:pt x="253" y="12"/>
                </a:lnTo>
                <a:lnTo>
                  <a:pt x="242" y="14"/>
                </a:lnTo>
                <a:lnTo>
                  <a:pt x="199" y="28"/>
                </a:lnTo>
                <a:lnTo>
                  <a:pt x="156" y="45"/>
                </a:lnTo>
                <a:lnTo>
                  <a:pt x="114" y="61"/>
                </a:lnTo>
                <a:lnTo>
                  <a:pt x="114" y="63"/>
                </a:lnTo>
                <a:lnTo>
                  <a:pt x="99" y="70"/>
                </a:lnTo>
                <a:lnTo>
                  <a:pt x="85" y="77"/>
                </a:lnTo>
                <a:lnTo>
                  <a:pt x="53" y="98"/>
                </a:lnTo>
                <a:lnTo>
                  <a:pt x="37" y="105"/>
                </a:lnTo>
                <a:lnTo>
                  <a:pt x="20" y="114"/>
                </a:lnTo>
                <a:lnTo>
                  <a:pt x="13" y="116"/>
                </a:lnTo>
                <a:lnTo>
                  <a:pt x="0" y="116"/>
                </a:lnTo>
                <a:lnTo>
                  <a:pt x="0" y="200"/>
                </a:lnTo>
                <a:lnTo>
                  <a:pt x="15" y="198"/>
                </a:lnTo>
                <a:lnTo>
                  <a:pt x="27" y="195"/>
                </a:lnTo>
                <a:lnTo>
                  <a:pt x="43" y="191"/>
                </a:lnTo>
                <a:lnTo>
                  <a:pt x="60" y="181"/>
                </a:lnTo>
                <a:lnTo>
                  <a:pt x="76" y="174"/>
                </a:lnTo>
                <a:lnTo>
                  <a:pt x="108" y="154"/>
                </a:lnTo>
                <a:lnTo>
                  <a:pt x="123" y="147"/>
                </a:lnTo>
                <a:lnTo>
                  <a:pt x="132" y="140"/>
                </a:lnTo>
                <a:lnTo>
                  <a:pt x="134" y="140"/>
                </a:lnTo>
                <a:lnTo>
                  <a:pt x="179" y="121"/>
                </a:lnTo>
                <a:lnTo>
                  <a:pt x="222" y="105"/>
                </a:lnTo>
                <a:lnTo>
                  <a:pt x="253" y="96"/>
                </a:lnTo>
                <a:lnTo>
                  <a:pt x="290" y="86"/>
                </a:lnTo>
                <a:lnTo>
                  <a:pt x="294" y="91"/>
                </a:lnTo>
                <a:lnTo>
                  <a:pt x="308" y="103"/>
                </a:lnTo>
                <a:lnTo>
                  <a:pt x="318" y="112"/>
                </a:lnTo>
                <a:lnTo>
                  <a:pt x="346" y="135"/>
                </a:lnTo>
                <a:lnTo>
                  <a:pt x="359" y="144"/>
                </a:lnTo>
                <a:lnTo>
                  <a:pt x="374" y="154"/>
                </a:lnTo>
                <a:lnTo>
                  <a:pt x="384" y="156"/>
                </a:lnTo>
                <a:lnTo>
                  <a:pt x="395" y="154"/>
                </a:lnTo>
                <a:lnTo>
                  <a:pt x="397" y="151"/>
                </a:lnTo>
                <a:lnTo>
                  <a:pt x="402" y="149"/>
                </a:lnTo>
                <a:lnTo>
                  <a:pt x="409" y="147"/>
                </a:lnTo>
                <a:lnTo>
                  <a:pt x="417" y="142"/>
                </a:lnTo>
                <a:lnTo>
                  <a:pt x="435" y="133"/>
                </a:lnTo>
                <a:lnTo>
                  <a:pt x="448" y="126"/>
                </a:lnTo>
                <a:lnTo>
                  <a:pt x="450" y="126"/>
                </a:lnTo>
                <a:lnTo>
                  <a:pt x="476" y="116"/>
                </a:lnTo>
                <a:lnTo>
                  <a:pt x="491" y="110"/>
                </a:lnTo>
                <a:lnTo>
                  <a:pt x="498" y="112"/>
                </a:lnTo>
                <a:lnTo>
                  <a:pt x="509" y="110"/>
                </a:lnTo>
                <a:lnTo>
                  <a:pt x="513" y="107"/>
                </a:lnTo>
                <a:lnTo>
                  <a:pt x="518" y="105"/>
                </a:lnTo>
                <a:lnTo>
                  <a:pt x="526" y="100"/>
                </a:lnTo>
                <a:lnTo>
                  <a:pt x="533" y="98"/>
                </a:lnTo>
                <a:lnTo>
                  <a:pt x="667" y="91"/>
                </a:lnTo>
                <a:lnTo>
                  <a:pt x="736" y="86"/>
                </a:lnTo>
                <a:lnTo>
                  <a:pt x="805" y="84"/>
                </a:lnTo>
                <a:lnTo>
                  <a:pt x="809" y="84"/>
                </a:lnTo>
                <a:lnTo>
                  <a:pt x="810" y="89"/>
                </a:lnTo>
                <a:lnTo>
                  <a:pt x="820" y="98"/>
                </a:lnTo>
                <a:lnTo>
                  <a:pt x="832" y="100"/>
                </a:lnTo>
                <a:lnTo>
                  <a:pt x="843" y="98"/>
                </a:lnTo>
                <a:lnTo>
                  <a:pt x="848" y="96"/>
                </a:lnTo>
                <a:lnTo>
                  <a:pt x="853" y="91"/>
                </a:lnTo>
                <a:lnTo>
                  <a:pt x="863" y="86"/>
                </a:lnTo>
                <a:lnTo>
                  <a:pt x="865" y="86"/>
                </a:lnTo>
                <a:lnTo>
                  <a:pt x="868" y="89"/>
                </a:lnTo>
                <a:lnTo>
                  <a:pt x="880" y="91"/>
                </a:lnTo>
                <a:lnTo>
                  <a:pt x="890" y="93"/>
                </a:lnTo>
                <a:lnTo>
                  <a:pt x="903" y="98"/>
                </a:lnTo>
                <a:lnTo>
                  <a:pt x="911" y="105"/>
                </a:lnTo>
                <a:lnTo>
                  <a:pt x="913" y="107"/>
                </a:lnTo>
                <a:lnTo>
                  <a:pt x="918" y="121"/>
                </a:lnTo>
                <a:lnTo>
                  <a:pt x="923" y="135"/>
                </a:lnTo>
                <a:lnTo>
                  <a:pt x="929" y="144"/>
                </a:lnTo>
                <a:lnTo>
                  <a:pt x="934" y="154"/>
                </a:lnTo>
                <a:lnTo>
                  <a:pt x="941" y="161"/>
                </a:lnTo>
                <a:lnTo>
                  <a:pt x="959" y="177"/>
                </a:lnTo>
                <a:lnTo>
                  <a:pt x="966" y="184"/>
                </a:lnTo>
                <a:lnTo>
                  <a:pt x="977" y="186"/>
                </a:lnTo>
                <a:lnTo>
                  <a:pt x="989" y="184"/>
                </a:lnTo>
                <a:lnTo>
                  <a:pt x="996" y="179"/>
                </a:lnTo>
                <a:lnTo>
                  <a:pt x="1010" y="163"/>
                </a:lnTo>
                <a:lnTo>
                  <a:pt x="1019" y="151"/>
                </a:lnTo>
                <a:lnTo>
                  <a:pt x="1035" y="126"/>
                </a:lnTo>
                <a:lnTo>
                  <a:pt x="1053" y="105"/>
                </a:lnTo>
                <a:lnTo>
                  <a:pt x="1053" y="103"/>
                </a:lnTo>
                <a:lnTo>
                  <a:pt x="1058" y="100"/>
                </a:lnTo>
                <a:lnTo>
                  <a:pt x="1070" y="105"/>
                </a:lnTo>
                <a:lnTo>
                  <a:pt x="1086" y="110"/>
                </a:lnTo>
                <a:lnTo>
                  <a:pt x="1098" y="116"/>
                </a:lnTo>
                <a:lnTo>
                  <a:pt x="1113" y="121"/>
                </a:lnTo>
                <a:lnTo>
                  <a:pt x="1123" y="126"/>
                </a:lnTo>
                <a:lnTo>
                  <a:pt x="1133" y="128"/>
                </a:lnTo>
                <a:lnTo>
                  <a:pt x="1139" y="130"/>
                </a:lnTo>
                <a:lnTo>
                  <a:pt x="1146" y="133"/>
                </a:lnTo>
                <a:lnTo>
                  <a:pt x="1156" y="137"/>
                </a:lnTo>
                <a:lnTo>
                  <a:pt x="1167" y="140"/>
                </a:lnTo>
                <a:lnTo>
                  <a:pt x="1176" y="144"/>
                </a:lnTo>
                <a:lnTo>
                  <a:pt x="1189" y="147"/>
                </a:lnTo>
                <a:lnTo>
                  <a:pt x="1197" y="149"/>
                </a:lnTo>
                <a:lnTo>
                  <a:pt x="1209" y="151"/>
                </a:lnTo>
                <a:lnTo>
                  <a:pt x="1222" y="154"/>
                </a:lnTo>
                <a:lnTo>
                  <a:pt x="1234" y="156"/>
                </a:lnTo>
                <a:lnTo>
                  <a:pt x="1235" y="156"/>
                </a:lnTo>
                <a:lnTo>
                  <a:pt x="1434" y="172"/>
                </a:lnTo>
                <a:lnTo>
                  <a:pt x="1630" y="181"/>
                </a:lnTo>
                <a:lnTo>
                  <a:pt x="1728" y="181"/>
                </a:lnTo>
                <a:lnTo>
                  <a:pt x="1826" y="181"/>
                </a:lnTo>
                <a:lnTo>
                  <a:pt x="1925" y="177"/>
                </a:lnTo>
                <a:lnTo>
                  <a:pt x="2024" y="170"/>
                </a:lnTo>
                <a:lnTo>
                  <a:pt x="916" y="107"/>
                </a:lnTo>
                <a:lnTo>
                  <a:pt x="924" y="119"/>
                </a:lnTo>
                <a:lnTo>
                  <a:pt x="915" y="110"/>
                </a:lnTo>
                <a:lnTo>
                  <a:pt x="916" y="107"/>
                </a:lnTo>
                <a:lnTo>
                  <a:pt x="2024" y="1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7" name="Freeform 100"/>
          <p:cNvSpPr>
            <a:spLocks/>
          </p:cNvSpPr>
          <p:nvPr/>
        </p:nvSpPr>
        <p:spPr bwMode="auto">
          <a:xfrm>
            <a:off x="2522538" y="1808163"/>
            <a:ext cx="3294062" cy="508000"/>
          </a:xfrm>
          <a:custGeom>
            <a:avLst/>
            <a:gdLst>
              <a:gd name="T0" fmla="*/ 2147483647 w 2075"/>
              <a:gd name="T1" fmla="*/ 2147483647 h 320"/>
              <a:gd name="T2" fmla="*/ 2147483647 w 2075"/>
              <a:gd name="T3" fmla="*/ 2147483647 h 320"/>
              <a:gd name="T4" fmla="*/ 2147483647 w 2075"/>
              <a:gd name="T5" fmla="*/ 2147483647 h 320"/>
              <a:gd name="T6" fmla="*/ 2147483647 w 2075"/>
              <a:gd name="T7" fmla="*/ 2147483647 h 320"/>
              <a:gd name="T8" fmla="*/ 2147483647 w 2075"/>
              <a:gd name="T9" fmla="*/ 2147483647 h 320"/>
              <a:gd name="T10" fmla="*/ 2147483647 w 2075"/>
              <a:gd name="T11" fmla="*/ 2147483647 h 320"/>
              <a:gd name="T12" fmla="*/ 2147483647 w 2075"/>
              <a:gd name="T13" fmla="*/ 2147483647 h 320"/>
              <a:gd name="T14" fmla="*/ 2147483647 w 2075"/>
              <a:gd name="T15" fmla="*/ 2147483647 h 320"/>
              <a:gd name="T16" fmla="*/ 2147483647 w 2075"/>
              <a:gd name="T17" fmla="*/ 2147483647 h 320"/>
              <a:gd name="T18" fmla="*/ 2147483647 w 2075"/>
              <a:gd name="T19" fmla="*/ 2147483647 h 320"/>
              <a:gd name="T20" fmla="*/ 2147483647 w 2075"/>
              <a:gd name="T21" fmla="*/ 2147483647 h 320"/>
              <a:gd name="T22" fmla="*/ 2147483647 w 2075"/>
              <a:gd name="T23" fmla="*/ 2147483647 h 320"/>
              <a:gd name="T24" fmla="*/ 2147483647 w 2075"/>
              <a:gd name="T25" fmla="*/ 2147483647 h 320"/>
              <a:gd name="T26" fmla="*/ 2147483647 w 2075"/>
              <a:gd name="T27" fmla="*/ 2147483647 h 320"/>
              <a:gd name="T28" fmla="*/ 2147483647 w 2075"/>
              <a:gd name="T29" fmla="*/ 2147483647 h 320"/>
              <a:gd name="T30" fmla="*/ 2147483647 w 2075"/>
              <a:gd name="T31" fmla="*/ 2147483647 h 320"/>
              <a:gd name="T32" fmla="*/ 2147483647 w 2075"/>
              <a:gd name="T33" fmla="*/ 2147483647 h 320"/>
              <a:gd name="T34" fmla="*/ 2147483647 w 2075"/>
              <a:gd name="T35" fmla="*/ 2147483647 h 320"/>
              <a:gd name="T36" fmla="*/ 2147483647 w 2075"/>
              <a:gd name="T37" fmla="*/ 2147483647 h 320"/>
              <a:gd name="T38" fmla="*/ 2147483647 w 2075"/>
              <a:gd name="T39" fmla="*/ 2147483647 h 320"/>
              <a:gd name="T40" fmla="*/ 2147483647 w 2075"/>
              <a:gd name="T41" fmla="*/ 2147483647 h 320"/>
              <a:gd name="T42" fmla="*/ 2147483647 w 2075"/>
              <a:gd name="T43" fmla="*/ 2147483647 h 320"/>
              <a:gd name="T44" fmla="*/ 2147483647 w 2075"/>
              <a:gd name="T45" fmla="*/ 2147483647 h 320"/>
              <a:gd name="T46" fmla="*/ 2147483647 w 2075"/>
              <a:gd name="T47" fmla="*/ 2147483647 h 320"/>
              <a:gd name="T48" fmla="*/ 2147483647 w 2075"/>
              <a:gd name="T49" fmla="*/ 2147483647 h 320"/>
              <a:gd name="T50" fmla="*/ 2147483647 w 2075"/>
              <a:gd name="T51" fmla="*/ 2147483647 h 320"/>
              <a:gd name="T52" fmla="*/ 2147483647 w 2075"/>
              <a:gd name="T53" fmla="*/ 2147483647 h 320"/>
              <a:gd name="T54" fmla="*/ 2147483647 w 2075"/>
              <a:gd name="T55" fmla="*/ 2147483647 h 320"/>
              <a:gd name="T56" fmla="*/ 2147483647 w 2075"/>
              <a:gd name="T57" fmla="*/ 2147483647 h 320"/>
              <a:gd name="T58" fmla="*/ 2147483647 w 2075"/>
              <a:gd name="T59" fmla="*/ 2147483647 h 320"/>
              <a:gd name="T60" fmla="*/ 2147483647 w 2075"/>
              <a:gd name="T61" fmla="*/ 2147483647 h 320"/>
              <a:gd name="T62" fmla="*/ 2147483647 w 2075"/>
              <a:gd name="T63" fmla="*/ 2147483647 h 320"/>
              <a:gd name="T64" fmla="*/ 2147483647 w 2075"/>
              <a:gd name="T65" fmla="*/ 2147483647 h 320"/>
              <a:gd name="T66" fmla="*/ 2147483647 w 2075"/>
              <a:gd name="T67" fmla="*/ 2147483647 h 320"/>
              <a:gd name="T68" fmla="*/ 2147483647 w 2075"/>
              <a:gd name="T69" fmla="*/ 2147483647 h 320"/>
              <a:gd name="T70" fmla="*/ 2147483647 w 2075"/>
              <a:gd name="T71" fmla="*/ 2147483647 h 320"/>
              <a:gd name="T72" fmla="*/ 2147483647 w 2075"/>
              <a:gd name="T73" fmla="*/ 2147483647 h 320"/>
              <a:gd name="T74" fmla="*/ 2147483647 w 2075"/>
              <a:gd name="T75" fmla="*/ 2147483647 h 320"/>
              <a:gd name="T76" fmla="*/ 2147483647 w 2075"/>
              <a:gd name="T77" fmla="*/ 2147483647 h 320"/>
              <a:gd name="T78" fmla="*/ 2147483647 w 2075"/>
              <a:gd name="T79" fmla="*/ 2147483647 h 320"/>
              <a:gd name="T80" fmla="*/ 2147483647 w 2075"/>
              <a:gd name="T81" fmla="*/ 2147483647 h 320"/>
              <a:gd name="T82" fmla="*/ 2147483647 w 2075"/>
              <a:gd name="T83" fmla="*/ 2147483647 h 320"/>
              <a:gd name="T84" fmla="*/ 2147483647 w 2075"/>
              <a:gd name="T85" fmla="*/ 2147483647 h 320"/>
              <a:gd name="T86" fmla="*/ 2147483647 w 2075"/>
              <a:gd name="T87" fmla="*/ 2147483647 h 320"/>
              <a:gd name="T88" fmla="*/ 2147483647 w 2075"/>
              <a:gd name="T89" fmla="*/ 2147483647 h 320"/>
              <a:gd name="T90" fmla="*/ 2147483647 w 2075"/>
              <a:gd name="T91" fmla="*/ 2147483647 h 320"/>
              <a:gd name="T92" fmla="*/ 2147483647 w 2075"/>
              <a:gd name="T93" fmla="*/ 2147483647 h 320"/>
              <a:gd name="T94" fmla="*/ 2147483647 w 2075"/>
              <a:gd name="T95" fmla="*/ 2147483647 h 320"/>
              <a:gd name="T96" fmla="*/ 2147483647 w 2075"/>
              <a:gd name="T97" fmla="*/ 2147483647 h 320"/>
              <a:gd name="T98" fmla="*/ 2147483647 w 2075"/>
              <a:gd name="T99" fmla="*/ 2147483647 h 320"/>
              <a:gd name="T100" fmla="*/ 2147483647 w 2075"/>
              <a:gd name="T101" fmla="*/ 2147483647 h 320"/>
              <a:gd name="T102" fmla="*/ 2147483647 w 2075"/>
              <a:gd name="T103" fmla="*/ 2147483647 h 320"/>
              <a:gd name="T104" fmla="*/ 2147483647 w 2075"/>
              <a:gd name="T105" fmla="*/ 2147483647 h 320"/>
              <a:gd name="T106" fmla="*/ 2147483647 w 2075"/>
              <a:gd name="T107" fmla="*/ 2147483647 h 320"/>
              <a:gd name="T108" fmla="*/ 2147483647 w 2075"/>
              <a:gd name="T109" fmla="*/ 2147483647 h 320"/>
              <a:gd name="T110" fmla="*/ 2147483647 w 2075"/>
              <a:gd name="T111" fmla="*/ 2147483647 h 320"/>
              <a:gd name="T112" fmla="*/ 0 w 2075"/>
              <a:gd name="T113" fmla="*/ 2147483647 h 3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75"/>
              <a:gd name="T172" fmla="*/ 0 h 320"/>
              <a:gd name="T173" fmla="*/ 2075 w 2075"/>
              <a:gd name="T174" fmla="*/ 320 h 3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75" h="320">
                <a:moveTo>
                  <a:pt x="0" y="118"/>
                </a:moveTo>
                <a:lnTo>
                  <a:pt x="37" y="141"/>
                </a:lnTo>
                <a:lnTo>
                  <a:pt x="45" y="116"/>
                </a:lnTo>
                <a:lnTo>
                  <a:pt x="52" y="102"/>
                </a:lnTo>
                <a:lnTo>
                  <a:pt x="57" y="90"/>
                </a:lnTo>
                <a:lnTo>
                  <a:pt x="65" y="78"/>
                </a:lnTo>
                <a:lnTo>
                  <a:pt x="71" y="74"/>
                </a:lnTo>
                <a:lnTo>
                  <a:pt x="81" y="67"/>
                </a:lnTo>
                <a:lnTo>
                  <a:pt x="95" y="60"/>
                </a:lnTo>
                <a:lnTo>
                  <a:pt x="108" y="55"/>
                </a:lnTo>
                <a:lnTo>
                  <a:pt x="121" y="58"/>
                </a:lnTo>
                <a:lnTo>
                  <a:pt x="139" y="60"/>
                </a:lnTo>
                <a:lnTo>
                  <a:pt x="152" y="62"/>
                </a:lnTo>
                <a:lnTo>
                  <a:pt x="164" y="67"/>
                </a:lnTo>
                <a:lnTo>
                  <a:pt x="166" y="67"/>
                </a:lnTo>
                <a:lnTo>
                  <a:pt x="167" y="69"/>
                </a:lnTo>
                <a:lnTo>
                  <a:pt x="174" y="76"/>
                </a:lnTo>
                <a:lnTo>
                  <a:pt x="182" y="85"/>
                </a:lnTo>
                <a:lnTo>
                  <a:pt x="202" y="104"/>
                </a:lnTo>
                <a:lnTo>
                  <a:pt x="225" y="129"/>
                </a:lnTo>
                <a:lnTo>
                  <a:pt x="248" y="153"/>
                </a:lnTo>
                <a:lnTo>
                  <a:pt x="272" y="178"/>
                </a:lnTo>
                <a:lnTo>
                  <a:pt x="290" y="197"/>
                </a:lnTo>
                <a:lnTo>
                  <a:pt x="296" y="204"/>
                </a:lnTo>
                <a:lnTo>
                  <a:pt x="305" y="213"/>
                </a:lnTo>
                <a:lnTo>
                  <a:pt x="310" y="215"/>
                </a:lnTo>
                <a:lnTo>
                  <a:pt x="316" y="218"/>
                </a:lnTo>
                <a:lnTo>
                  <a:pt x="323" y="218"/>
                </a:lnTo>
                <a:lnTo>
                  <a:pt x="343" y="208"/>
                </a:lnTo>
                <a:lnTo>
                  <a:pt x="361" y="201"/>
                </a:lnTo>
                <a:lnTo>
                  <a:pt x="402" y="187"/>
                </a:lnTo>
                <a:lnTo>
                  <a:pt x="443" y="167"/>
                </a:lnTo>
                <a:lnTo>
                  <a:pt x="462" y="155"/>
                </a:lnTo>
                <a:lnTo>
                  <a:pt x="468" y="150"/>
                </a:lnTo>
                <a:lnTo>
                  <a:pt x="482" y="139"/>
                </a:lnTo>
                <a:lnTo>
                  <a:pt x="483" y="136"/>
                </a:lnTo>
                <a:lnTo>
                  <a:pt x="513" y="106"/>
                </a:lnTo>
                <a:lnTo>
                  <a:pt x="538" y="81"/>
                </a:lnTo>
                <a:lnTo>
                  <a:pt x="539" y="78"/>
                </a:lnTo>
                <a:lnTo>
                  <a:pt x="549" y="69"/>
                </a:lnTo>
                <a:lnTo>
                  <a:pt x="559" y="58"/>
                </a:lnTo>
                <a:lnTo>
                  <a:pt x="561" y="55"/>
                </a:lnTo>
                <a:lnTo>
                  <a:pt x="564" y="58"/>
                </a:lnTo>
                <a:lnTo>
                  <a:pt x="572" y="58"/>
                </a:lnTo>
                <a:lnTo>
                  <a:pt x="581" y="60"/>
                </a:lnTo>
                <a:lnTo>
                  <a:pt x="606" y="62"/>
                </a:lnTo>
                <a:lnTo>
                  <a:pt x="632" y="67"/>
                </a:lnTo>
                <a:lnTo>
                  <a:pt x="660" y="71"/>
                </a:lnTo>
                <a:lnTo>
                  <a:pt x="685" y="76"/>
                </a:lnTo>
                <a:lnTo>
                  <a:pt x="696" y="78"/>
                </a:lnTo>
                <a:lnTo>
                  <a:pt x="706" y="81"/>
                </a:lnTo>
                <a:lnTo>
                  <a:pt x="711" y="83"/>
                </a:lnTo>
                <a:lnTo>
                  <a:pt x="715" y="85"/>
                </a:lnTo>
                <a:lnTo>
                  <a:pt x="720" y="90"/>
                </a:lnTo>
                <a:lnTo>
                  <a:pt x="726" y="97"/>
                </a:lnTo>
                <a:lnTo>
                  <a:pt x="733" y="104"/>
                </a:lnTo>
                <a:lnTo>
                  <a:pt x="738" y="111"/>
                </a:lnTo>
                <a:lnTo>
                  <a:pt x="738" y="109"/>
                </a:lnTo>
                <a:lnTo>
                  <a:pt x="754" y="120"/>
                </a:lnTo>
                <a:lnTo>
                  <a:pt x="769" y="129"/>
                </a:lnTo>
                <a:lnTo>
                  <a:pt x="771" y="129"/>
                </a:lnTo>
                <a:lnTo>
                  <a:pt x="792" y="136"/>
                </a:lnTo>
                <a:lnTo>
                  <a:pt x="811" y="141"/>
                </a:lnTo>
                <a:lnTo>
                  <a:pt x="825" y="146"/>
                </a:lnTo>
                <a:lnTo>
                  <a:pt x="837" y="148"/>
                </a:lnTo>
                <a:lnTo>
                  <a:pt x="844" y="150"/>
                </a:lnTo>
                <a:lnTo>
                  <a:pt x="852" y="153"/>
                </a:lnTo>
                <a:lnTo>
                  <a:pt x="857" y="155"/>
                </a:lnTo>
                <a:lnTo>
                  <a:pt x="862" y="155"/>
                </a:lnTo>
                <a:lnTo>
                  <a:pt x="863" y="155"/>
                </a:lnTo>
                <a:lnTo>
                  <a:pt x="867" y="157"/>
                </a:lnTo>
                <a:lnTo>
                  <a:pt x="873" y="162"/>
                </a:lnTo>
                <a:lnTo>
                  <a:pt x="882" y="167"/>
                </a:lnTo>
                <a:lnTo>
                  <a:pt x="888" y="169"/>
                </a:lnTo>
                <a:lnTo>
                  <a:pt x="890" y="174"/>
                </a:lnTo>
                <a:lnTo>
                  <a:pt x="895" y="183"/>
                </a:lnTo>
                <a:lnTo>
                  <a:pt x="901" y="197"/>
                </a:lnTo>
                <a:lnTo>
                  <a:pt x="920" y="220"/>
                </a:lnTo>
                <a:lnTo>
                  <a:pt x="926" y="227"/>
                </a:lnTo>
                <a:lnTo>
                  <a:pt x="946" y="245"/>
                </a:lnTo>
                <a:lnTo>
                  <a:pt x="958" y="252"/>
                </a:lnTo>
                <a:lnTo>
                  <a:pt x="971" y="259"/>
                </a:lnTo>
                <a:lnTo>
                  <a:pt x="978" y="262"/>
                </a:lnTo>
                <a:lnTo>
                  <a:pt x="984" y="262"/>
                </a:lnTo>
                <a:lnTo>
                  <a:pt x="1006" y="252"/>
                </a:lnTo>
                <a:lnTo>
                  <a:pt x="1027" y="245"/>
                </a:lnTo>
                <a:lnTo>
                  <a:pt x="1070" y="232"/>
                </a:lnTo>
                <a:lnTo>
                  <a:pt x="1080" y="227"/>
                </a:lnTo>
                <a:lnTo>
                  <a:pt x="1088" y="222"/>
                </a:lnTo>
                <a:lnTo>
                  <a:pt x="1108" y="211"/>
                </a:lnTo>
                <a:lnTo>
                  <a:pt x="1116" y="206"/>
                </a:lnTo>
                <a:lnTo>
                  <a:pt x="1120" y="215"/>
                </a:lnTo>
                <a:lnTo>
                  <a:pt x="1128" y="227"/>
                </a:lnTo>
                <a:lnTo>
                  <a:pt x="1135" y="236"/>
                </a:lnTo>
                <a:lnTo>
                  <a:pt x="1140" y="241"/>
                </a:lnTo>
                <a:lnTo>
                  <a:pt x="1146" y="248"/>
                </a:lnTo>
                <a:lnTo>
                  <a:pt x="1153" y="252"/>
                </a:lnTo>
                <a:lnTo>
                  <a:pt x="1163" y="255"/>
                </a:lnTo>
                <a:lnTo>
                  <a:pt x="1169" y="259"/>
                </a:lnTo>
                <a:lnTo>
                  <a:pt x="1178" y="262"/>
                </a:lnTo>
                <a:lnTo>
                  <a:pt x="1188" y="269"/>
                </a:lnTo>
                <a:lnTo>
                  <a:pt x="1201" y="273"/>
                </a:lnTo>
                <a:lnTo>
                  <a:pt x="1201" y="276"/>
                </a:lnTo>
                <a:lnTo>
                  <a:pt x="1209" y="278"/>
                </a:lnTo>
                <a:lnTo>
                  <a:pt x="1217" y="283"/>
                </a:lnTo>
                <a:lnTo>
                  <a:pt x="1237" y="292"/>
                </a:lnTo>
                <a:lnTo>
                  <a:pt x="1245" y="296"/>
                </a:lnTo>
                <a:lnTo>
                  <a:pt x="1252" y="301"/>
                </a:lnTo>
                <a:lnTo>
                  <a:pt x="1257" y="303"/>
                </a:lnTo>
                <a:lnTo>
                  <a:pt x="1259" y="303"/>
                </a:lnTo>
                <a:lnTo>
                  <a:pt x="1265" y="306"/>
                </a:lnTo>
                <a:lnTo>
                  <a:pt x="1269" y="306"/>
                </a:lnTo>
                <a:lnTo>
                  <a:pt x="1290" y="301"/>
                </a:lnTo>
                <a:lnTo>
                  <a:pt x="1315" y="292"/>
                </a:lnTo>
                <a:lnTo>
                  <a:pt x="1323" y="290"/>
                </a:lnTo>
                <a:lnTo>
                  <a:pt x="1350" y="283"/>
                </a:lnTo>
                <a:lnTo>
                  <a:pt x="1378" y="271"/>
                </a:lnTo>
                <a:lnTo>
                  <a:pt x="1404" y="257"/>
                </a:lnTo>
                <a:lnTo>
                  <a:pt x="1429" y="243"/>
                </a:lnTo>
                <a:lnTo>
                  <a:pt x="1454" y="222"/>
                </a:lnTo>
                <a:lnTo>
                  <a:pt x="1460" y="218"/>
                </a:lnTo>
                <a:lnTo>
                  <a:pt x="1480" y="194"/>
                </a:lnTo>
                <a:lnTo>
                  <a:pt x="1482" y="192"/>
                </a:lnTo>
                <a:lnTo>
                  <a:pt x="1488" y="183"/>
                </a:lnTo>
                <a:lnTo>
                  <a:pt x="1495" y="171"/>
                </a:lnTo>
                <a:lnTo>
                  <a:pt x="1502" y="160"/>
                </a:lnTo>
                <a:lnTo>
                  <a:pt x="1502" y="157"/>
                </a:lnTo>
                <a:lnTo>
                  <a:pt x="1505" y="155"/>
                </a:lnTo>
                <a:lnTo>
                  <a:pt x="1507" y="153"/>
                </a:lnTo>
                <a:lnTo>
                  <a:pt x="1510" y="150"/>
                </a:lnTo>
                <a:lnTo>
                  <a:pt x="1518" y="143"/>
                </a:lnTo>
                <a:lnTo>
                  <a:pt x="1538" y="136"/>
                </a:lnTo>
                <a:lnTo>
                  <a:pt x="1540" y="134"/>
                </a:lnTo>
                <a:lnTo>
                  <a:pt x="1543" y="153"/>
                </a:lnTo>
                <a:lnTo>
                  <a:pt x="1551" y="187"/>
                </a:lnTo>
                <a:lnTo>
                  <a:pt x="1560" y="215"/>
                </a:lnTo>
                <a:lnTo>
                  <a:pt x="1569" y="238"/>
                </a:lnTo>
                <a:lnTo>
                  <a:pt x="1574" y="248"/>
                </a:lnTo>
                <a:lnTo>
                  <a:pt x="1586" y="269"/>
                </a:lnTo>
                <a:lnTo>
                  <a:pt x="1604" y="285"/>
                </a:lnTo>
                <a:lnTo>
                  <a:pt x="1611" y="292"/>
                </a:lnTo>
                <a:lnTo>
                  <a:pt x="1632" y="306"/>
                </a:lnTo>
                <a:lnTo>
                  <a:pt x="1646" y="313"/>
                </a:lnTo>
                <a:lnTo>
                  <a:pt x="1662" y="320"/>
                </a:lnTo>
                <a:lnTo>
                  <a:pt x="1667" y="320"/>
                </a:lnTo>
                <a:lnTo>
                  <a:pt x="1675" y="317"/>
                </a:lnTo>
                <a:lnTo>
                  <a:pt x="1687" y="313"/>
                </a:lnTo>
                <a:lnTo>
                  <a:pt x="1697" y="306"/>
                </a:lnTo>
                <a:lnTo>
                  <a:pt x="1705" y="301"/>
                </a:lnTo>
                <a:lnTo>
                  <a:pt x="1712" y="299"/>
                </a:lnTo>
                <a:lnTo>
                  <a:pt x="1720" y="294"/>
                </a:lnTo>
                <a:lnTo>
                  <a:pt x="1727" y="290"/>
                </a:lnTo>
                <a:lnTo>
                  <a:pt x="1733" y="287"/>
                </a:lnTo>
                <a:lnTo>
                  <a:pt x="1741" y="285"/>
                </a:lnTo>
                <a:lnTo>
                  <a:pt x="1753" y="280"/>
                </a:lnTo>
                <a:lnTo>
                  <a:pt x="1761" y="278"/>
                </a:lnTo>
                <a:lnTo>
                  <a:pt x="1763" y="276"/>
                </a:lnTo>
                <a:lnTo>
                  <a:pt x="1781" y="280"/>
                </a:lnTo>
                <a:lnTo>
                  <a:pt x="1798" y="283"/>
                </a:lnTo>
                <a:lnTo>
                  <a:pt x="1826" y="287"/>
                </a:lnTo>
                <a:lnTo>
                  <a:pt x="1851" y="292"/>
                </a:lnTo>
                <a:lnTo>
                  <a:pt x="1872" y="296"/>
                </a:lnTo>
                <a:lnTo>
                  <a:pt x="1895" y="296"/>
                </a:lnTo>
                <a:lnTo>
                  <a:pt x="1922" y="296"/>
                </a:lnTo>
                <a:lnTo>
                  <a:pt x="1937" y="296"/>
                </a:lnTo>
                <a:lnTo>
                  <a:pt x="1953" y="294"/>
                </a:lnTo>
                <a:lnTo>
                  <a:pt x="1973" y="292"/>
                </a:lnTo>
                <a:lnTo>
                  <a:pt x="1994" y="290"/>
                </a:lnTo>
                <a:lnTo>
                  <a:pt x="1999" y="287"/>
                </a:lnTo>
                <a:lnTo>
                  <a:pt x="2011" y="283"/>
                </a:lnTo>
                <a:lnTo>
                  <a:pt x="2021" y="278"/>
                </a:lnTo>
                <a:lnTo>
                  <a:pt x="2034" y="273"/>
                </a:lnTo>
                <a:lnTo>
                  <a:pt x="2042" y="269"/>
                </a:lnTo>
                <a:lnTo>
                  <a:pt x="2049" y="266"/>
                </a:lnTo>
                <a:lnTo>
                  <a:pt x="2052" y="264"/>
                </a:lnTo>
                <a:lnTo>
                  <a:pt x="2059" y="259"/>
                </a:lnTo>
                <a:lnTo>
                  <a:pt x="2064" y="255"/>
                </a:lnTo>
                <a:lnTo>
                  <a:pt x="2069" y="248"/>
                </a:lnTo>
                <a:lnTo>
                  <a:pt x="2075" y="236"/>
                </a:lnTo>
                <a:lnTo>
                  <a:pt x="2047" y="199"/>
                </a:lnTo>
                <a:lnTo>
                  <a:pt x="2041" y="208"/>
                </a:lnTo>
                <a:lnTo>
                  <a:pt x="2036" y="215"/>
                </a:lnTo>
                <a:lnTo>
                  <a:pt x="2034" y="215"/>
                </a:lnTo>
                <a:lnTo>
                  <a:pt x="2027" y="218"/>
                </a:lnTo>
                <a:lnTo>
                  <a:pt x="2019" y="222"/>
                </a:lnTo>
                <a:lnTo>
                  <a:pt x="2006" y="227"/>
                </a:lnTo>
                <a:lnTo>
                  <a:pt x="1996" y="232"/>
                </a:lnTo>
                <a:lnTo>
                  <a:pt x="1991" y="234"/>
                </a:lnTo>
                <a:lnTo>
                  <a:pt x="1973" y="236"/>
                </a:lnTo>
                <a:lnTo>
                  <a:pt x="1953" y="238"/>
                </a:lnTo>
                <a:lnTo>
                  <a:pt x="1937" y="241"/>
                </a:lnTo>
                <a:lnTo>
                  <a:pt x="1922" y="241"/>
                </a:lnTo>
                <a:lnTo>
                  <a:pt x="1895" y="241"/>
                </a:lnTo>
                <a:lnTo>
                  <a:pt x="1872" y="241"/>
                </a:lnTo>
                <a:lnTo>
                  <a:pt x="1851" y="236"/>
                </a:lnTo>
                <a:lnTo>
                  <a:pt x="1826" y="232"/>
                </a:lnTo>
                <a:lnTo>
                  <a:pt x="1798" y="227"/>
                </a:lnTo>
                <a:lnTo>
                  <a:pt x="1781" y="225"/>
                </a:lnTo>
                <a:lnTo>
                  <a:pt x="1766" y="220"/>
                </a:lnTo>
                <a:lnTo>
                  <a:pt x="1763" y="220"/>
                </a:lnTo>
                <a:lnTo>
                  <a:pt x="1758" y="222"/>
                </a:lnTo>
                <a:lnTo>
                  <a:pt x="1746" y="227"/>
                </a:lnTo>
                <a:lnTo>
                  <a:pt x="1738" y="229"/>
                </a:lnTo>
                <a:lnTo>
                  <a:pt x="1727" y="234"/>
                </a:lnTo>
                <a:lnTo>
                  <a:pt x="1718" y="236"/>
                </a:lnTo>
                <a:lnTo>
                  <a:pt x="1712" y="238"/>
                </a:lnTo>
                <a:lnTo>
                  <a:pt x="1705" y="243"/>
                </a:lnTo>
                <a:lnTo>
                  <a:pt x="1697" y="248"/>
                </a:lnTo>
                <a:lnTo>
                  <a:pt x="1690" y="250"/>
                </a:lnTo>
                <a:lnTo>
                  <a:pt x="1682" y="255"/>
                </a:lnTo>
                <a:lnTo>
                  <a:pt x="1672" y="262"/>
                </a:lnTo>
                <a:lnTo>
                  <a:pt x="1667" y="264"/>
                </a:lnTo>
                <a:lnTo>
                  <a:pt x="1660" y="262"/>
                </a:lnTo>
                <a:lnTo>
                  <a:pt x="1647" y="255"/>
                </a:lnTo>
                <a:lnTo>
                  <a:pt x="1627" y="241"/>
                </a:lnTo>
                <a:lnTo>
                  <a:pt x="1614" y="229"/>
                </a:lnTo>
                <a:lnTo>
                  <a:pt x="1603" y="211"/>
                </a:lnTo>
                <a:lnTo>
                  <a:pt x="1596" y="194"/>
                </a:lnTo>
                <a:lnTo>
                  <a:pt x="1588" y="167"/>
                </a:lnTo>
                <a:lnTo>
                  <a:pt x="1579" y="132"/>
                </a:lnTo>
                <a:lnTo>
                  <a:pt x="1573" y="95"/>
                </a:lnTo>
                <a:lnTo>
                  <a:pt x="1571" y="92"/>
                </a:lnTo>
                <a:lnTo>
                  <a:pt x="1568" y="83"/>
                </a:lnTo>
                <a:lnTo>
                  <a:pt x="1561" y="76"/>
                </a:lnTo>
                <a:lnTo>
                  <a:pt x="1553" y="74"/>
                </a:lnTo>
                <a:lnTo>
                  <a:pt x="1550" y="76"/>
                </a:lnTo>
                <a:lnTo>
                  <a:pt x="1545" y="78"/>
                </a:lnTo>
                <a:lnTo>
                  <a:pt x="1540" y="78"/>
                </a:lnTo>
                <a:lnTo>
                  <a:pt x="1531" y="81"/>
                </a:lnTo>
                <a:lnTo>
                  <a:pt x="1523" y="85"/>
                </a:lnTo>
                <a:lnTo>
                  <a:pt x="1503" y="92"/>
                </a:lnTo>
                <a:lnTo>
                  <a:pt x="1495" y="99"/>
                </a:lnTo>
                <a:lnTo>
                  <a:pt x="1488" y="104"/>
                </a:lnTo>
                <a:lnTo>
                  <a:pt x="1485" y="106"/>
                </a:lnTo>
                <a:lnTo>
                  <a:pt x="1480" y="113"/>
                </a:lnTo>
                <a:lnTo>
                  <a:pt x="1474" y="120"/>
                </a:lnTo>
                <a:lnTo>
                  <a:pt x="1467" y="132"/>
                </a:lnTo>
                <a:lnTo>
                  <a:pt x="1460" y="143"/>
                </a:lnTo>
                <a:lnTo>
                  <a:pt x="1454" y="153"/>
                </a:lnTo>
                <a:lnTo>
                  <a:pt x="1434" y="176"/>
                </a:lnTo>
                <a:lnTo>
                  <a:pt x="1414" y="192"/>
                </a:lnTo>
                <a:lnTo>
                  <a:pt x="1389" y="206"/>
                </a:lnTo>
                <a:lnTo>
                  <a:pt x="1363" y="220"/>
                </a:lnTo>
                <a:lnTo>
                  <a:pt x="1335" y="232"/>
                </a:lnTo>
                <a:lnTo>
                  <a:pt x="1313" y="238"/>
                </a:lnTo>
                <a:lnTo>
                  <a:pt x="1290" y="245"/>
                </a:lnTo>
                <a:lnTo>
                  <a:pt x="1269" y="250"/>
                </a:lnTo>
                <a:lnTo>
                  <a:pt x="1267" y="250"/>
                </a:lnTo>
                <a:lnTo>
                  <a:pt x="1260" y="245"/>
                </a:lnTo>
                <a:lnTo>
                  <a:pt x="1252" y="241"/>
                </a:lnTo>
                <a:lnTo>
                  <a:pt x="1232" y="232"/>
                </a:lnTo>
                <a:lnTo>
                  <a:pt x="1224" y="227"/>
                </a:lnTo>
                <a:lnTo>
                  <a:pt x="1214" y="222"/>
                </a:lnTo>
                <a:lnTo>
                  <a:pt x="1202" y="218"/>
                </a:lnTo>
                <a:lnTo>
                  <a:pt x="1192" y="211"/>
                </a:lnTo>
                <a:lnTo>
                  <a:pt x="1184" y="208"/>
                </a:lnTo>
                <a:lnTo>
                  <a:pt x="1178" y="204"/>
                </a:lnTo>
                <a:lnTo>
                  <a:pt x="1168" y="201"/>
                </a:lnTo>
                <a:lnTo>
                  <a:pt x="1164" y="197"/>
                </a:lnTo>
                <a:lnTo>
                  <a:pt x="1163" y="197"/>
                </a:lnTo>
                <a:lnTo>
                  <a:pt x="1156" y="187"/>
                </a:lnTo>
                <a:lnTo>
                  <a:pt x="1148" y="176"/>
                </a:lnTo>
                <a:lnTo>
                  <a:pt x="1136" y="155"/>
                </a:lnTo>
                <a:lnTo>
                  <a:pt x="1130" y="148"/>
                </a:lnTo>
                <a:lnTo>
                  <a:pt x="1121" y="146"/>
                </a:lnTo>
                <a:lnTo>
                  <a:pt x="1115" y="148"/>
                </a:lnTo>
                <a:lnTo>
                  <a:pt x="1113" y="150"/>
                </a:lnTo>
                <a:lnTo>
                  <a:pt x="1108" y="153"/>
                </a:lnTo>
                <a:lnTo>
                  <a:pt x="1102" y="155"/>
                </a:lnTo>
                <a:lnTo>
                  <a:pt x="1093" y="160"/>
                </a:lnTo>
                <a:lnTo>
                  <a:pt x="1073" y="171"/>
                </a:lnTo>
                <a:lnTo>
                  <a:pt x="1065" y="176"/>
                </a:lnTo>
                <a:lnTo>
                  <a:pt x="1057" y="178"/>
                </a:lnTo>
                <a:lnTo>
                  <a:pt x="1012" y="194"/>
                </a:lnTo>
                <a:lnTo>
                  <a:pt x="991" y="201"/>
                </a:lnTo>
                <a:lnTo>
                  <a:pt x="979" y="206"/>
                </a:lnTo>
                <a:lnTo>
                  <a:pt x="973" y="201"/>
                </a:lnTo>
                <a:lnTo>
                  <a:pt x="961" y="194"/>
                </a:lnTo>
                <a:lnTo>
                  <a:pt x="946" y="181"/>
                </a:lnTo>
                <a:lnTo>
                  <a:pt x="948" y="181"/>
                </a:lnTo>
                <a:lnTo>
                  <a:pt x="930" y="157"/>
                </a:lnTo>
                <a:lnTo>
                  <a:pt x="923" y="143"/>
                </a:lnTo>
                <a:lnTo>
                  <a:pt x="921" y="143"/>
                </a:lnTo>
                <a:lnTo>
                  <a:pt x="916" y="132"/>
                </a:lnTo>
                <a:lnTo>
                  <a:pt x="915" y="127"/>
                </a:lnTo>
                <a:lnTo>
                  <a:pt x="908" y="120"/>
                </a:lnTo>
                <a:lnTo>
                  <a:pt x="897" y="116"/>
                </a:lnTo>
                <a:lnTo>
                  <a:pt x="888" y="111"/>
                </a:lnTo>
                <a:lnTo>
                  <a:pt x="882" y="106"/>
                </a:lnTo>
                <a:lnTo>
                  <a:pt x="878" y="104"/>
                </a:lnTo>
                <a:lnTo>
                  <a:pt x="873" y="104"/>
                </a:lnTo>
                <a:lnTo>
                  <a:pt x="867" y="102"/>
                </a:lnTo>
                <a:lnTo>
                  <a:pt x="863" y="99"/>
                </a:lnTo>
                <a:lnTo>
                  <a:pt x="862" y="99"/>
                </a:lnTo>
                <a:lnTo>
                  <a:pt x="857" y="99"/>
                </a:lnTo>
                <a:lnTo>
                  <a:pt x="852" y="97"/>
                </a:lnTo>
                <a:lnTo>
                  <a:pt x="844" y="95"/>
                </a:lnTo>
                <a:lnTo>
                  <a:pt x="844" y="97"/>
                </a:lnTo>
                <a:lnTo>
                  <a:pt x="840" y="95"/>
                </a:lnTo>
                <a:lnTo>
                  <a:pt x="825" y="90"/>
                </a:lnTo>
                <a:lnTo>
                  <a:pt x="807" y="85"/>
                </a:lnTo>
                <a:lnTo>
                  <a:pt x="782" y="76"/>
                </a:lnTo>
                <a:lnTo>
                  <a:pt x="769" y="69"/>
                </a:lnTo>
                <a:lnTo>
                  <a:pt x="758" y="62"/>
                </a:lnTo>
                <a:lnTo>
                  <a:pt x="754" y="58"/>
                </a:lnTo>
                <a:lnTo>
                  <a:pt x="748" y="51"/>
                </a:lnTo>
                <a:lnTo>
                  <a:pt x="741" y="44"/>
                </a:lnTo>
                <a:lnTo>
                  <a:pt x="734" y="37"/>
                </a:lnTo>
                <a:lnTo>
                  <a:pt x="726" y="34"/>
                </a:lnTo>
                <a:lnTo>
                  <a:pt x="726" y="32"/>
                </a:lnTo>
                <a:lnTo>
                  <a:pt x="721" y="30"/>
                </a:lnTo>
                <a:lnTo>
                  <a:pt x="713" y="27"/>
                </a:lnTo>
                <a:lnTo>
                  <a:pt x="706" y="25"/>
                </a:lnTo>
                <a:lnTo>
                  <a:pt x="696" y="23"/>
                </a:lnTo>
                <a:lnTo>
                  <a:pt x="685" y="20"/>
                </a:lnTo>
                <a:lnTo>
                  <a:pt x="660" y="16"/>
                </a:lnTo>
                <a:lnTo>
                  <a:pt x="632" y="11"/>
                </a:lnTo>
                <a:lnTo>
                  <a:pt x="606" y="7"/>
                </a:lnTo>
                <a:lnTo>
                  <a:pt x="581" y="4"/>
                </a:lnTo>
                <a:lnTo>
                  <a:pt x="572" y="2"/>
                </a:lnTo>
                <a:lnTo>
                  <a:pt x="564" y="2"/>
                </a:lnTo>
                <a:lnTo>
                  <a:pt x="559" y="0"/>
                </a:lnTo>
                <a:lnTo>
                  <a:pt x="556" y="0"/>
                </a:lnTo>
                <a:lnTo>
                  <a:pt x="549" y="2"/>
                </a:lnTo>
                <a:lnTo>
                  <a:pt x="544" y="7"/>
                </a:lnTo>
                <a:lnTo>
                  <a:pt x="541" y="9"/>
                </a:lnTo>
                <a:lnTo>
                  <a:pt x="539" y="11"/>
                </a:lnTo>
                <a:lnTo>
                  <a:pt x="531" y="18"/>
                </a:lnTo>
                <a:lnTo>
                  <a:pt x="521" y="30"/>
                </a:lnTo>
                <a:lnTo>
                  <a:pt x="515" y="37"/>
                </a:lnTo>
                <a:lnTo>
                  <a:pt x="485" y="67"/>
                </a:lnTo>
                <a:lnTo>
                  <a:pt x="460" y="92"/>
                </a:lnTo>
                <a:lnTo>
                  <a:pt x="447" y="104"/>
                </a:lnTo>
                <a:lnTo>
                  <a:pt x="429" y="116"/>
                </a:lnTo>
                <a:lnTo>
                  <a:pt x="387" y="136"/>
                </a:lnTo>
                <a:lnTo>
                  <a:pt x="346" y="150"/>
                </a:lnTo>
                <a:lnTo>
                  <a:pt x="328" y="157"/>
                </a:lnTo>
                <a:lnTo>
                  <a:pt x="321" y="160"/>
                </a:lnTo>
                <a:lnTo>
                  <a:pt x="318" y="157"/>
                </a:lnTo>
                <a:lnTo>
                  <a:pt x="300" y="139"/>
                </a:lnTo>
                <a:lnTo>
                  <a:pt x="276" y="113"/>
                </a:lnTo>
                <a:lnTo>
                  <a:pt x="253" y="90"/>
                </a:lnTo>
                <a:lnTo>
                  <a:pt x="230" y="65"/>
                </a:lnTo>
                <a:lnTo>
                  <a:pt x="210" y="46"/>
                </a:lnTo>
                <a:lnTo>
                  <a:pt x="202" y="37"/>
                </a:lnTo>
                <a:lnTo>
                  <a:pt x="195" y="30"/>
                </a:lnTo>
                <a:lnTo>
                  <a:pt x="191" y="25"/>
                </a:lnTo>
                <a:lnTo>
                  <a:pt x="184" y="18"/>
                </a:lnTo>
                <a:lnTo>
                  <a:pt x="182" y="18"/>
                </a:lnTo>
                <a:lnTo>
                  <a:pt x="181" y="16"/>
                </a:lnTo>
                <a:lnTo>
                  <a:pt x="164" y="9"/>
                </a:lnTo>
                <a:lnTo>
                  <a:pt x="156" y="7"/>
                </a:lnTo>
                <a:lnTo>
                  <a:pt x="139" y="4"/>
                </a:lnTo>
                <a:lnTo>
                  <a:pt x="121" y="2"/>
                </a:lnTo>
                <a:lnTo>
                  <a:pt x="108" y="2"/>
                </a:lnTo>
                <a:lnTo>
                  <a:pt x="105" y="0"/>
                </a:lnTo>
                <a:lnTo>
                  <a:pt x="100" y="2"/>
                </a:lnTo>
                <a:lnTo>
                  <a:pt x="80" y="9"/>
                </a:lnTo>
                <a:lnTo>
                  <a:pt x="67" y="16"/>
                </a:lnTo>
                <a:lnTo>
                  <a:pt x="53" y="25"/>
                </a:lnTo>
                <a:lnTo>
                  <a:pt x="47" y="30"/>
                </a:lnTo>
                <a:lnTo>
                  <a:pt x="37" y="39"/>
                </a:lnTo>
                <a:lnTo>
                  <a:pt x="28" y="51"/>
                </a:lnTo>
                <a:lnTo>
                  <a:pt x="20" y="67"/>
                </a:lnTo>
                <a:lnTo>
                  <a:pt x="17" y="76"/>
                </a:lnTo>
                <a:lnTo>
                  <a:pt x="9" y="95"/>
                </a:lnTo>
                <a:lnTo>
                  <a:pt x="0" y="118"/>
                </a:lnTo>
                <a:lnTo>
                  <a:pt x="715" y="85"/>
                </a:lnTo>
                <a:lnTo>
                  <a:pt x="716" y="85"/>
                </a:lnTo>
                <a:lnTo>
                  <a:pt x="720" y="85"/>
                </a:lnTo>
                <a:lnTo>
                  <a:pt x="718" y="88"/>
                </a:lnTo>
                <a:lnTo>
                  <a:pt x="715" y="85"/>
                </a:lnTo>
                <a:lnTo>
                  <a:pt x="0" y="118"/>
                </a:lnTo>
                <a:lnTo>
                  <a:pt x="1558" y="129"/>
                </a:lnTo>
                <a:lnTo>
                  <a:pt x="1560" y="129"/>
                </a:lnTo>
                <a:lnTo>
                  <a:pt x="1558" y="129"/>
                </a:lnTo>
                <a:lnTo>
                  <a:pt x="0" y="1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98" name="Group 101"/>
          <p:cNvGrpSpPr>
            <a:grpSpLocks/>
          </p:cNvGrpSpPr>
          <p:nvPr/>
        </p:nvGrpSpPr>
        <p:grpSpPr bwMode="auto">
          <a:xfrm>
            <a:off x="2651125" y="1981200"/>
            <a:ext cx="473075" cy="720725"/>
            <a:chOff x="1753" y="1889"/>
            <a:chExt cx="298" cy="454"/>
          </a:xfrm>
        </p:grpSpPr>
        <p:sp>
          <p:nvSpPr>
            <p:cNvPr id="26720" name="Oval 102"/>
            <p:cNvSpPr>
              <a:spLocks noChangeArrowheads="1"/>
            </p:cNvSpPr>
            <p:nvPr/>
          </p:nvSpPr>
          <p:spPr bwMode="auto">
            <a:xfrm>
              <a:off x="1760" y="1898"/>
              <a:ext cx="286" cy="438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21" name="Oval 103"/>
            <p:cNvSpPr>
              <a:spLocks noChangeArrowheads="1"/>
            </p:cNvSpPr>
            <p:nvPr/>
          </p:nvSpPr>
          <p:spPr bwMode="auto">
            <a:xfrm>
              <a:off x="1753" y="1889"/>
              <a:ext cx="298" cy="454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99" name="Group 104"/>
          <p:cNvGrpSpPr>
            <a:grpSpLocks/>
          </p:cNvGrpSpPr>
          <p:nvPr/>
        </p:nvGrpSpPr>
        <p:grpSpPr bwMode="auto">
          <a:xfrm>
            <a:off x="3200400" y="2120900"/>
            <a:ext cx="473075" cy="720725"/>
            <a:chOff x="2099" y="1977"/>
            <a:chExt cx="298" cy="454"/>
          </a:xfrm>
        </p:grpSpPr>
        <p:sp>
          <p:nvSpPr>
            <p:cNvPr id="26718" name="Oval 105"/>
            <p:cNvSpPr>
              <a:spLocks noChangeArrowheads="1"/>
            </p:cNvSpPr>
            <p:nvPr/>
          </p:nvSpPr>
          <p:spPr bwMode="auto">
            <a:xfrm>
              <a:off x="2106" y="1986"/>
              <a:ext cx="286" cy="43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9" name="Oval 106"/>
            <p:cNvSpPr>
              <a:spLocks noChangeArrowheads="1"/>
            </p:cNvSpPr>
            <p:nvPr/>
          </p:nvSpPr>
          <p:spPr bwMode="auto">
            <a:xfrm>
              <a:off x="2099" y="1977"/>
              <a:ext cx="298" cy="454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00" name="Group 107"/>
          <p:cNvGrpSpPr>
            <a:grpSpLocks/>
          </p:cNvGrpSpPr>
          <p:nvPr/>
        </p:nvGrpSpPr>
        <p:grpSpPr bwMode="auto">
          <a:xfrm>
            <a:off x="4751388" y="2120900"/>
            <a:ext cx="473075" cy="720725"/>
            <a:chOff x="3076" y="1977"/>
            <a:chExt cx="298" cy="454"/>
          </a:xfrm>
        </p:grpSpPr>
        <p:sp>
          <p:nvSpPr>
            <p:cNvPr id="26716" name="Oval 108"/>
            <p:cNvSpPr>
              <a:spLocks noChangeArrowheads="1"/>
            </p:cNvSpPr>
            <p:nvPr/>
          </p:nvSpPr>
          <p:spPr bwMode="auto">
            <a:xfrm>
              <a:off x="3083" y="1986"/>
              <a:ext cx="286" cy="438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7" name="Oval 109"/>
            <p:cNvSpPr>
              <a:spLocks noChangeArrowheads="1"/>
            </p:cNvSpPr>
            <p:nvPr/>
          </p:nvSpPr>
          <p:spPr bwMode="auto">
            <a:xfrm>
              <a:off x="3076" y="1977"/>
              <a:ext cx="298" cy="454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01" name="Group 110"/>
          <p:cNvGrpSpPr>
            <a:grpSpLocks/>
          </p:cNvGrpSpPr>
          <p:nvPr/>
        </p:nvGrpSpPr>
        <p:grpSpPr bwMode="auto">
          <a:xfrm>
            <a:off x="4111625" y="1981200"/>
            <a:ext cx="471488" cy="720725"/>
            <a:chOff x="2673" y="1889"/>
            <a:chExt cx="297" cy="454"/>
          </a:xfrm>
        </p:grpSpPr>
        <p:sp>
          <p:nvSpPr>
            <p:cNvPr id="26714" name="Oval 111"/>
            <p:cNvSpPr>
              <a:spLocks noChangeArrowheads="1"/>
            </p:cNvSpPr>
            <p:nvPr/>
          </p:nvSpPr>
          <p:spPr bwMode="auto">
            <a:xfrm>
              <a:off x="2679" y="1898"/>
              <a:ext cx="286" cy="438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5" name="Oval 112"/>
            <p:cNvSpPr>
              <a:spLocks noChangeArrowheads="1"/>
            </p:cNvSpPr>
            <p:nvPr/>
          </p:nvSpPr>
          <p:spPr bwMode="auto">
            <a:xfrm>
              <a:off x="2673" y="1889"/>
              <a:ext cx="297" cy="454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02" name="Group 113"/>
          <p:cNvGrpSpPr>
            <a:grpSpLocks/>
          </p:cNvGrpSpPr>
          <p:nvPr/>
        </p:nvGrpSpPr>
        <p:grpSpPr bwMode="auto">
          <a:xfrm>
            <a:off x="5208588" y="2120900"/>
            <a:ext cx="471487" cy="720725"/>
            <a:chOff x="3364" y="1977"/>
            <a:chExt cx="297" cy="454"/>
          </a:xfrm>
        </p:grpSpPr>
        <p:sp>
          <p:nvSpPr>
            <p:cNvPr id="26712" name="Oval 114"/>
            <p:cNvSpPr>
              <a:spLocks noChangeArrowheads="1"/>
            </p:cNvSpPr>
            <p:nvPr/>
          </p:nvSpPr>
          <p:spPr bwMode="auto">
            <a:xfrm>
              <a:off x="3370" y="1986"/>
              <a:ext cx="286" cy="438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3" name="Oval 115"/>
            <p:cNvSpPr>
              <a:spLocks noChangeArrowheads="1"/>
            </p:cNvSpPr>
            <p:nvPr/>
          </p:nvSpPr>
          <p:spPr bwMode="auto">
            <a:xfrm>
              <a:off x="3364" y="1977"/>
              <a:ext cx="297" cy="454"/>
            </a:xfrm>
            <a:prstGeom prst="ellips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703" name="Freeform 116"/>
          <p:cNvSpPr>
            <a:spLocks/>
          </p:cNvSpPr>
          <p:nvPr/>
        </p:nvSpPr>
        <p:spPr bwMode="auto">
          <a:xfrm>
            <a:off x="2565400" y="1774825"/>
            <a:ext cx="1739900" cy="363538"/>
          </a:xfrm>
          <a:custGeom>
            <a:avLst/>
            <a:gdLst>
              <a:gd name="T0" fmla="*/ 2147483647 w 1096"/>
              <a:gd name="T1" fmla="*/ 2147483647 h 229"/>
              <a:gd name="T2" fmla="*/ 2147483647 w 1096"/>
              <a:gd name="T3" fmla="*/ 2147483647 h 229"/>
              <a:gd name="T4" fmla="*/ 2147483647 w 1096"/>
              <a:gd name="T5" fmla="*/ 2147483647 h 229"/>
              <a:gd name="T6" fmla="*/ 2147483647 w 1096"/>
              <a:gd name="T7" fmla="*/ 2147483647 h 229"/>
              <a:gd name="T8" fmla="*/ 2147483647 w 1096"/>
              <a:gd name="T9" fmla="*/ 2147483647 h 229"/>
              <a:gd name="T10" fmla="*/ 2147483647 w 1096"/>
              <a:gd name="T11" fmla="*/ 2147483647 h 229"/>
              <a:gd name="T12" fmla="*/ 2147483647 w 1096"/>
              <a:gd name="T13" fmla="*/ 2147483647 h 229"/>
              <a:gd name="T14" fmla="*/ 2147483647 w 1096"/>
              <a:gd name="T15" fmla="*/ 2147483647 h 229"/>
              <a:gd name="T16" fmla="*/ 2147483647 w 1096"/>
              <a:gd name="T17" fmla="*/ 2147483647 h 229"/>
              <a:gd name="T18" fmla="*/ 2147483647 w 1096"/>
              <a:gd name="T19" fmla="*/ 2147483647 h 229"/>
              <a:gd name="T20" fmla="*/ 2147483647 w 1096"/>
              <a:gd name="T21" fmla="*/ 2147483647 h 229"/>
              <a:gd name="T22" fmla="*/ 2147483647 w 1096"/>
              <a:gd name="T23" fmla="*/ 2147483647 h 229"/>
              <a:gd name="T24" fmla="*/ 2147483647 w 1096"/>
              <a:gd name="T25" fmla="*/ 2147483647 h 229"/>
              <a:gd name="T26" fmla="*/ 2147483647 w 1096"/>
              <a:gd name="T27" fmla="*/ 2147483647 h 229"/>
              <a:gd name="T28" fmla="*/ 2147483647 w 1096"/>
              <a:gd name="T29" fmla="*/ 2147483647 h 229"/>
              <a:gd name="T30" fmla="*/ 2147483647 w 1096"/>
              <a:gd name="T31" fmla="*/ 2147483647 h 229"/>
              <a:gd name="T32" fmla="*/ 2147483647 w 1096"/>
              <a:gd name="T33" fmla="*/ 2147483647 h 229"/>
              <a:gd name="T34" fmla="*/ 2147483647 w 1096"/>
              <a:gd name="T35" fmla="*/ 2147483647 h 229"/>
              <a:gd name="T36" fmla="*/ 2147483647 w 1096"/>
              <a:gd name="T37" fmla="*/ 2147483647 h 229"/>
              <a:gd name="T38" fmla="*/ 2147483647 w 1096"/>
              <a:gd name="T39" fmla="*/ 2147483647 h 229"/>
              <a:gd name="T40" fmla="*/ 2147483647 w 1096"/>
              <a:gd name="T41" fmla="*/ 2147483647 h 229"/>
              <a:gd name="T42" fmla="*/ 2147483647 w 1096"/>
              <a:gd name="T43" fmla="*/ 2147483647 h 229"/>
              <a:gd name="T44" fmla="*/ 2147483647 w 1096"/>
              <a:gd name="T45" fmla="*/ 2147483647 h 229"/>
              <a:gd name="T46" fmla="*/ 2147483647 w 1096"/>
              <a:gd name="T47" fmla="*/ 2147483647 h 229"/>
              <a:gd name="T48" fmla="*/ 2147483647 w 1096"/>
              <a:gd name="T49" fmla="*/ 2147483647 h 229"/>
              <a:gd name="T50" fmla="*/ 2147483647 w 1096"/>
              <a:gd name="T51" fmla="*/ 2147483647 h 229"/>
              <a:gd name="T52" fmla="*/ 2147483647 w 1096"/>
              <a:gd name="T53" fmla="*/ 2147483647 h 229"/>
              <a:gd name="T54" fmla="*/ 2147483647 w 1096"/>
              <a:gd name="T55" fmla="*/ 2147483647 h 229"/>
              <a:gd name="T56" fmla="*/ 2147483647 w 1096"/>
              <a:gd name="T57" fmla="*/ 2147483647 h 229"/>
              <a:gd name="T58" fmla="*/ 2147483647 w 1096"/>
              <a:gd name="T59" fmla="*/ 2147483647 h 229"/>
              <a:gd name="T60" fmla="*/ 2147483647 w 1096"/>
              <a:gd name="T61" fmla="*/ 2147483647 h 229"/>
              <a:gd name="T62" fmla="*/ 2147483647 w 1096"/>
              <a:gd name="T63" fmla="*/ 2147483647 h 229"/>
              <a:gd name="T64" fmla="*/ 2147483647 w 1096"/>
              <a:gd name="T65" fmla="*/ 2147483647 h 229"/>
              <a:gd name="T66" fmla="*/ 2147483647 w 1096"/>
              <a:gd name="T67" fmla="*/ 2147483647 h 229"/>
              <a:gd name="T68" fmla="*/ 2147483647 w 1096"/>
              <a:gd name="T69" fmla="*/ 2147483647 h 229"/>
              <a:gd name="T70" fmla="*/ 2147483647 w 1096"/>
              <a:gd name="T71" fmla="*/ 2147483647 h 229"/>
              <a:gd name="T72" fmla="*/ 2147483647 w 1096"/>
              <a:gd name="T73" fmla="*/ 2147483647 h 229"/>
              <a:gd name="T74" fmla="*/ 2147483647 w 1096"/>
              <a:gd name="T75" fmla="*/ 2147483647 h 229"/>
              <a:gd name="T76" fmla="*/ 2147483647 w 1096"/>
              <a:gd name="T77" fmla="*/ 2147483647 h 229"/>
              <a:gd name="T78" fmla="*/ 2147483647 w 1096"/>
              <a:gd name="T79" fmla="*/ 0 h 229"/>
              <a:gd name="T80" fmla="*/ 2147483647 w 1096"/>
              <a:gd name="T81" fmla="*/ 2147483647 h 229"/>
              <a:gd name="T82" fmla="*/ 2147483647 w 1096"/>
              <a:gd name="T83" fmla="*/ 2147483647 h 229"/>
              <a:gd name="T84" fmla="*/ 2147483647 w 1096"/>
              <a:gd name="T85" fmla="*/ 2147483647 h 229"/>
              <a:gd name="T86" fmla="*/ 2147483647 w 1096"/>
              <a:gd name="T87" fmla="*/ 2147483647 h 229"/>
              <a:gd name="T88" fmla="*/ 2147483647 w 1096"/>
              <a:gd name="T89" fmla="*/ 2147483647 h 229"/>
              <a:gd name="T90" fmla="*/ 2147483647 w 1096"/>
              <a:gd name="T91" fmla="*/ 2147483647 h 229"/>
              <a:gd name="T92" fmla="*/ 2147483647 w 1096"/>
              <a:gd name="T93" fmla="*/ 2147483647 h 22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6"/>
              <a:gd name="T142" fmla="*/ 0 h 229"/>
              <a:gd name="T143" fmla="*/ 1096 w 1096"/>
              <a:gd name="T144" fmla="*/ 229 h 22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6" h="229">
                <a:moveTo>
                  <a:pt x="0" y="137"/>
                </a:moveTo>
                <a:lnTo>
                  <a:pt x="23" y="213"/>
                </a:lnTo>
                <a:lnTo>
                  <a:pt x="38" y="204"/>
                </a:lnTo>
                <a:lnTo>
                  <a:pt x="56" y="197"/>
                </a:lnTo>
                <a:lnTo>
                  <a:pt x="96" y="181"/>
                </a:lnTo>
                <a:lnTo>
                  <a:pt x="135" y="162"/>
                </a:lnTo>
                <a:lnTo>
                  <a:pt x="152" y="150"/>
                </a:lnTo>
                <a:lnTo>
                  <a:pt x="162" y="144"/>
                </a:lnTo>
                <a:lnTo>
                  <a:pt x="172" y="134"/>
                </a:lnTo>
                <a:lnTo>
                  <a:pt x="173" y="134"/>
                </a:lnTo>
                <a:lnTo>
                  <a:pt x="185" y="123"/>
                </a:lnTo>
                <a:lnTo>
                  <a:pt x="193" y="113"/>
                </a:lnTo>
                <a:lnTo>
                  <a:pt x="213" y="95"/>
                </a:lnTo>
                <a:lnTo>
                  <a:pt x="220" y="88"/>
                </a:lnTo>
                <a:lnTo>
                  <a:pt x="236" y="95"/>
                </a:lnTo>
                <a:lnTo>
                  <a:pt x="269" y="113"/>
                </a:lnTo>
                <a:lnTo>
                  <a:pt x="302" y="134"/>
                </a:lnTo>
                <a:lnTo>
                  <a:pt x="337" y="155"/>
                </a:lnTo>
                <a:lnTo>
                  <a:pt x="347" y="157"/>
                </a:lnTo>
                <a:lnTo>
                  <a:pt x="354" y="155"/>
                </a:lnTo>
                <a:lnTo>
                  <a:pt x="370" y="150"/>
                </a:lnTo>
                <a:lnTo>
                  <a:pt x="370" y="153"/>
                </a:lnTo>
                <a:lnTo>
                  <a:pt x="392" y="150"/>
                </a:lnTo>
                <a:lnTo>
                  <a:pt x="413" y="150"/>
                </a:lnTo>
                <a:lnTo>
                  <a:pt x="431" y="155"/>
                </a:lnTo>
                <a:lnTo>
                  <a:pt x="463" y="164"/>
                </a:lnTo>
                <a:lnTo>
                  <a:pt x="512" y="183"/>
                </a:lnTo>
                <a:lnTo>
                  <a:pt x="519" y="185"/>
                </a:lnTo>
                <a:lnTo>
                  <a:pt x="524" y="185"/>
                </a:lnTo>
                <a:lnTo>
                  <a:pt x="540" y="178"/>
                </a:lnTo>
                <a:lnTo>
                  <a:pt x="552" y="176"/>
                </a:lnTo>
                <a:lnTo>
                  <a:pt x="572" y="169"/>
                </a:lnTo>
                <a:lnTo>
                  <a:pt x="588" y="160"/>
                </a:lnTo>
                <a:lnTo>
                  <a:pt x="605" y="150"/>
                </a:lnTo>
                <a:lnTo>
                  <a:pt x="636" y="130"/>
                </a:lnTo>
                <a:lnTo>
                  <a:pt x="655" y="120"/>
                </a:lnTo>
                <a:lnTo>
                  <a:pt x="666" y="116"/>
                </a:lnTo>
                <a:lnTo>
                  <a:pt x="704" y="125"/>
                </a:lnTo>
                <a:lnTo>
                  <a:pt x="742" y="139"/>
                </a:lnTo>
                <a:lnTo>
                  <a:pt x="787" y="155"/>
                </a:lnTo>
                <a:lnTo>
                  <a:pt x="798" y="157"/>
                </a:lnTo>
                <a:lnTo>
                  <a:pt x="823" y="164"/>
                </a:lnTo>
                <a:lnTo>
                  <a:pt x="827" y="176"/>
                </a:lnTo>
                <a:lnTo>
                  <a:pt x="830" y="185"/>
                </a:lnTo>
                <a:lnTo>
                  <a:pt x="836" y="199"/>
                </a:lnTo>
                <a:lnTo>
                  <a:pt x="841" y="208"/>
                </a:lnTo>
                <a:lnTo>
                  <a:pt x="846" y="213"/>
                </a:lnTo>
                <a:lnTo>
                  <a:pt x="856" y="220"/>
                </a:lnTo>
                <a:lnTo>
                  <a:pt x="863" y="225"/>
                </a:lnTo>
                <a:lnTo>
                  <a:pt x="874" y="227"/>
                </a:lnTo>
                <a:lnTo>
                  <a:pt x="886" y="229"/>
                </a:lnTo>
                <a:lnTo>
                  <a:pt x="898" y="225"/>
                </a:lnTo>
                <a:lnTo>
                  <a:pt x="913" y="222"/>
                </a:lnTo>
                <a:lnTo>
                  <a:pt x="927" y="213"/>
                </a:lnTo>
                <a:lnTo>
                  <a:pt x="944" y="206"/>
                </a:lnTo>
                <a:lnTo>
                  <a:pt x="957" y="202"/>
                </a:lnTo>
                <a:lnTo>
                  <a:pt x="962" y="199"/>
                </a:lnTo>
                <a:lnTo>
                  <a:pt x="969" y="192"/>
                </a:lnTo>
                <a:lnTo>
                  <a:pt x="992" y="171"/>
                </a:lnTo>
                <a:lnTo>
                  <a:pt x="1010" y="160"/>
                </a:lnTo>
                <a:lnTo>
                  <a:pt x="1033" y="144"/>
                </a:lnTo>
                <a:lnTo>
                  <a:pt x="1061" y="123"/>
                </a:lnTo>
                <a:lnTo>
                  <a:pt x="1065" y="118"/>
                </a:lnTo>
                <a:lnTo>
                  <a:pt x="1076" y="109"/>
                </a:lnTo>
                <a:lnTo>
                  <a:pt x="1086" y="97"/>
                </a:lnTo>
                <a:lnTo>
                  <a:pt x="1093" y="90"/>
                </a:lnTo>
                <a:lnTo>
                  <a:pt x="1096" y="88"/>
                </a:lnTo>
                <a:lnTo>
                  <a:pt x="1093" y="90"/>
                </a:lnTo>
                <a:lnTo>
                  <a:pt x="1058" y="23"/>
                </a:lnTo>
                <a:lnTo>
                  <a:pt x="1053" y="28"/>
                </a:lnTo>
                <a:lnTo>
                  <a:pt x="1050" y="30"/>
                </a:lnTo>
                <a:lnTo>
                  <a:pt x="1043" y="37"/>
                </a:lnTo>
                <a:lnTo>
                  <a:pt x="1033" y="48"/>
                </a:lnTo>
                <a:lnTo>
                  <a:pt x="1030" y="53"/>
                </a:lnTo>
                <a:lnTo>
                  <a:pt x="1010" y="67"/>
                </a:lnTo>
                <a:lnTo>
                  <a:pt x="987" y="83"/>
                </a:lnTo>
                <a:lnTo>
                  <a:pt x="962" y="99"/>
                </a:lnTo>
                <a:lnTo>
                  <a:pt x="952" y="109"/>
                </a:lnTo>
                <a:lnTo>
                  <a:pt x="939" y="123"/>
                </a:lnTo>
                <a:lnTo>
                  <a:pt x="921" y="130"/>
                </a:lnTo>
                <a:lnTo>
                  <a:pt x="904" y="137"/>
                </a:lnTo>
                <a:lnTo>
                  <a:pt x="889" y="146"/>
                </a:lnTo>
                <a:lnTo>
                  <a:pt x="886" y="146"/>
                </a:lnTo>
                <a:lnTo>
                  <a:pt x="883" y="146"/>
                </a:lnTo>
                <a:lnTo>
                  <a:pt x="879" y="139"/>
                </a:lnTo>
                <a:lnTo>
                  <a:pt x="876" y="130"/>
                </a:lnTo>
                <a:lnTo>
                  <a:pt x="873" y="118"/>
                </a:lnTo>
                <a:lnTo>
                  <a:pt x="873" y="113"/>
                </a:lnTo>
                <a:lnTo>
                  <a:pt x="866" y="102"/>
                </a:lnTo>
                <a:lnTo>
                  <a:pt x="856" y="92"/>
                </a:lnTo>
                <a:lnTo>
                  <a:pt x="850" y="90"/>
                </a:lnTo>
                <a:lnTo>
                  <a:pt x="810" y="79"/>
                </a:lnTo>
                <a:lnTo>
                  <a:pt x="765" y="62"/>
                </a:lnTo>
                <a:lnTo>
                  <a:pt x="721" y="46"/>
                </a:lnTo>
                <a:lnTo>
                  <a:pt x="709" y="41"/>
                </a:lnTo>
                <a:lnTo>
                  <a:pt x="668" y="32"/>
                </a:lnTo>
                <a:lnTo>
                  <a:pt x="663" y="30"/>
                </a:lnTo>
                <a:lnTo>
                  <a:pt x="655" y="32"/>
                </a:lnTo>
                <a:lnTo>
                  <a:pt x="631" y="44"/>
                </a:lnTo>
                <a:lnTo>
                  <a:pt x="613" y="53"/>
                </a:lnTo>
                <a:lnTo>
                  <a:pt x="582" y="74"/>
                </a:lnTo>
                <a:lnTo>
                  <a:pt x="565" y="83"/>
                </a:lnTo>
                <a:lnTo>
                  <a:pt x="549" y="92"/>
                </a:lnTo>
                <a:lnTo>
                  <a:pt x="531" y="99"/>
                </a:lnTo>
                <a:lnTo>
                  <a:pt x="521" y="102"/>
                </a:lnTo>
                <a:lnTo>
                  <a:pt x="486" y="88"/>
                </a:lnTo>
                <a:lnTo>
                  <a:pt x="445" y="76"/>
                </a:lnTo>
                <a:lnTo>
                  <a:pt x="433" y="72"/>
                </a:lnTo>
                <a:lnTo>
                  <a:pt x="413" y="67"/>
                </a:lnTo>
                <a:lnTo>
                  <a:pt x="392" y="67"/>
                </a:lnTo>
                <a:lnTo>
                  <a:pt x="370" y="69"/>
                </a:lnTo>
                <a:lnTo>
                  <a:pt x="359" y="72"/>
                </a:lnTo>
                <a:lnTo>
                  <a:pt x="352" y="74"/>
                </a:lnTo>
                <a:lnTo>
                  <a:pt x="326" y="58"/>
                </a:lnTo>
                <a:lnTo>
                  <a:pt x="292" y="37"/>
                </a:lnTo>
                <a:lnTo>
                  <a:pt x="259" y="18"/>
                </a:lnTo>
                <a:lnTo>
                  <a:pt x="221" y="2"/>
                </a:lnTo>
                <a:lnTo>
                  <a:pt x="213" y="0"/>
                </a:lnTo>
                <a:lnTo>
                  <a:pt x="202" y="4"/>
                </a:lnTo>
                <a:lnTo>
                  <a:pt x="197" y="9"/>
                </a:lnTo>
                <a:lnTo>
                  <a:pt x="190" y="14"/>
                </a:lnTo>
                <a:lnTo>
                  <a:pt x="185" y="18"/>
                </a:lnTo>
                <a:lnTo>
                  <a:pt x="178" y="25"/>
                </a:lnTo>
                <a:lnTo>
                  <a:pt x="170" y="34"/>
                </a:lnTo>
                <a:lnTo>
                  <a:pt x="150" y="53"/>
                </a:lnTo>
                <a:lnTo>
                  <a:pt x="142" y="62"/>
                </a:lnTo>
                <a:lnTo>
                  <a:pt x="139" y="67"/>
                </a:lnTo>
                <a:lnTo>
                  <a:pt x="129" y="74"/>
                </a:lnTo>
                <a:lnTo>
                  <a:pt x="112" y="86"/>
                </a:lnTo>
                <a:lnTo>
                  <a:pt x="73" y="104"/>
                </a:lnTo>
                <a:lnTo>
                  <a:pt x="33" y="120"/>
                </a:lnTo>
                <a:lnTo>
                  <a:pt x="15" y="127"/>
                </a:lnTo>
                <a:lnTo>
                  <a:pt x="0" y="137"/>
                </a:lnTo>
                <a:lnTo>
                  <a:pt x="347" y="76"/>
                </a:lnTo>
                <a:lnTo>
                  <a:pt x="340" y="76"/>
                </a:lnTo>
                <a:lnTo>
                  <a:pt x="347" y="74"/>
                </a:lnTo>
                <a:lnTo>
                  <a:pt x="347" y="76"/>
                </a:lnTo>
                <a:lnTo>
                  <a:pt x="0" y="1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04" name="Freeform 117"/>
          <p:cNvSpPr>
            <a:spLocks/>
          </p:cNvSpPr>
          <p:nvPr/>
        </p:nvSpPr>
        <p:spPr bwMode="auto">
          <a:xfrm>
            <a:off x="3771900" y="1814513"/>
            <a:ext cx="1992313" cy="328612"/>
          </a:xfrm>
          <a:custGeom>
            <a:avLst/>
            <a:gdLst>
              <a:gd name="T0" fmla="*/ 2147483647 w 1255"/>
              <a:gd name="T1" fmla="*/ 2147483647 h 207"/>
              <a:gd name="T2" fmla="*/ 2147483647 w 1255"/>
              <a:gd name="T3" fmla="*/ 2147483647 h 207"/>
              <a:gd name="T4" fmla="*/ 2147483647 w 1255"/>
              <a:gd name="T5" fmla="*/ 2147483647 h 207"/>
              <a:gd name="T6" fmla="*/ 2147483647 w 1255"/>
              <a:gd name="T7" fmla="*/ 2147483647 h 207"/>
              <a:gd name="T8" fmla="*/ 2147483647 w 1255"/>
              <a:gd name="T9" fmla="*/ 2147483647 h 207"/>
              <a:gd name="T10" fmla="*/ 2147483647 w 1255"/>
              <a:gd name="T11" fmla="*/ 2147483647 h 207"/>
              <a:gd name="T12" fmla="*/ 2147483647 w 1255"/>
              <a:gd name="T13" fmla="*/ 2147483647 h 207"/>
              <a:gd name="T14" fmla="*/ 2147483647 w 1255"/>
              <a:gd name="T15" fmla="*/ 2147483647 h 207"/>
              <a:gd name="T16" fmla="*/ 2147483647 w 1255"/>
              <a:gd name="T17" fmla="*/ 2147483647 h 207"/>
              <a:gd name="T18" fmla="*/ 2147483647 w 1255"/>
              <a:gd name="T19" fmla="*/ 2147483647 h 207"/>
              <a:gd name="T20" fmla="*/ 2147483647 w 1255"/>
              <a:gd name="T21" fmla="*/ 2147483647 h 207"/>
              <a:gd name="T22" fmla="*/ 2147483647 w 1255"/>
              <a:gd name="T23" fmla="*/ 2147483647 h 207"/>
              <a:gd name="T24" fmla="*/ 2147483647 w 1255"/>
              <a:gd name="T25" fmla="*/ 2147483647 h 207"/>
              <a:gd name="T26" fmla="*/ 2147483647 w 1255"/>
              <a:gd name="T27" fmla="*/ 2147483647 h 207"/>
              <a:gd name="T28" fmla="*/ 2147483647 w 1255"/>
              <a:gd name="T29" fmla="*/ 2147483647 h 207"/>
              <a:gd name="T30" fmla="*/ 2147483647 w 1255"/>
              <a:gd name="T31" fmla="*/ 2147483647 h 207"/>
              <a:gd name="T32" fmla="*/ 2147483647 w 1255"/>
              <a:gd name="T33" fmla="*/ 2147483647 h 207"/>
              <a:gd name="T34" fmla="*/ 2147483647 w 1255"/>
              <a:gd name="T35" fmla="*/ 2147483647 h 207"/>
              <a:gd name="T36" fmla="*/ 2147483647 w 1255"/>
              <a:gd name="T37" fmla="*/ 2147483647 h 207"/>
              <a:gd name="T38" fmla="*/ 2147483647 w 1255"/>
              <a:gd name="T39" fmla="*/ 2147483647 h 207"/>
              <a:gd name="T40" fmla="*/ 2147483647 w 1255"/>
              <a:gd name="T41" fmla="*/ 2147483647 h 207"/>
              <a:gd name="T42" fmla="*/ 2147483647 w 1255"/>
              <a:gd name="T43" fmla="*/ 2147483647 h 207"/>
              <a:gd name="T44" fmla="*/ 2147483647 w 1255"/>
              <a:gd name="T45" fmla="*/ 2147483647 h 207"/>
              <a:gd name="T46" fmla="*/ 2147483647 w 1255"/>
              <a:gd name="T47" fmla="*/ 2147483647 h 207"/>
              <a:gd name="T48" fmla="*/ 2147483647 w 1255"/>
              <a:gd name="T49" fmla="*/ 2147483647 h 207"/>
              <a:gd name="T50" fmla="*/ 2147483647 w 1255"/>
              <a:gd name="T51" fmla="*/ 2147483647 h 207"/>
              <a:gd name="T52" fmla="*/ 2147483647 w 1255"/>
              <a:gd name="T53" fmla="*/ 2147483647 h 207"/>
              <a:gd name="T54" fmla="*/ 2147483647 w 1255"/>
              <a:gd name="T55" fmla="*/ 2147483647 h 207"/>
              <a:gd name="T56" fmla="*/ 2147483647 w 1255"/>
              <a:gd name="T57" fmla="*/ 2147483647 h 207"/>
              <a:gd name="T58" fmla="*/ 2147483647 w 1255"/>
              <a:gd name="T59" fmla="*/ 2147483647 h 207"/>
              <a:gd name="T60" fmla="*/ 2147483647 w 1255"/>
              <a:gd name="T61" fmla="*/ 2147483647 h 207"/>
              <a:gd name="T62" fmla="*/ 2147483647 w 1255"/>
              <a:gd name="T63" fmla="*/ 2147483647 h 207"/>
              <a:gd name="T64" fmla="*/ 2147483647 w 1255"/>
              <a:gd name="T65" fmla="*/ 2147483647 h 207"/>
              <a:gd name="T66" fmla="*/ 2147483647 w 1255"/>
              <a:gd name="T67" fmla="*/ 2147483647 h 207"/>
              <a:gd name="T68" fmla="*/ 2147483647 w 1255"/>
              <a:gd name="T69" fmla="*/ 2147483647 h 207"/>
              <a:gd name="T70" fmla="*/ 2147483647 w 1255"/>
              <a:gd name="T71" fmla="*/ 2147483647 h 207"/>
              <a:gd name="T72" fmla="*/ 2147483647 w 1255"/>
              <a:gd name="T73" fmla="*/ 2147483647 h 207"/>
              <a:gd name="T74" fmla="*/ 2147483647 w 1255"/>
              <a:gd name="T75" fmla="*/ 2147483647 h 207"/>
              <a:gd name="T76" fmla="*/ 2147483647 w 1255"/>
              <a:gd name="T77" fmla="*/ 2147483647 h 207"/>
              <a:gd name="T78" fmla="*/ 2147483647 w 1255"/>
              <a:gd name="T79" fmla="*/ 2147483647 h 207"/>
              <a:gd name="T80" fmla="*/ 2147483647 w 1255"/>
              <a:gd name="T81" fmla="*/ 2147483647 h 207"/>
              <a:gd name="T82" fmla="*/ 2147483647 w 1255"/>
              <a:gd name="T83" fmla="*/ 2147483647 h 207"/>
              <a:gd name="T84" fmla="*/ 2147483647 w 1255"/>
              <a:gd name="T85" fmla="*/ 2147483647 h 207"/>
              <a:gd name="T86" fmla="*/ 2147483647 w 1255"/>
              <a:gd name="T87" fmla="*/ 2147483647 h 207"/>
              <a:gd name="T88" fmla="*/ 2147483647 w 1255"/>
              <a:gd name="T89" fmla="*/ 2147483647 h 207"/>
              <a:gd name="T90" fmla="*/ 2147483647 w 1255"/>
              <a:gd name="T91" fmla="*/ 2147483647 h 207"/>
              <a:gd name="T92" fmla="*/ 2147483647 w 1255"/>
              <a:gd name="T93" fmla="*/ 2147483647 h 207"/>
              <a:gd name="T94" fmla="*/ 2147483647 w 1255"/>
              <a:gd name="T95" fmla="*/ 2147483647 h 207"/>
              <a:gd name="T96" fmla="*/ 2147483647 w 1255"/>
              <a:gd name="T97" fmla="*/ 2147483647 h 207"/>
              <a:gd name="T98" fmla="*/ 2147483647 w 1255"/>
              <a:gd name="T99" fmla="*/ 2147483647 h 207"/>
              <a:gd name="T100" fmla="*/ 2147483647 w 1255"/>
              <a:gd name="T101" fmla="*/ 2147483647 h 207"/>
              <a:gd name="T102" fmla="*/ 2147483647 w 1255"/>
              <a:gd name="T103" fmla="*/ 2147483647 h 207"/>
              <a:gd name="T104" fmla="*/ 2147483647 w 1255"/>
              <a:gd name="T105" fmla="*/ 2147483647 h 207"/>
              <a:gd name="T106" fmla="*/ 2147483647 w 1255"/>
              <a:gd name="T107" fmla="*/ 2147483647 h 207"/>
              <a:gd name="T108" fmla="*/ 2147483647 w 1255"/>
              <a:gd name="T109" fmla="*/ 0 h 207"/>
              <a:gd name="T110" fmla="*/ 2147483647 w 1255"/>
              <a:gd name="T111" fmla="*/ 2147483647 h 20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55"/>
              <a:gd name="T169" fmla="*/ 0 h 207"/>
              <a:gd name="T170" fmla="*/ 1255 w 1255"/>
              <a:gd name="T171" fmla="*/ 207 h 20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55" h="207">
                <a:moveTo>
                  <a:pt x="38" y="0"/>
                </a:moveTo>
                <a:lnTo>
                  <a:pt x="0" y="63"/>
                </a:lnTo>
                <a:lnTo>
                  <a:pt x="17" y="81"/>
                </a:lnTo>
                <a:lnTo>
                  <a:pt x="37" y="105"/>
                </a:lnTo>
                <a:lnTo>
                  <a:pt x="43" y="116"/>
                </a:lnTo>
                <a:lnTo>
                  <a:pt x="53" y="130"/>
                </a:lnTo>
                <a:lnTo>
                  <a:pt x="71" y="160"/>
                </a:lnTo>
                <a:lnTo>
                  <a:pt x="80" y="174"/>
                </a:lnTo>
                <a:lnTo>
                  <a:pt x="88" y="186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103" y="204"/>
                </a:lnTo>
                <a:lnTo>
                  <a:pt x="114" y="207"/>
                </a:lnTo>
                <a:lnTo>
                  <a:pt x="118" y="207"/>
                </a:lnTo>
                <a:lnTo>
                  <a:pt x="157" y="202"/>
                </a:lnTo>
                <a:lnTo>
                  <a:pt x="179" y="200"/>
                </a:lnTo>
                <a:lnTo>
                  <a:pt x="191" y="195"/>
                </a:lnTo>
                <a:lnTo>
                  <a:pt x="207" y="190"/>
                </a:lnTo>
                <a:lnTo>
                  <a:pt x="210" y="190"/>
                </a:lnTo>
                <a:lnTo>
                  <a:pt x="224" y="183"/>
                </a:lnTo>
                <a:lnTo>
                  <a:pt x="232" y="177"/>
                </a:lnTo>
                <a:lnTo>
                  <a:pt x="242" y="170"/>
                </a:lnTo>
                <a:lnTo>
                  <a:pt x="258" y="153"/>
                </a:lnTo>
                <a:lnTo>
                  <a:pt x="272" y="137"/>
                </a:lnTo>
                <a:lnTo>
                  <a:pt x="278" y="132"/>
                </a:lnTo>
                <a:lnTo>
                  <a:pt x="283" y="128"/>
                </a:lnTo>
                <a:lnTo>
                  <a:pt x="285" y="125"/>
                </a:lnTo>
                <a:lnTo>
                  <a:pt x="286" y="125"/>
                </a:lnTo>
                <a:lnTo>
                  <a:pt x="295" y="121"/>
                </a:lnTo>
                <a:lnTo>
                  <a:pt x="313" y="112"/>
                </a:lnTo>
                <a:lnTo>
                  <a:pt x="333" y="105"/>
                </a:lnTo>
                <a:lnTo>
                  <a:pt x="334" y="102"/>
                </a:lnTo>
                <a:lnTo>
                  <a:pt x="371" y="112"/>
                </a:lnTo>
                <a:lnTo>
                  <a:pt x="407" y="121"/>
                </a:lnTo>
                <a:lnTo>
                  <a:pt x="425" y="125"/>
                </a:lnTo>
                <a:lnTo>
                  <a:pt x="444" y="125"/>
                </a:lnTo>
                <a:lnTo>
                  <a:pt x="462" y="123"/>
                </a:lnTo>
                <a:lnTo>
                  <a:pt x="472" y="121"/>
                </a:lnTo>
                <a:lnTo>
                  <a:pt x="483" y="132"/>
                </a:lnTo>
                <a:lnTo>
                  <a:pt x="493" y="142"/>
                </a:lnTo>
                <a:lnTo>
                  <a:pt x="510" y="153"/>
                </a:lnTo>
                <a:lnTo>
                  <a:pt x="518" y="158"/>
                </a:lnTo>
                <a:lnTo>
                  <a:pt x="529" y="163"/>
                </a:lnTo>
                <a:lnTo>
                  <a:pt x="536" y="163"/>
                </a:lnTo>
                <a:lnTo>
                  <a:pt x="541" y="163"/>
                </a:lnTo>
                <a:lnTo>
                  <a:pt x="551" y="158"/>
                </a:lnTo>
                <a:lnTo>
                  <a:pt x="563" y="153"/>
                </a:lnTo>
                <a:lnTo>
                  <a:pt x="576" y="146"/>
                </a:lnTo>
                <a:lnTo>
                  <a:pt x="591" y="137"/>
                </a:lnTo>
                <a:lnTo>
                  <a:pt x="604" y="130"/>
                </a:lnTo>
                <a:lnTo>
                  <a:pt x="609" y="128"/>
                </a:lnTo>
                <a:lnTo>
                  <a:pt x="614" y="123"/>
                </a:lnTo>
                <a:lnTo>
                  <a:pt x="624" y="119"/>
                </a:lnTo>
                <a:lnTo>
                  <a:pt x="627" y="116"/>
                </a:lnTo>
                <a:lnTo>
                  <a:pt x="672" y="128"/>
                </a:lnTo>
                <a:lnTo>
                  <a:pt x="718" y="139"/>
                </a:lnTo>
                <a:lnTo>
                  <a:pt x="764" y="151"/>
                </a:lnTo>
                <a:lnTo>
                  <a:pt x="811" y="163"/>
                </a:lnTo>
                <a:lnTo>
                  <a:pt x="814" y="163"/>
                </a:lnTo>
                <a:lnTo>
                  <a:pt x="824" y="160"/>
                </a:lnTo>
                <a:lnTo>
                  <a:pt x="865" y="142"/>
                </a:lnTo>
                <a:lnTo>
                  <a:pt x="906" y="121"/>
                </a:lnTo>
                <a:lnTo>
                  <a:pt x="948" y="100"/>
                </a:lnTo>
                <a:lnTo>
                  <a:pt x="978" y="86"/>
                </a:lnTo>
                <a:lnTo>
                  <a:pt x="984" y="88"/>
                </a:lnTo>
                <a:lnTo>
                  <a:pt x="996" y="91"/>
                </a:lnTo>
                <a:lnTo>
                  <a:pt x="1011" y="95"/>
                </a:lnTo>
                <a:lnTo>
                  <a:pt x="1027" y="98"/>
                </a:lnTo>
                <a:lnTo>
                  <a:pt x="1047" y="102"/>
                </a:lnTo>
                <a:lnTo>
                  <a:pt x="1068" y="107"/>
                </a:lnTo>
                <a:lnTo>
                  <a:pt x="1113" y="116"/>
                </a:lnTo>
                <a:lnTo>
                  <a:pt x="1154" y="119"/>
                </a:lnTo>
                <a:lnTo>
                  <a:pt x="1174" y="119"/>
                </a:lnTo>
                <a:lnTo>
                  <a:pt x="1191" y="119"/>
                </a:lnTo>
                <a:lnTo>
                  <a:pt x="1206" y="114"/>
                </a:lnTo>
                <a:lnTo>
                  <a:pt x="1217" y="109"/>
                </a:lnTo>
                <a:lnTo>
                  <a:pt x="1229" y="105"/>
                </a:lnTo>
                <a:lnTo>
                  <a:pt x="1239" y="95"/>
                </a:lnTo>
                <a:lnTo>
                  <a:pt x="1245" y="86"/>
                </a:lnTo>
                <a:lnTo>
                  <a:pt x="1250" y="72"/>
                </a:lnTo>
                <a:lnTo>
                  <a:pt x="1254" y="56"/>
                </a:lnTo>
                <a:lnTo>
                  <a:pt x="1255" y="44"/>
                </a:lnTo>
                <a:lnTo>
                  <a:pt x="1216" y="44"/>
                </a:lnTo>
                <a:lnTo>
                  <a:pt x="1207" y="33"/>
                </a:lnTo>
                <a:lnTo>
                  <a:pt x="1206" y="28"/>
                </a:lnTo>
                <a:lnTo>
                  <a:pt x="1204" y="28"/>
                </a:lnTo>
                <a:lnTo>
                  <a:pt x="1202" y="26"/>
                </a:lnTo>
                <a:lnTo>
                  <a:pt x="1199" y="30"/>
                </a:lnTo>
                <a:lnTo>
                  <a:pt x="1196" y="33"/>
                </a:lnTo>
                <a:lnTo>
                  <a:pt x="1191" y="35"/>
                </a:lnTo>
                <a:lnTo>
                  <a:pt x="1174" y="35"/>
                </a:lnTo>
                <a:lnTo>
                  <a:pt x="1154" y="35"/>
                </a:lnTo>
                <a:lnTo>
                  <a:pt x="1113" y="33"/>
                </a:lnTo>
                <a:lnTo>
                  <a:pt x="1068" y="23"/>
                </a:lnTo>
                <a:lnTo>
                  <a:pt x="1047" y="19"/>
                </a:lnTo>
                <a:lnTo>
                  <a:pt x="1027" y="14"/>
                </a:lnTo>
                <a:lnTo>
                  <a:pt x="1011" y="12"/>
                </a:lnTo>
                <a:lnTo>
                  <a:pt x="996" y="7"/>
                </a:lnTo>
                <a:lnTo>
                  <a:pt x="984" y="5"/>
                </a:lnTo>
                <a:lnTo>
                  <a:pt x="979" y="5"/>
                </a:lnTo>
                <a:lnTo>
                  <a:pt x="976" y="3"/>
                </a:lnTo>
                <a:lnTo>
                  <a:pt x="969" y="5"/>
                </a:lnTo>
                <a:lnTo>
                  <a:pt x="925" y="23"/>
                </a:lnTo>
                <a:lnTo>
                  <a:pt x="883" y="44"/>
                </a:lnTo>
                <a:lnTo>
                  <a:pt x="842" y="65"/>
                </a:lnTo>
                <a:lnTo>
                  <a:pt x="811" y="79"/>
                </a:lnTo>
                <a:lnTo>
                  <a:pt x="764" y="67"/>
                </a:lnTo>
                <a:lnTo>
                  <a:pt x="718" y="56"/>
                </a:lnTo>
                <a:lnTo>
                  <a:pt x="672" y="44"/>
                </a:lnTo>
                <a:lnTo>
                  <a:pt x="625" y="35"/>
                </a:lnTo>
                <a:lnTo>
                  <a:pt x="622" y="33"/>
                </a:lnTo>
                <a:lnTo>
                  <a:pt x="612" y="35"/>
                </a:lnTo>
                <a:lnTo>
                  <a:pt x="610" y="37"/>
                </a:lnTo>
                <a:lnTo>
                  <a:pt x="607" y="37"/>
                </a:lnTo>
                <a:lnTo>
                  <a:pt x="601" y="42"/>
                </a:lnTo>
                <a:lnTo>
                  <a:pt x="591" y="47"/>
                </a:lnTo>
                <a:lnTo>
                  <a:pt x="582" y="54"/>
                </a:lnTo>
                <a:lnTo>
                  <a:pt x="568" y="61"/>
                </a:lnTo>
                <a:lnTo>
                  <a:pt x="553" y="70"/>
                </a:lnTo>
                <a:lnTo>
                  <a:pt x="539" y="77"/>
                </a:lnTo>
                <a:lnTo>
                  <a:pt x="539" y="79"/>
                </a:lnTo>
                <a:lnTo>
                  <a:pt x="536" y="79"/>
                </a:lnTo>
                <a:lnTo>
                  <a:pt x="533" y="77"/>
                </a:lnTo>
                <a:lnTo>
                  <a:pt x="526" y="72"/>
                </a:lnTo>
                <a:lnTo>
                  <a:pt x="511" y="58"/>
                </a:lnTo>
                <a:lnTo>
                  <a:pt x="496" y="42"/>
                </a:lnTo>
                <a:lnTo>
                  <a:pt x="490" y="37"/>
                </a:lnTo>
                <a:lnTo>
                  <a:pt x="478" y="33"/>
                </a:lnTo>
                <a:lnTo>
                  <a:pt x="468" y="35"/>
                </a:lnTo>
                <a:lnTo>
                  <a:pt x="457" y="40"/>
                </a:lnTo>
                <a:lnTo>
                  <a:pt x="444" y="42"/>
                </a:lnTo>
                <a:lnTo>
                  <a:pt x="425" y="42"/>
                </a:lnTo>
                <a:lnTo>
                  <a:pt x="407" y="37"/>
                </a:lnTo>
                <a:lnTo>
                  <a:pt x="371" y="28"/>
                </a:lnTo>
                <a:lnTo>
                  <a:pt x="338" y="21"/>
                </a:lnTo>
                <a:lnTo>
                  <a:pt x="331" y="21"/>
                </a:lnTo>
                <a:lnTo>
                  <a:pt x="329" y="21"/>
                </a:lnTo>
                <a:lnTo>
                  <a:pt x="318" y="23"/>
                </a:lnTo>
                <a:lnTo>
                  <a:pt x="310" y="28"/>
                </a:lnTo>
                <a:lnTo>
                  <a:pt x="290" y="35"/>
                </a:lnTo>
                <a:lnTo>
                  <a:pt x="272" y="44"/>
                </a:lnTo>
                <a:lnTo>
                  <a:pt x="263" y="49"/>
                </a:lnTo>
                <a:lnTo>
                  <a:pt x="255" y="56"/>
                </a:lnTo>
                <a:lnTo>
                  <a:pt x="255" y="54"/>
                </a:lnTo>
                <a:lnTo>
                  <a:pt x="247" y="61"/>
                </a:lnTo>
                <a:lnTo>
                  <a:pt x="237" y="70"/>
                </a:lnTo>
                <a:lnTo>
                  <a:pt x="229" y="77"/>
                </a:lnTo>
                <a:lnTo>
                  <a:pt x="215" y="93"/>
                </a:lnTo>
                <a:lnTo>
                  <a:pt x="204" y="105"/>
                </a:lnTo>
                <a:lnTo>
                  <a:pt x="200" y="107"/>
                </a:lnTo>
                <a:lnTo>
                  <a:pt x="192" y="112"/>
                </a:lnTo>
                <a:lnTo>
                  <a:pt x="192" y="114"/>
                </a:lnTo>
                <a:lnTo>
                  <a:pt x="179" y="116"/>
                </a:lnTo>
                <a:lnTo>
                  <a:pt x="157" y="119"/>
                </a:lnTo>
                <a:lnTo>
                  <a:pt x="129" y="123"/>
                </a:lnTo>
                <a:lnTo>
                  <a:pt x="123" y="114"/>
                </a:lnTo>
                <a:lnTo>
                  <a:pt x="114" y="100"/>
                </a:lnTo>
                <a:lnTo>
                  <a:pt x="96" y="70"/>
                </a:lnTo>
                <a:lnTo>
                  <a:pt x="86" y="56"/>
                </a:lnTo>
                <a:lnTo>
                  <a:pt x="78" y="44"/>
                </a:lnTo>
                <a:lnTo>
                  <a:pt x="60" y="21"/>
                </a:lnTo>
                <a:lnTo>
                  <a:pt x="38" y="0"/>
                </a:lnTo>
                <a:lnTo>
                  <a:pt x="634" y="114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05" name="Freeform 118"/>
          <p:cNvSpPr>
            <a:spLocks/>
          </p:cNvSpPr>
          <p:nvPr/>
        </p:nvSpPr>
        <p:spPr bwMode="auto">
          <a:xfrm>
            <a:off x="2659063" y="1800225"/>
            <a:ext cx="3213100" cy="315913"/>
          </a:xfrm>
          <a:custGeom>
            <a:avLst/>
            <a:gdLst>
              <a:gd name="T0" fmla="*/ 2147483647 w 2024"/>
              <a:gd name="T1" fmla="*/ 2147483647 h 199"/>
              <a:gd name="T2" fmla="*/ 2147483647 w 2024"/>
              <a:gd name="T3" fmla="*/ 2147483647 h 199"/>
              <a:gd name="T4" fmla="*/ 2147483647 w 2024"/>
              <a:gd name="T5" fmla="*/ 2147483647 h 199"/>
              <a:gd name="T6" fmla="*/ 2147483647 w 2024"/>
              <a:gd name="T7" fmla="*/ 2147483647 h 199"/>
              <a:gd name="T8" fmla="*/ 2147483647 w 2024"/>
              <a:gd name="T9" fmla="*/ 2147483647 h 199"/>
              <a:gd name="T10" fmla="*/ 2147483647 w 2024"/>
              <a:gd name="T11" fmla="*/ 2147483647 h 199"/>
              <a:gd name="T12" fmla="*/ 2147483647 w 2024"/>
              <a:gd name="T13" fmla="*/ 2147483647 h 199"/>
              <a:gd name="T14" fmla="*/ 2147483647 w 2024"/>
              <a:gd name="T15" fmla="*/ 2147483647 h 199"/>
              <a:gd name="T16" fmla="*/ 2147483647 w 2024"/>
              <a:gd name="T17" fmla="*/ 2147483647 h 199"/>
              <a:gd name="T18" fmla="*/ 2147483647 w 2024"/>
              <a:gd name="T19" fmla="*/ 2147483647 h 199"/>
              <a:gd name="T20" fmla="*/ 2147483647 w 2024"/>
              <a:gd name="T21" fmla="*/ 2147483647 h 199"/>
              <a:gd name="T22" fmla="*/ 2147483647 w 2024"/>
              <a:gd name="T23" fmla="*/ 0 h 199"/>
              <a:gd name="T24" fmla="*/ 2147483647 w 2024"/>
              <a:gd name="T25" fmla="*/ 2147483647 h 199"/>
              <a:gd name="T26" fmla="*/ 2147483647 w 2024"/>
              <a:gd name="T27" fmla="*/ 2147483647 h 199"/>
              <a:gd name="T28" fmla="*/ 2147483647 w 2024"/>
              <a:gd name="T29" fmla="*/ 2147483647 h 199"/>
              <a:gd name="T30" fmla="*/ 2147483647 w 2024"/>
              <a:gd name="T31" fmla="*/ 2147483647 h 199"/>
              <a:gd name="T32" fmla="*/ 2147483647 w 2024"/>
              <a:gd name="T33" fmla="*/ 2147483647 h 199"/>
              <a:gd name="T34" fmla="*/ 2147483647 w 2024"/>
              <a:gd name="T35" fmla="*/ 2147483647 h 199"/>
              <a:gd name="T36" fmla="*/ 2147483647 w 2024"/>
              <a:gd name="T37" fmla="*/ 2147483647 h 199"/>
              <a:gd name="T38" fmla="*/ 2147483647 w 2024"/>
              <a:gd name="T39" fmla="*/ 2147483647 h 199"/>
              <a:gd name="T40" fmla="*/ 2147483647 w 2024"/>
              <a:gd name="T41" fmla="*/ 2147483647 h 199"/>
              <a:gd name="T42" fmla="*/ 2147483647 w 2024"/>
              <a:gd name="T43" fmla="*/ 2147483647 h 199"/>
              <a:gd name="T44" fmla="*/ 2147483647 w 2024"/>
              <a:gd name="T45" fmla="*/ 2147483647 h 199"/>
              <a:gd name="T46" fmla="*/ 2147483647 w 2024"/>
              <a:gd name="T47" fmla="*/ 2147483647 h 199"/>
              <a:gd name="T48" fmla="*/ 2147483647 w 2024"/>
              <a:gd name="T49" fmla="*/ 2147483647 h 199"/>
              <a:gd name="T50" fmla="*/ 2147483647 w 2024"/>
              <a:gd name="T51" fmla="*/ 2147483647 h 199"/>
              <a:gd name="T52" fmla="*/ 2147483647 w 2024"/>
              <a:gd name="T53" fmla="*/ 2147483647 h 199"/>
              <a:gd name="T54" fmla="*/ 2147483647 w 2024"/>
              <a:gd name="T55" fmla="*/ 2147483647 h 199"/>
              <a:gd name="T56" fmla="*/ 2147483647 w 2024"/>
              <a:gd name="T57" fmla="*/ 2147483647 h 199"/>
              <a:gd name="T58" fmla="*/ 2147483647 w 2024"/>
              <a:gd name="T59" fmla="*/ 2147483647 h 199"/>
              <a:gd name="T60" fmla="*/ 2147483647 w 2024"/>
              <a:gd name="T61" fmla="*/ 2147483647 h 199"/>
              <a:gd name="T62" fmla="*/ 2147483647 w 2024"/>
              <a:gd name="T63" fmla="*/ 2147483647 h 199"/>
              <a:gd name="T64" fmla="*/ 2147483647 w 2024"/>
              <a:gd name="T65" fmla="*/ 2147483647 h 199"/>
              <a:gd name="T66" fmla="*/ 2147483647 w 2024"/>
              <a:gd name="T67" fmla="*/ 2147483647 h 199"/>
              <a:gd name="T68" fmla="*/ 2147483647 w 2024"/>
              <a:gd name="T69" fmla="*/ 2147483647 h 199"/>
              <a:gd name="T70" fmla="*/ 2147483647 w 2024"/>
              <a:gd name="T71" fmla="*/ 2147483647 h 199"/>
              <a:gd name="T72" fmla="*/ 2147483647 w 2024"/>
              <a:gd name="T73" fmla="*/ 2147483647 h 199"/>
              <a:gd name="T74" fmla="*/ 2147483647 w 2024"/>
              <a:gd name="T75" fmla="*/ 2147483647 h 199"/>
              <a:gd name="T76" fmla="*/ 2147483647 w 2024"/>
              <a:gd name="T77" fmla="*/ 2147483647 h 199"/>
              <a:gd name="T78" fmla="*/ 2147483647 w 2024"/>
              <a:gd name="T79" fmla="*/ 2147483647 h 199"/>
              <a:gd name="T80" fmla="*/ 2147483647 w 2024"/>
              <a:gd name="T81" fmla="*/ 2147483647 h 199"/>
              <a:gd name="T82" fmla="*/ 2147483647 w 2024"/>
              <a:gd name="T83" fmla="*/ 2147483647 h 199"/>
              <a:gd name="T84" fmla="*/ 2147483647 w 2024"/>
              <a:gd name="T85" fmla="*/ 2147483647 h 199"/>
              <a:gd name="T86" fmla="*/ 2147483647 w 2024"/>
              <a:gd name="T87" fmla="*/ 2147483647 h 199"/>
              <a:gd name="T88" fmla="*/ 2147483647 w 2024"/>
              <a:gd name="T89" fmla="*/ 2147483647 h 199"/>
              <a:gd name="T90" fmla="*/ 2147483647 w 2024"/>
              <a:gd name="T91" fmla="*/ 2147483647 h 199"/>
              <a:gd name="T92" fmla="*/ 2147483647 w 2024"/>
              <a:gd name="T93" fmla="*/ 2147483647 h 199"/>
              <a:gd name="T94" fmla="*/ 2147483647 w 2024"/>
              <a:gd name="T95" fmla="*/ 2147483647 h 199"/>
              <a:gd name="T96" fmla="*/ 2147483647 w 2024"/>
              <a:gd name="T97" fmla="*/ 2147483647 h 199"/>
              <a:gd name="T98" fmla="*/ 2147483647 w 2024"/>
              <a:gd name="T99" fmla="*/ 2147483647 h 1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4"/>
              <a:gd name="T151" fmla="*/ 0 h 199"/>
              <a:gd name="T152" fmla="*/ 2024 w 2024"/>
              <a:gd name="T153" fmla="*/ 199 h 19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4" h="199">
                <a:moveTo>
                  <a:pt x="2024" y="169"/>
                </a:moveTo>
                <a:lnTo>
                  <a:pt x="2021" y="86"/>
                </a:lnTo>
                <a:lnTo>
                  <a:pt x="1925" y="93"/>
                </a:lnTo>
                <a:lnTo>
                  <a:pt x="1826" y="97"/>
                </a:lnTo>
                <a:lnTo>
                  <a:pt x="1728" y="97"/>
                </a:lnTo>
                <a:lnTo>
                  <a:pt x="1631" y="97"/>
                </a:lnTo>
                <a:lnTo>
                  <a:pt x="1434" y="88"/>
                </a:lnTo>
                <a:lnTo>
                  <a:pt x="1239" y="72"/>
                </a:lnTo>
                <a:lnTo>
                  <a:pt x="1239" y="74"/>
                </a:lnTo>
                <a:lnTo>
                  <a:pt x="1222" y="70"/>
                </a:lnTo>
                <a:lnTo>
                  <a:pt x="1209" y="67"/>
                </a:lnTo>
                <a:lnTo>
                  <a:pt x="1197" y="65"/>
                </a:lnTo>
                <a:lnTo>
                  <a:pt x="1189" y="63"/>
                </a:lnTo>
                <a:lnTo>
                  <a:pt x="1176" y="60"/>
                </a:lnTo>
                <a:lnTo>
                  <a:pt x="1174" y="58"/>
                </a:lnTo>
                <a:lnTo>
                  <a:pt x="1169" y="56"/>
                </a:lnTo>
                <a:lnTo>
                  <a:pt x="1163" y="53"/>
                </a:lnTo>
                <a:lnTo>
                  <a:pt x="1156" y="51"/>
                </a:lnTo>
                <a:lnTo>
                  <a:pt x="1146" y="49"/>
                </a:lnTo>
                <a:lnTo>
                  <a:pt x="1136" y="44"/>
                </a:lnTo>
                <a:lnTo>
                  <a:pt x="1121" y="39"/>
                </a:lnTo>
                <a:lnTo>
                  <a:pt x="1102" y="30"/>
                </a:lnTo>
                <a:lnTo>
                  <a:pt x="1093" y="28"/>
                </a:lnTo>
                <a:lnTo>
                  <a:pt x="1082" y="23"/>
                </a:lnTo>
                <a:lnTo>
                  <a:pt x="1072" y="18"/>
                </a:lnTo>
                <a:lnTo>
                  <a:pt x="1068" y="18"/>
                </a:lnTo>
                <a:lnTo>
                  <a:pt x="1063" y="16"/>
                </a:lnTo>
                <a:lnTo>
                  <a:pt x="1055" y="14"/>
                </a:lnTo>
                <a:lnTo>
                  <a:pt x="1045" y="16"/>
                </a:lnTo>
                <a:lnTo>
                  <a:pt x="1030" y="25"/>
                </a:lnTo>
                <a:lnTo>
                  <a:pt x="1020" y="35"/>
                </a:lnTo>
                <a:lnTo>
                  <a:pt x="1011" y="44"/>
                </a:lnTo>
                <a:lnTo>
                  <a:pt x="992" y="65"/>
                </a:lnTo>
                <a:lnTo>
                  <a:pt x="976" y="90"/>
                </a:lnTo>
                <a:lnTo>
                  <a:pt x="973" y="88"/>
                </a:lnTo>
                <a:lnTo>
                  <a:pt x="971" y="86"/>
                </a:lnTo>
                <a:lnTo>
                  <a:pt x="968" y="74"/>
                </a:lnTo>
                <a:lnTo>
                  <a:pt x="963" y="63"/>
                </a:lnTo>
                <a:lnTo>
                  <a:pt x="958" y="49"/>
                </a:lnTo>
                <a:lnTo>
                  <a:pt x="948" y="42"/>
                </a:lnTo>
                <a:lnTo>
                  <a:pt x="946" y="35"/>
                </a:lnTo>
                <a:lnTo>
                  <a:pt x="926" y="21"/>
                </a:lnTo>
                <a:lnTo>
                  <a:pt x="910" y="16"/>
                </a:lnTo>
                <a:lnTo>
                  <a:pt x="898" y="12"/>
                </a:lnTo>
                <a:lnTo>
                  <a:pt x="888" y="9"/>
                </a:lnTo>
                <a:lnTo>
                  <a:pt x="875" y="5"/>
                </a:lnTo>
                <a:lnTo>
                  <a:pt x="863" y="0"/>
                </a:lnTo>
                <a:lnTo>
                  <a:pt x="854" y="2"/>
                </a:lnTo>
                <a:lnTo>
                  <a:pt x="845" y="7"/>
                </a:lnTo>
                <a:lnTo>
                  <a:pt x="834" y="5"/>
                </a:lnTo>
                <a:lnTo>
                  <a:pt x="827" y="2"/>
                </a:lnTo>
                <a:lnTo>
                  <a:pt x="819" y="0"/>
                </a:lnTo>
                <a:lnTo>
                  <a:pt x="806" y="0"/>
                </a:lnTo>
                <a:lnTo>
                  <a:pt x="736" y="2"/>
                </a:lnTo>
                <a:lnTo>
                  <a:pt x="667" y="7"/>
                </a:lnTo>
                <a:lnTo>
                  <a:pt x="528" y="14"/>
                </a:lnTo>
                <a:lnTo>
                  <a:pt x="518" y="16"/>
                </a:lnTo>
                <a:lnTo>
                  <a:pt x="508" y="23"/>
                </a:lnTo>
                <a:lnTo>
                  <a:pt x="506" y="23"/>
                </a:lnTo>
                <a:lnTo>
                  <a:pt x="505" y="21"/>
                </a:lnTo>
                <a:lnTo>
                  <a:pt x="501" y="23"/>
                </a:lnTo>
                <a:lnTo>
                  <a:pt x="490" y="25"/>
                </a:lnTo>
                <a:lnTo>
                  <a:pt x="481" y="28"/>
                </a:lnTo>
                <a:lnTo>
                  <a:pt x="470" y="32"/>
                </a:lnTo>
                <a:lnTo>
                  <a:pt x="453" y="39"/>
                </a:lnTo>
                <a:lnTo>
                  <a:pt x="434" y="46"/>
                </a:lnTo>
                <a:lnTo>
                  <a:pt x="412" y="56"/>
                </a:lnTo>
                <a:lnTo>
                  <a:pt x="394" y="65"/>
                </a:lnTo>
                <a:lnTo>
                  <a:pt x="386" y="70"/>
                </a:lnTo>
                <a:lnTo>
                  <a:pt x="384" y="70"/>
                </a:lnTo>
                <a:lnTo>
                  <a:pt x="382" y="67"/>
                </a:lnTo>
                <a:lnTo>
                  <a:pt x="369" y="58"/>
                </a:lnTo>
                <a:lnTo>
                  <a:pt x="351" y="42"/>
                </a:lnTo>
                <a:lnTo>
                  <a:pt x="338" y="30"/>
                </a:lnTo>
                <a:lnTo>
                  <a:pt x="329" y="21"/>
                </a:lnTo>
                <a:lnTo>
                  <a:pt x="323" y="14"/>
                </a:lnTo>
                <a:lnTo>
                  <a:pt x="316" y="9"/>
                </a:lnTo>
                <a:lnTo>
                  <a:pt x="310" y="5"/>
                </a:lnTo>
                <a:lnTo>
                  <a:pt x="298" y="0"/>
                </a:lnTo>
                <a:lnTo>
                  <a:pt x="295" y="2"/>
                </a:lnTo>
                <a:lnTo>
                  <a:pt x="253" y="12"/>
                </a:lnTo>
                <a:lnTo>
                  <a:pt x="242" y="14"/>
                </a:lnTo>
                <a:lnTo>
                  <a:pt x="199" y="28"/>
                </a:lnTo>
                <a:lnTo>
                  <a:pt x="156" y="44"/>
                </a:lnTo>
                <a:lnTo>
                  <a:pt x="114" y="60"/>
                </a:lnTo>
                <a:lnTo>
                  <a:pt x="114" y="63"/>
                </a:lnTo>
                <a:lnTo>
                  <a:pt x="100" y="70"/>
                </a:lnTo>
                <a:lnTo>
                  <a:pt x="85" y="76"/>
                </a:lnTo>
                <a:lnTo>
                  <a:pt x="53" y="97"/>
                </a:lnTo>
                <a:lnTo>
                  <a:pt x="37" y="104"/>
                </a:lnTo>
                <a:lnTo>
                  <a:pt x="20" y="114"/>
                </a:lnTo>
                <a:lnTo>
                  <a:pt x="14" y="116"/>
                </a:lnTo>
                <a:lnTo>
                  <a:pt x="0" y="116"/>
                </a:lnTo>
                <a:lnTo>
                  <a:pt x="0" y="199"/>
                </a:lnTo>
                <a:lnTo>
                  <a:pt x="15" y="197"/>
                </a:lnTo>
                <a:lnTo>
                  <a:pt x="27" y="195"/>
                </a:lnTo>
                <a:lnTo>
                  <a:pt x="43" y="190"/>
                </a:lnTo>
                <a:lnTo>
                  <a:pt x="60" y="181"/>
                </a:lnTo>
                <a:lnTo>
                  <a:pt x="76" y="174"/>
                </a:lnTo>
                <a:lnTo>
                  <a:pt x="108" y="153"/>
                </a:lnTo>
                <a:lnTo>
                  <a:pt x="123" y="146"/>
                </a:lnTo>
                <a:lnTo>
                  <a:pt x="133" y="139"/>
                </a:lnTo>
                <a:lnTo>
                  <a:pt x="134" y="139"/>
                </a:lnTo>
                <a:lnTo>
                  <a:pt x="179" y="121"/>
                </a:lnTo>
                <a:lnTo>
                  <a:pt x="222" y="104"/>
                </a:lnTo>
                <a:lnTo>
                  <a:pt x="253" y="95"/>
                </a:lnTo>
                <a:lnTo>
                  <a:pt x="290" y="86"/>
                </a:lnTo>
                <a:lnTo>
                  <a:pt x="295" y="90"/>
                </a:lnTo>
                <a:lnTo>
                  <a:pt x="308" y="102"/>
                </a:lnTo>
                <a:lnTo>
                  <a:pt x="318" y="111"/>
                </a:lnTo>
                <a:lnTo>
                  <a:pt x="346" y="134"/>
                </a:lnTo>
                <a:lnTo>
                  <a:pt x="359" y="144"/>
                </a:lnTo>
                <a:lnTo>
                  <a:pt x="374" y="153"/>
                </a:lnTo>
                <a:lnTo>
                  <a:pt x="384" y="155"/>
                </a:lnTo>
                <a:lnTo>
                  <a:pt x="396" y="153"/>
                </a:lnTo>
                <a:lnTo>
                  <a:pt x="397" y="151"/>
                </a:lnTo>
                <a:lnTo>
                  <a:pt x="402" y="148"/>
                </a:lnTo>
                <a:lnTo>
                  <a:pt x="409" y="146"/>
                </a:lnTo>
                <a:lnTo>
                  <a:pt x="417" y="141"/>
                </a:lnTo>
                <a:lnTo>
                  <a:pt x="435" y="132"/>
                </a:lnTo>
                <a:lnTo>
                  <a:pt x="448" y="125"/>
                </a:lnTo>
                <a:lnTo>
                  <a:pt x="450" y="125"/>
                </a:lnTo>
                <a:lnTo>
                  <a:pt x="477" y="116"/>
                </a:lnTo>
                <a:lnTo>
                  <a:pt x="491" y="109"/>
                </a:lnTo>
                <a:lnTo>
                  <a:pt x="498" y="111"/>
                </a:lnTo>
                <a:lnTo>
                  <a:pt x="510" y="109"/>
                </a:lnTo>
                <a:lnTo>
                  <a:pt x="513" y="107"/>
                </a:lnTo>
                <a:lnTo>
                  <a:pt x="518" y="104"/>
                </a:lnTo>
                <a:lnTo>
                  <a:pt x="526" y="100"/>
                </a:lnTo>
                <a:lnTo>
                  <a:pt x="533" y="97"/>
                </a:lnTo>
                <a:lnTo>
                  <a:pt x="667" y="90"/>
                </a:lnTo>
                <a:lnTo>
                  <a:pt x="736" y="86"/>
                </a:lnTo>
                <a:lnTo>
                  <a:pt x="806" y="83"/>
                </a:lnTo>
                <a:lnTo>
                  <a:pt x="809" y="83"/>
                </a:lnTo>
                <a:lnTo>
                  <a:pt x="811" y="88"/>
                </a:lnTo>
                <a:lnTo>
                  <a:pt x="820" y="97"/>
                </a:lnTo>
                <a:lnTo>
                  <a:pt x="832" y="100"/>
                </a:lnTo>
                <a:lnTo>
                  <a:pt x="844" y="97"/>
                </a:lnTo>
                <a:lnTo>
                  <a:pt x="849" y="95"/>
                </a:lnTo>
                <a:lnTo>
                  <a:pt x="854" y="90"/>
                </a:lnTo>
                <a:lnTo>
                  <a:pt x="863" y="86"/>
                </a:lnTo>
                <a:lnTo>
                  <a:pt x="865" y="86"/>
                </a:lnTo>
                <a:lnTo>
                  <a:pt x="868" y="88"/>
                </a:lnTo>
                <a:lnTo>
                  <a:pt x="880" y="90"/>
                </a:lnTo>
                <a:lnTo>
                  <a:pt x="890" y="93"/>
                </a:lnTo>
                <a:lnTo>
                  <a:pt x="903" y="97"/>
                </a:lnTo>
                <a:lnTo>
                  <a:pt x="911" y="104"/>
                </a:lnTo>
                <a:lnTo>
                  <a:pt x="913" y="107"/>
                </a:lnTo>
                <a:lnTo>
                  <a:pt x="918" y="121"/>
                </a:lnTo>
                <a:lnTo>
                  <a:pt x="923" y="134"/>
                </a:lnTo>
                <a:lnTo>
                  <a:pt x="930" y="144"/>
                </a:lnTo>
                <a:lnTo>
                  <a:pt x="935" y="153"/>
                </a:lnTo>
                <a:lnTo>
                  <a:pt x="941" y="160"/>
                </a:lnTo>
                <a:lnTo>
                  <a:pt x="959" y="176"/>
                </a:lnTo>
                <a:lnTo>
                  <a:pt x="966" y="183"/>
                </a:lnTo>
                <a:lnTo>
                  <a:pt x="978" y="186"/>
                </a:lnTo>
                <a:lnTo>
                  <a:pt x="989" y="183"/>
                </a:lnTo>
                <a:lnTo>
                  <a:pt x="996" y="179"/>
                </a:lnTo>
                <a:lnTo>
                  <a:pt x="1011" y="162"/>
                </a:lnTo>
                <a:lnTo>
                  <a:pt x="1019" y="151"/>
                </a:lnTo>
                <a:lnTo>
                  <a:pt x="1035" y="125"/>
                </a:lnTo>
                <a:lnTo>
                  <a:pt x="1054" y="104"/>
                </a:lnTo>
                <a:lnTo>
                  <a:pt x="1054" y="102"/>
                </a:lnTo>
                <a:lnTo>
                  <a:pt x="1059" y="100"/>
                </a:lnTo>
                <a:lnTo>
                  <a:pt x="1070" y="104"/>
                </a:lnTo>
                <a:lnTo>
                  <a:pt x="1087" y="109"/>
                </a:lnTo>
                <a:lnTo>
                  <a:pt x="1098" y="116"/>
                </a:lnTo>
                <a:lnTo>
                  <a:pt x="1113" y="121"/>
                </a:lnTo>
                <a:lnTo>
                  <a:pt x="1123" y="125"/>
                </a:lnTo>
                <a:lnTo>
                  <a:pt x="1133" y="128"/>
                </a:lnTo>
                <a:lnTo>
                  <a:pt x="1140" y="130"/>
                </a:lnTo>
                <a:lnTo>
                  <a:pt x="1146" y="132"/>
                </a:lnTo>
                <a:lnTo>
                  <a:pt x="1156" y="137"/>
                </a:lnTo>
                <a:lnTo>
                  <a:pt x="1168" y="139"/>
                </a:lnTo>
                <a:lnTo>
                  <a:pt x="1176" y="144"/>
                </a:lnTo>
                <a:lnTo>
                  <a:pt x="1189" y="146"/>
                </a:lnTo>
                <a:lnTo>
                  <a:pt x="1197" y="148"/>
                </a:lnTo>
                <a:lnTo>
                  <a:pt x="1209" y="151"/>
                </a:lnTo>
                <a:lnTo>
                  <a:pt x="1222" y="153"/>
                </a:lnTo>
                <a:lnTo>
                  <a:pt x="1234" y="155"/>
                </a:lnTo>
                <a:lnTo>
                  <a:pt x="1235" y="155"/>
                </a:lnTo>
                <a:lnTo>
                  <a:pt x="1434" y="172"/>
                </a:lnTo>
                <a:lnTo>
                  <a:pt x="1631" y="181"/>
                </a:lnTo>
                <a:lnTo>
                  <a:pt x="1728" y="181"/>
                </a:lnTo>
                <a:lnTo>
                  <a:pt x="1826" y="181"/>
                </a:lnTo>
                <a:lnTo>
                  <a:pt x="1925" y="176"/>
                </a:lnTo>
                <a:lnTo>
                  <a:pt x="2024" y="169"/>
                </a:lnTo>
                <a:lnTo>
                  <a:pt x="916" y="107"/>
                </a:lnTo>
                <a:lnTo>
                  <a:pt x="925" y="118"/>
                </a:lnTo>
                <a:lnTo>
                  <a:pt x="915" y="109"/>
                </a:lnTo>
                <a:lnTo>
                  <a:pt x="916" y="107"/>
                </a:lnTo>
                <a:lnTo>
                  <a:pt x="2024" y="1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06" name="Freeform 119"/>
          <p:cNvSpPr>
            <a:spLocks/>
          </p:cNvSpPr>
          <p:nvPr/>
        </p:nvSpPr>
        <p:spPr bwMode="auto">
          <a:xfrm>
            <a:off x="2476500" y="2462213"/>
            <a:ext cx="3463925" cy="339725"/>
          </a:xfrm>
          <a:custGeom>
            <a:avLst/>
            <a:gdLst>
              <a:gd name="T0" fmla="*/ 2147483647 w 2182"/>
              <a:gd name="T1" fmla="*/ 2147483647 h 214"/>
              <a:gd name="T2" fmla="*/ 2147483647 w 2182"/>
              <a:gd name="T3" fmla="*/ 2147483647 h 214"/>
              <a:gd name="T4" fmla="*/ 2147483647 w 2182"/>
              <a:gd name="T5" fmla="*/ 2147483647 h 214"/>
              <a:gd name="T6" fmla="*/ 2147483647 w 2182"/>
              <a:gd name="T7" fmla="*/ 2147483647 h 214"/>
              <a:gd name="T8" fmla="*/ 2147483647 w 2182"/>
              <a:gd name="T9" fmla="*/ 2147483647 h 214"/>
              <a:gd name="T10" fmla="*/ 2147483647 w 2182"/>
              <a:gd name="T11" fmla="*/ 2147483647 h 214"/>
              <a:gd name="T12" fmla="*/ 2147483647 w 2182"/>
              <a:gd name="T13" fmla="*/ 2147483647 h 214"/>
              <a:gd name="T14" fmla="*/ 2147483647 w 2182"/>
              <a:gd name="T15" fmla="*/ 2147483647 h 214"/>
              <a:gd name="T16" fmla="*/ 2147483647 w 2182"/>
              <a:gd name="T17" fmla="*/ 2147483647 h 214"/>
              <a:gd name="T18" fmla="*/ 2147483647 w 2182"/>
              <a:gd name="T19" fmla="*/ 2147483647 h 214"/>
              <a:gd name="T20" fmla="*/ 2147483647 w 2182"/>
              <a:gd name="T21" fmla="*/ 2147483647 h 214"/>
              <a:gd name="T22" fmla="*/ 2147483647 w 2182"/>
              <a:gd name="T23" fmla="*/ 2147483647 h 214"/>
              <a:gd name="T24" fmla="*/ 2147483647 w 2182"/>
              <a:gd name="T25" fmla="*/ 2147483647 h 214"/>
              <a:gd name="T26" fmla="*/ 2147483647 w 2182"/>
              <a:gd name="T27" fmla="*/ 2147483647 h 214"/>
              <a:gd name="T28" fmla="*/ 2147483647 w 2182"/>
              <a:gd name="T29" fmla="*/ 2147483647 h 214"/>
              <a:gd name="T30" fmla="*/ 2147483647 w 2182"/>
              <a:gd name="T31" fmla="*/ 2147483647 h 214"/>
              <a:gd name="T32" fmla="*/ 2147483647 w 2182"/>
              <a:gd name="T33" fmla="*/ 2147483647 h 214"/>
              <a:gd name="T34" fmla="*/ 2147483647 w 2182"/>
              <a:gd name="T35" fmla="*/ 2147483647 h 214"/>
              <a:gd name="T36" fmla="*/ 2147483647 w 2182"/>
              <a:gd name="T37" fmla="*/ 2147483647 h 214"/>
              <a:gd name="T38" fmla="*/ 2147483647 w 2182"/>
              <a:gd name="T39" fmla="*/ 2147483647 h 214"/>
              <a:gd name="T40" fmla="*/ 2147483647 w 2182"/>
              <a:gd name="T41" fmla="*/ 2147483647 h 214"/>
              <a:gd name="T42" fmla="*/ 2147483647 w 2182"/>
              <a:gd name="T43" fmla="*/ 2147483647 h 214"/>
              <a:gd name="T44" fmla="*/ 2147483647 w 2182"/>
              <a:gd name="T45" fmla="*/ 2147483647 h 214"/>
              <a:gd name="T46" fmla="*/ 2147483647 w 2182"/>
              <a:gd name="T47" fmla="*/ 2147483647 h 214"/>
              <a:gd name="T48" fmla="*/ 2147483647 w 2182"/>
              <a:gd name="T49" fmla="*/ 2147483647 h 214"/>
              <a:gd name="T50" fmla="*/ 2147483647 w 2182"/>
              <a:gd name="T51" fmla="*/ 2147483647 h 214"/>
              <a:gd name="T52" fmla="*/ 2147483647 w 2182"/>
              <a:gd name="T53" fmla="*/ 2147483647 h 214"/>
              <a:gd name="T54" fmla="*/ 2147483647 w 2182"/>
              <a:gd name="T55" fmla="*/ 2147483647 h 214"/>
              <a:gd name="T56" fmla="*/ 2147483647 w 2182"/>
              <a:gd name="T57" fmla="*/ 2147483647 h 214"/>
              <a:gd name="T58" fmla="*/ 2147483647 w 2182"/>
              <a:gd name="T59" fmla="*/ 2147483647 h 214"/>
              <a:gd name="T60" fmla="*/ 2147483647 w 2182"/>
              <a:gd name="T61" fmla="*/ 2147483647 h 214"/>
              <a:gd name="T62" fmla="*/ 2147483647 w 2182"/>
              <a:gd name="T63" fmla="*/ 2147483647 h 214"/>
              <a:gd name="T64" fmla="*/ 2147483647 w 2182"/>
              <a:gd name="T65" fmla="*/ 2147483647 h 214"/>
              <a:gd name="T66" fmla="*/ 2147483647 w 2182"/>
              <a:gd name="T67" fmla="*/ 2147483647 h 214"/>
              <a:gd name="T68" fmla="*/ 2147483647 w 2182"/>
              <a:gd name="T69" fmla="*/ 2147483647 h 214"/>
              <a:gd name="T70" fmla="*/ 2147483647 w 2182"/>
              <a:gd name="T71" fmla="*/ 2147483647 h 214"/>
              <a:gd name="T72" fmla="*/ 2147483647 w 2182"/>
              <a:gd name="T73" fmla="*/ 2147483647 h 214"/>
              <a:gd name="T74" fmla="*/ 2147483647 w 2182"/>
              <a:gd name="T75" fmla="*/ 2147483647 h 214"/>
              <a:gd name="T76" fmla="*/ 2147483647 w 2182"/>
              <a:gd name="T77" fmla="*/ 2147483647 h 214"/>
              <a:gd name="T78" fmla="*/ 2147483647 w 2182"/>
              <a:gd name="T79" fmla="*/ 2147483647 h 214"/>
              <a:gd name="T80" fmla="*/ 2147483647 w 2182"/>
              <a:gd name="T81" fmla="*/ 2147483647 h 214"/>
              <a:gd name="T82" fmla="*/ 2147483647 w 2182"/>
              <a:gd name="T83" fmla="*/ 2147483647 h 214"/>
              <a:gd name="T84" fmla="*/ 2147483647 w 2182"/>
              <a:gd name="T85" fmla="*/ 2147483647 h 214"/>
              <a:gd name="T86" fmla="*/ 2147483647 w 2182"/>
              <a:gd name="T87" fmla="*/ 2147483647 h 214"/>
              <a:gd name="T88" fmla="*/ 2147483647 w 2182"/>
              <a:gd name="T89" fmla="*/ 2147483647 h 214"/>
              <a:gd name="T90" fmla="*/ 2147483647 w 2182"/>
              <a:gd name="T91" fmla="*/ 2147483647 h 214"/>
              <a:gd name="T92" fmla="*/ 2147483647 w 2182"/>
              <a:gd name="T93" fmla="*/ 2147483647 h 214"/>
              <a:gd name="T94" fmla="*/ 2147483647 w 2182"/>
              <a:gd name="T95" fmla="*/ 2147483647 h 214"/>
              <a:gd name="T96" fmla="*/ 2147483647 w 2182"/>
              <a:gd name="T97" fmla="*/ 2147483647 h 214"/>
              <a:gd name="T98" fmla="*/ 2147483647 w 2182"/>
              <a:gd name="T99" fmla="*/ 2147483647 h 214"/>
              <a:gd name="T100" fmla="*/ 2147483647 w 2182"/>
              <a:gd name="T101" fmla="*/ 2147483647 h 214"/>
              <a:gd name="T102" fmla="*/ 2147483647 w 2182"/>
              <a:gd name="T103" fmla="*/ 2147483647 h 214"/>
              <a:gd name="T104" fmla="*/ 2147483647 w 2182"/>
              <a:gd name="T105" fmla="*/ 2147483647 h 214"/>
              <a:gd name="T106" fmla="*/ 2147483647 w 2182"/>
              <a:gd name="T107" fmla="*/ 0 h 214"/>
              <a:gd name="T108" fmla="*/ 2147483647 w 2182"/>
              <a:gd name="T109" fmla="*/ 2147483647 h 21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2"/>
              <a:gd name="T166" fmla="*/ 0 h 214"/>
              <a:gd name="T167" fmla="*/ 2182 w 2182"/>
              <a:gd name="T168" fmla="*/ 214 h 21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2" h="214">
                <a:moveTo>
                  <a:pt x="1" y="0"/>
                </a:moveTo>
                <a:lnTo>
                  <a:pt x="0" y="84"/>
                </a:lnTo>
                <a:lnTo>
                  <a:pt x="29" y="86"/>
                </a:lnTo>
                <a:lnTo>
                  <a:pt x="56" y="86"/>
                </a:lnTo>
                <a:lnTo>
                  <a:pt x="79" y="86"/>
                </a:lnTo>
                <a:lnTo>
                  <a:pt x="102" y="89"/>
                </a:lnTo>
                <a:lnTo>
                  <a:pt x="122" y="89"/>
                </a:lnTo>
                <a:lnTo>
                  <a:pt x="142" y="89"/>
                </a:lnTo>
                <a:lnTo>
                  <a:pt x="173" y="89"/>
                </a:lnTo>
                <a:lnTo>
                  <a:pt x="201" y="91"/>
                </a:lnTo>
                <a:lnTo>
                  <a:pt x="224" y="91"/>
                </a:lnTo>
                <a:lnTo>
                  <a:pt x="244" y="91"/>
                </a:lnTo>
                <a:lnTo>
                  <a:pt x="262" y="91"/>
                </a:lnTo>
                <a:lnTo>
                  <a:pt x="292" y="93"/>
                </a:lnTo>
                <a:lnTo>
                  <a:pt x="309" y="96"/>
                </a:lnTo>
                <a:lnTo>
                  <a:pt x="327" y="98"/>
                </a:lnTo>
                <a:lnTo>
                  <a:pt x="347" y="100"/>
                </a:lnTo>
                <a:lnTo>
                  <a:pt x="370" y="103"/>
                </a:lnTo>
                <a:lnTo>
                  <a:pt x="398" y="107"/>
                </a:lnTo>
                <a:lnTo>
                  <a:pt x="428" y="112"/>
                </a:lnTo>
                <a:lnTo>
                  <a:pt x="474" y="119"/>
                </a:lnTo>
                <a:lnTo>
                  <a:pt x="512" y="128"/>
                </a:lnTo>
                <a:lnTo>
                  <a:pt x="514" y="128"/>
                </a:lnTo>
                <a:lnTo>
                  <a:pt x="534" y="133"/>
                </a:lnTo>
                <a:lnTo>
                  <a:pt x="552" y="135"/>
                </a:lnTo>
                <a:lnTo>
                  <a:pt x="572" y="140"/>
                </a:lnTo>
                <a:lnTo>
                  <a:pt x="590" y="144"/>
                </a:lnTo>
                <a:lnTo>
                  <a:pt x="606" y="149"/>
                </a:lnTo>
                <a:lnTo>
                  <a:pt x="621" y="154"/>
                </a:lnTo>
                <a:lnTo>
                  <a:pt x="623" y="154"/>
                </a:lnTo>
                <a:lnTo>
                  <a:pt x="626" y="156"/>
                </a:lnTo>
                <a:lnTo>
                  <a:pt x="633" y="156"/>
                </a:lnTo>
                <a:lnTo>
                  <a:pt x="635" y="156"/>
                </a:lnTo>
                <a:lnTo>
                  <a:pt x="676" y="156"/>
                </a:lnTo>
                <a:lnTo>
                  <a:pt x="717" y="154"/>
                </a:lnTo>
                <a:lnTo>
                  <a:pt x="754" y="154"/>
                </a:lnTo>
                <a:lnTo>
                  <a:pt x="788" y="151"/>
                </a:lnTo>
                <a:lnTo>
                  <a:pt x="821" y="151"/>
                </a:lnTo>
                <a:lnTo>
                  <a:pt x="853" y="149"/>
                </a:lnTo>
                <a:lnTo>
                  <a:pt x="911" y="147"/>
                </a:lnTo>
                <a:lnTo>
                  <a:pt x="967" y="142"/>
                </a:lnTo>
                <a:lnTo>
                  <a:pt x="1025" y="135"/>
                </a:lnTo>
                <a:lnTo>
                  <a:pt x="1084" y="126"/>
                </a:lnTo>
                <a:lnTo>
                  <a:pt x="1117" y="119"/>
                </a:lnTo>
                <a:lnTo>
                  <a:pt x="1149" y="112"/>
                </a:lnTo>
                <a:lnTo>
                  <a:pt x="1157" y="114"/>
                </a:lnTo>
                <a:lnTo>
                  <a:pt x="1170" y="119"/>
                </a:lnTo>
                <a:lnTo>
                  <a:pt x="1183" y="123"/>
                </a:lnTo>
                <a:lnTo>
                  <a:pt x="1195" y="128"/>
                </a:lnTo>
                <a:lnTo>
                  <a:pt x="1203" y="133"/>
                </a:lnTo>
                <a:lnTo>
                  <a:pt x="1212" y="135"/>
                </a:lnTo>
                <a:lnTo>
                  <a:pt x="1223" y="142"/>
                </a:lnTo>
                <a:lnTo>
                  <a:pt x="1231" y="147"/>
                </a:lnTo>
                <a:lnTo>
                  <a:pt x="1238" y="149"/>
                </a:lnTo>
                <a:lnTo>
                  <a:pt x="1245" y="151"/>
                </a:lnTo>
                <a:lnTo>
                  <a:pt x="1251" y="154"/>
                </a:lnTo>
                <a:lnTo>
                  <a:pt x="1263" y="158"/>
                </a:lnTo>
                <a:lnTo>
                  <a:pt x="1273" y="158"/>
                </a:lnTo>
                <a:lnTo>
                  <a:pt x="1289" y="161"/>
                </a:lnTo>
                <a:lnTo>
                  <a:pt x="1298" y="161"/>
                </a:lnTo>
                <a:lnTo>
                  <a:pt x="1309" y="161"/>
                </a:lnTo>
                <a:lnTo>
                  <a:pt x="1322" y="163"/>
                </a:lnTo>
                <a:lnTo>
                  <a:pt x="1339" y="163"/>
                </a:lnTo>
                <a:lnTo>
                  <a:pt x="1357" y="163"/>
                </a:lnTo>
                <a:lnTo>
                  <a:pt x="1377" y="165"/>
                </a:lnTo>
                <a:lnTo>
                  <a:pt x="1400" y="165"/>
                </a:lnTo>
                <a:lnTo>
                  <a:pt x="1425" y="167"/>
                </a:lnTo>
                <a:lnTo>
                  <a:pt x="1455" y="167"/>
                </a:lnTo>
                <a:lnTo>
                  <a:pt x="1488" y="170"/>
                </a:lnTo>
                <a:lnTo>
                  <a:pt x="1522" y="170"/>
                </a:lnTo>
                <a:lnTo>
                  <a:pt x="1557" y="172"/>
                </a:lnTo>
                <a:lnTo>
                  <a:pt x="1567" y="177"/>
                </a:lnTo>
                <a:lnTo>
                  <a:pt x="1579" y="184"/>
                </a:lnTo>
                <a:lnTo>
                  <a:pt x="1590" y="188"/>
                </a:lnTo>
                <a:lnTo>
                  <a:pt x="1598" y="193"/>
                </a:lnTo>
                <a:lnTo>
                  <a:pt x="1610" y="198"/>
                </a:lnTo>
                <a:lnTo>
                  <a:pt x="1622" y="202"/>
                </a:lnTo>
                <a:lnTo>
                  <a:pt x="1633" y="205"/>
                </a:lnTo>
                <a:lnTo>
                  <a:pt x="1645" y="207"/>
                </a:lnTo>
                <a:lnTo>
                  <a:pt x="1653" y="207"/>
                </a:lnTo>
                <a:lnTo>
                  <a:pt x="1663" y="207"/>
                </a:lnTo>
                <a:lnTo>
                  <a:pt x="1676" y="209"/>
                </a:lnTo>
                <a:lnTo>
                  <a:pt x="1693" y="209"/>
                </a:lnTo>
                <a:lnTo>
                  <a:pt x="1711" y="212"/>
                </a:lnTo>
                <a:lnTo>
                  <a:pt x="1732" y="214"/>
                </a:lnTo>
                <a:lnTo>
                  <a:pt x="1739" y="214"/>
                </a:lnTo>
                <a:lnTo>
                  <a:pt x="1757" y="209"/>
                </a:lnTo>
                <a:lnTo>
                  <a:pt x="1769" y="205"/>
                </a:lnTo>
                <a:lnTo>
                  <a:pt x="1792" y="198"/>
                </a:lnTo>
                <a:lnTo>
                  <a:pt x="1837" y="181"/>
                </a:lnTo>
                <a:lnTo>
                  <a:pt x="1880" y="165"/>
                </a:lnTo>
                <a:lnTo>
                  <a:pt x="1894" y="161"/>
                </a:lnTo>
                <a:lnTo>
                  <a:pt x="1919" y="156"/>
                </a:lnTo>
                <a:lnTo>
                  <a:pt x="1967" y="151"/>
                </a:lnTo>
                <a:lnTo>
                  <a:pt x="2017" y="147"/>
                </a:lnTo>
                <a:lnTo>
                  <a:pt x="2040" y="147"/>
                </a:lnTo>
                <a:lnTo>
                  <a:pt x="2063" y="144"/>
                </a:lnTo>
                <a:lnTo>
                  <a:pt x="2085" y="144"/>
                </a:lnTo>
                <a:lnTo>
                  <a:pt x="2103" y="144"/>
                </a:lnTo>
                <a:lnTo>
                  <a:pt x="2119" y="142"/>
                </a:lnTo>
                <a:lnTo>
                  <a:pt x="2133" y="142"/>
                </a:lnTo>
                <a:lnTo>
                  <a:pt x="2142" y="142"/>
                </a:lnTo>
                <a:lnTo>
                  <a:pt x="2149" y="142"/>
                </a:lnTo>
                <a:lnTo>
                  <a:pt x="2152" y="142"/>
                </a:lnTo>
                <a:lnTo>
                  <a:pt x="2164" y="140"/>
                </a:lnTo>
                <a:lnTo>
                  <a:pt x="2172" y="130"/>
                </a:lnTo>
                <a:lnTo>
                  <a:pt x="2179" y="116"/>
                </a:lnTo>
                <a:lnTo>
                  <a:pt x="2182" y="100"/>
                </a:lnTo>
                <a:lnTo>
                  <a:pt x="2179" y="84"/>
                </a:lnTo>
                <a:lnTo>
                  <a:pt x="2172" y="70"/>
                </a:lnTo>
                <a:lnTo>
                  <a:pt x="2164" y="63"/>
                </a:lnTo>
                <a:lnTo>
                  <a:pt x="2152" y="58"/>
                </a:lnTo>
                <a:lnTo>
                  <a:pt x="2149" y="58"/>
                </a:lnTo>
                <a:lnTo>
                  <a:pt x="2144" y="58"/>
                </a:lnTo>
                <a:lnTo>
                  <a:pt x="2141" y="58"/>
                </a:lnTo>
                <a:lnTo>
                  <a:pt x="2128" y="58"/>
                </a:lnTo>
                <a:lnTo>
                  <a:pt x="2119" y="58"/>
                </a:lnTo>
                <a:lnTo>
                  <a:pt x="2103" y="61"/>
                </a:lnTo>
                <a:lnTo>
                  <a:pt x="2085" y="61"/>
                </a:lnTo>
                <a:lnTo>
                  <a:pt x="2063" y="61"/>
                </a:lnTo>
                <a:lnTo>
                  <a:pt x="2040" y="63"/>
                </a:lnTo>
                <a:lnTo>
                  <a:pt x="2017" y="63"/>
                </a:lnTo>
                <a:lnTo>
                  <a:pt x="1967" y="68"/>
                </a:lnTo>
                <a:lnTo>
                  <a:pt x="1914" y="75"/>
                </a:lnTo>
                <a:lnTo>
                  <a:pt x="1914" y="72"/>
                </a:lnTo>
                <a:lnTo>
                  <a:pt x="1894" y="77"/>
                </a:lnTo>
                <a:lnTo>
                  <a:pt x="1871" y="84"/>
                </a:lnTo>
                <a:lnTo>
                  <a:pt x="1860" y="86"/>
                </a:lnTo>
                <a:lnTo>
                  <a:pt x="1813" y="105"/>
                </a:lnTo>
                <a:lnTo>
                  <a:pt x="1769" y="121"/>
                </a:lnTo>
                <a:lnTo>
                  <a:pt x="1752" y="126"/>
                </a:lnTo>
                <a:lnTo>
                  <a:pt x="1736" y="130"/>
                </a:lnTo>
                <a:lnTo>
                  <a:pt x="1711" y="128"/>
                </a:lnTo>
                <a:lnTo>
                  <a:pt x="1693" y="126"/>
                </a:lnTo>
                <a:lnTo>
                  <a:pt x="1676" y="126"/>
                </a:lnTo>
                <a:lnTo>
                  <a:pt x="1663" y="123"/>
                </a:lnTo>
                <a:lnTo>
                  <a:pt x="1653" y="123"/>
                </a:lnTo>
                <a:lnTo>
                  <a:pt x="1645" y="123"/>
                </a:lnTo>
                <a:lnTo>
                  <a:pt x="1633" y="121"/>
                </a:lnTo>
                <a:lnTo>
                  <a:pt x="1632" y="121"/>
                </a:lnTo>
                <a:lnTo>
                  <a:pt x="1622" y="116"/>
                </a:lnTo>
                <a:lnTo>
                  <a:pt x="1613" y="112"/>
                </a:lnTo>
                <a:lnTo>
                  <a:pt x="1602" y="107"/>
                </a:lnTo>
                <a:lnTo>
                  <a:pt x="1590" y="100"/>
                </a:lnTo>
                <a:lnTo>
                  <a:pt x="1572" y="91"/>
                </a:lnTo>
                <a:lnTo>
                  <a:pt x="1564" y="89"/>
                </a:lnTo>
                <a:lnTo>
                  <a:pt x="1522" y="86"/>
                </a:lnTo>
                <a:lnTo>
                  <a:pt x="1488" y="86"/>
                </a:lnTo>
                <a:lnTo>
                  <a:pt x="1455" y="84"/>
                </a:lnTo>
                <a:lnTo>
                  <a:pt x="1425" y="84"/>
                </a:lnTo>
                <a:lnTo>
                  <a:pt x="1400" y="82"/>
                </a:lnTo>
                <a:lnTo>
                  <a:pt x="1377" y="82"/>
                </a:lnTo>
                <a:lnTo>
                  <a:pt x="1357" y="79"/>
                </a:lnTo>
                <a:lnTo>
                  <a:pt x="1339" y="79"/>
                </a:lnTo>
                <a:lnTo>
                  <a:pt x="1322" y="79"/>
                </a:lnTo>
                <a:lnTo>
                  <a:pt x="1309" y="77"/>
                </a:lnTo>
                <a:lnTo>
                  <a:pt x="1298" y="77"/>
                </a:lnTo>
                <a:lnTo>
                  <a:pt x="1289" y="77"/>
                </a:lnTo>
                <a:lnTo>
                  <a:pt x="1273" y="75"/>
                </a:lnTo>
                <a:lnTo>
                  <a:pt x="1264" y="75"/>
                </a:lnTo>
                <a:lnTo>
                  <a:pt x="1261" y="72"/>
                </a:lnTo>
                <a:lnTo>
                  <a:pt x="1255" y="70"/>
                </a:lnTo>
                <a:lnTo>
                  <a:pt x="1246" y="65"/>
                </a:lnTo>
                <a:lnTo>
                  <a:pt x="1235" y="58"/>
                </a:lnTo>
                <a:lnTo>
                  <a:pt x="1226" y="56"/>
                </a:lnTo>
                <a:lnTo>
                  <a:pt x="1218" y="52"/>
                </a:lnTo>
                <a:lnTo>
                  <a:pt x="1207" y="47"/>
                </a:lnTo>
                <a:lnTo>
                  <a:pt x="1193" y="42"/>
                </a:lnTo>
                <a:lnTo>
                  <a:pt x="1180" y="38"/>
                </a:lnTo>
                <a:lnTo>
                  <a:pt x="1157" y="31"/>
                </a:lnTo>
                <a:lnTo>
                  <a:pt x="1150" y="28"/>
                </a:lnTo>
                <a:lnTo>
                  <a:pt x="1147" y="31"/>
                </a:lnTo>
                <a:lnTo>
                  <a:pt x="1117" y="35"/>
                </a:lnTo>
                <a:lnTo>
                  <a:pt x="1084" y="42"/>
                </a:lnTo>
                <a:lnTo>
                  <a:pt x="1025" y="52"/>
                </a:lnTo>
                <a:lnTo>
                  <a:pt x="967" y="58"/>
                </a:lnTo>
                <a:lnTo>
                  <a:pt x="911" y="63"/>
                </a:lnTo>
                <a:lnTo>
                  <a:pt x="853" y="65"/>
                </a:lnTo>
                <a:lnTo>
                  <a:pt x="821" y="68"/>
                </a:lnTo>
                <a:lnTo>
                  <a:pt x="788" y="68"/>
                </a:lnTo>
                <a:lnTo>
                  <a:pt x="754" y="70"/>
                </a:lnTo>
                <a:lnTo>
                  <a:pt x="717" y="70"/>
                </a:lnTo>
                <a:lnTo>
                  <a:pt x="676" y="72"/>
                </a:lnTo>
                <a:lnTo>
                  <a:pt x="633" y="72"/>
                </a:lnTo>
                <a:lnTo>
                  <a:pt x="630" y="72"/>
                </a:lnTo>
                <a:lnTo>
                  <a:pt x="621" y="70"/>
                </a:lnTo>
                <a:lnTo>
                  <a:pt x="606" y="65"/>
                </a:lnTo>
                <a:lnTo>
                  <a:pt x="590" y="61"/>
                </a:lnTo>
                <a:lnTo>
                  <a:pt x="572" y="56"/>
                </a:lnTo>
                <a:lnTo>
                  <a:pt x="552" y="52"/>
                </a:lnTo>
                <a:lnTo>
                  <a:pt x="534" y="49"/>
                </a:lnTo>
                <a:lnTo>
                  <a:pt x="522" y="47"/>
                </a:lnTo>
                <a:lnTo>
                  <a:pt x="474" y="35"/>
                </a:lnTo>
                <a:lnTo>
                  <a:pt x="434" y="31"/>
                </a:lnTo>
                <a:lnTo>
                  <a:pt x="398" y="24"/>
                </a:lnTo>
                <a:lnTo>
                  <a:pt x="370" y="19"/>
                </a:lnTo>
                <a:lnTo>
                  <a:pt x="347" y="17"/>
                </a:lnTo>
                <a:lnTo>
                  <a:pt x="327" y="14"/>
                </a:lnTo>
                <a:lnTo>
                  <a:pt x="309" y="12"/>
                </a:lnTo>
                <a:lnTo>
                  <a:pt x="292" y="10"/>
                </a:lnTo>
                <a:lnTo>
                  <a:pt x="262" y="7"/>
                </a:lnTo>
                <a:lnTo>
                  <a:pt x="244" y="7"/>
                </a:lnTo>
                <a:lnTo>
                  <a:pt x="224" y="7"/>
                </a:lnTo>
                <a:lnTo>
                  <a:pt x="201" y="7"/>
                </a:lnTo>
                <a:lnTo>
                  <a:pt x="173" y="5"/>
                </a:lnTo>
                <a:lnTo>
                  <a:pt x="142" y="5"/>
                </a:lnTo>
                <a:lnTo>
                  <a:pt x="122" y="5"/>
                </a:lnTo>
                <a:lnTo>
                  <a:pt x="102" y="5"/>
                </a:lnTo>
                <a:lnTo>
                  <a:pt x="79" y="3"/>
                </a:lnTo>
                <a:lnTo>
                  <a:pt x="56" y="3"/>
                </a:lnTo>
                <a:lnTo>
                  <a:pt x="29" y="3"/>
                </a:lnTo>
                <a:lnTo>
                  <a:pt x="1" y="0"/>
                </a:lnTo>
                <a:lnTo>
                  <a:pt x="639" y="75"/>
                </a:lnTo>
                <a:lnTo>
                  <a:pt x="644" y="77"/>
                </a:lnTo>
                <a:lnTo>
                  <a:pt x="639" y="75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07" name="Text Box 120"/>
          <p:cNvSpPr txBox="1">
            <a:spLocks noChangeArrowheads="1"/>
          </p:cNvSpPr>
          <p:nvPr/>
        </p:nvSpPr>
        <p:spPr bwMode="auto">
          <a:xfrm>
            <a:off x="1828800" y="381000"/>
            <a:ext cx="496411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u="sng">
                <a:solidFill>
                  <a:srgbClr val="800080"/>
                </a:solidFill>
              </a:rPr>
              <a:t>Detection of hydrogen peroxide</a:t>
            </a:r>
            <a:endParaRPr lang="en-US" sz="3200">
              <a:solidFill>
                <a:srgbClr val="A50021"/>
              </a:solidFill>
            </a:endParaRPr>
          </a:p>
          <a:p>
            <a:pPr algn="ctr"/>
            <a:r>
              <a:rPr lang="en-US">
                <a:solidFill>
                  <a:srgbClr val="A50021"/>
                </a:solidFill>
              </a:rPr>
              <a:t>Conductive polymers efficiently wire</a:t>
            </a:r>
          </a:p>
          <a:p>
            <a:pPr algn="ctr"/>
            <a:r>
              <a:rPr lang="en-US">
                <a:solidFill>
                  <a:srgbClr val="A50021"/>
                </a:solidFill>
              </a:rPr>
              <a:t> peroxidase enzymes to graphite</a:t>
            </a:r>
            <a:r>
              <a:rPr lang="en-US" sz="3200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26708" name="Text Box 121"/>
          <p:cNvSpPr txBox="1">
            <a:spLocks noChangeArrowheads="1"/>
          </p:cNvSpPr>
          <p:nvPr/>
        </p:nvSpPr>
        <p:spPr bwMode="auto">
          <a:xfrm>
            <a:off x="457200" y="5410200"/>
            <a:ext cx="8077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Palatino" charset="0"/>
              </a:rPr>
              <a:t>Xin  Yu, G. A. Sotzing,</a:t>
            </a:r>
            <a:r>
              <a:rPr lang="en-US" sz="1600" b="0" baseline="30000">
                <a:latin typeface="Palatino" charset="0"/>
              </a:rPr>
              <a:t> </a:t>
            </a:r>
            <a:r>
              <a:rPr lang="en-US" sz="1600">
                <a:latin typeface="Palatino" charset="0"/>
              </a:rPr>
              <a:t>F. Papadimitrakopoulos, J. F. Rusling, Highly Efficient Wiring of Enzymes to Electrodes by Ultrathin Conductive Polyion Underlayers: Enhanced Catalytic Response to Hydrogen Peroxide, </a:t>
            </a:r>
            <a:r>
              <a:rPr lang="en-US" sz="1600" i="1">
                <a:latin typeface="Palatino" charset="0"/>
              </a:rPr>
              <a:t>Anal. Chem</a:t>
            </a:r>
            <a:r>
              <a:rPr lang="en-US" sz="1600">
                <a:latin typeface="Palatino" charset="0"/>
              </a:rPr>
              <a:t>., </a:t>
            </a:r>
            <a:r>
              <a:rPr lang="en-US" sz="1800">
                <a:latin typeface="Palatino" charset="0"/>
              </a:rPr>
              <a:t>2003, </a:t>
            </a:r>
            <a:r>
              <a:rPr lang="en-US" sz="1800" i="1">
                <a:latin typeface="Palatino" charset="0"/>
              </a:rPr>
              <a:t>75</a:t>
            </a:r>
            <a:r>
              <a:rPr lang="en-US" sz="1800">
                <a:latin typeface="Palatino" charset="0"/>
              </a:rPr>
              <a:t>, 4565-4571. </a:t>
            </a:r>
          </a:p>
        </p:txBody>
      </p:sp>
      <p:sp>
        <p:nvSpPr>
          <p:cNvPr id="26709" name="Line 122"/>
          <p:cNvSpPr>
            <a:spLocks noChangeShapeType="1"/>
          </p:cNvSpPr>
          <p:nvPr/>
        </p:nvSpPr>
        <p:spPr bwMode="auto">
          <a:xfrm flipV="1">
            <a:off x="4038600" y="3962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10" name="Text Box 123"/>
          <p:cNvSpPr txBox="1">
            <a:spLocks noChangeArrowheads="1"/>
          </p:cNvSpPr>
          <p:nvPr/>
        </p:nvSpPr>
        <p:spPr bwMode="auto">
          <a:xfrm>
            <a:off x="4098925" y="4403725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e</a:t>
            </a:r>
            <a:r>
              <a:rPr lang="ja-JP" altLang="en-US" b="0"/>
              <a:t>’</a:t>
            </a:r>
            <a:r>
              <a:rPr lang="en-US" altLang="ja-JP" b="0"/>
              <a:t>s</a:t>
            </a:r>
            <a:endParaRPr lang="en-US" b="0"/>
          </a:p>
        </p:txBody>
      </p:sp>
      <p:sp>
        <p:nvSpPr>
          <p:cNvPr id="26711" name="Text Box 124"/>
          <p:cNvSpPr txBox="1">
            <a:spLocks noChangeArrowheads="1"/>
          </p:cNvSpPr>
          <p:nvPr/>
        </p:nvSpPr>
        <p:spPr bwMode="auto">
          <a:xfrm>
            <a:off x="6172200" y="3962400"/>
            <a:ext cx="2493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A50021"/>
                </a:solidFill>
              </a:rPr>
              <a:t>(sulfonated polyaniline,</a:t>
            </a:r>
          </a:p>
          <a:p>
            <a:r>
              <a:rPr lang="en-US" sz="1800">
                <a:solidFill>
                  <a:srgbClr val="A50021"/>
                </a:solidFill>
              </a:rPr>
              <a:t>Conductive polyion)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lum bright="-12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396240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841375" y="1676400"/>
          <a:ext cx="32004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Photo Editor Photo" r:id="rId4" imgW="3238952" imgH="2333333" progId="MSPhotoEd.3">
                  <p:embed/>
                </p:oleObj>
              </mc:Choice>
              <mc:Fallback>
                <p:oleObj name="Photo Editor Photo" r:id="rId4" imgW="3238952" imgH="233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1676400"/>
                        <a:ext cx="32004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612775" y="7620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i="1">
                <a:solidFill>
                  <a:srgbClr val="A50021"/>
                </a:solidFill>
                <a:latin typeface="Times New Roman" charset="0"/>
                <a:cs typeface="Times New Roman" charset="0"/>
              </a:rPr>
              <a:t>Horseradish Peroxidase (HRP</a:t>
            </a:r>
            <a:r>
              <a:rPr lang="en-US" sz="2800">
                <a:solidFill>
                  <a:schemeClr val="hlink"/>
                </a:solidFill>
                <a:latin typeface="Times New Roman" charset="0"/>
                <a:cs typeface="Times New Roman" charset="0"/>
              </a:rPr>
              <a:t>)</a:t>
            </a:r>
            <a:endParaRPr lang="en-US" sz="2800"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27652" name="Object 3"/>
          <p:cNvGraphicFramePr>
            <a:graphicFrameLocks noChangeAspect="1"/>
          </p:cNvGraphicFramePr>
          <p:nvPr/>
        </p:nvGraphicFramePr>
        <p:xfrm>
          <a:off x="4575175" y="1676400"/>
          <a:ext cx="4419600" cy="369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Photo Editor Photo" r:id="rId6" imgW="7152381" imgH="6447619" progId="MSPhotoEd.3">
                  <p:embed/>
                </p:oleObj>
              </mc:Choice>
              <mc:Fallback>
                <p:oleObj name="Photo Editor Photo" r:id="rId6" imgW="7152381" imgH="644761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175" y="1676400"/>
                        <a:ext cx="4419600" cy="369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4041775" y="3124200"/>
            <a:ext cx="1103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0">
                <a:latin typeface="Arial" charset="0"/>
                <a:cs typeface="Arial" charset="0"/>
              </a:rPr>
              <a:t>100nm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4041775" y="3505200"/>
            <a:ext cx="1103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0">
                <a:latin typeface="Arial" charset="0"/>
                <a:cs typeface="Arial" charset="0"/>
              </a:rPr>
              <a:t>50nm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4194175" y="5257800"/>
            <a:ext cx="495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0">
                <a:latin typeface="Arial" charset="0"/>
                <a:ea typeface="SimSun" charset="0"/>
                <a:cs typeface="SimSun" charset="0"/>
              </a:rPr>
              <a:t>Tapping mode atomic force microscopy (AFM) image of HRP film</a:t>
            </a:r>
            <a:endParaRPr lang="en-US" sz="1600" b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65532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563880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425450" y="381000"/>
            <a:ext cx="85137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>
                <a:solidFill>
                  <a:srgbClr val="A50021"/>
                </a:solidFill>
                <a:latin typeface="Times New Roman" charset="0"/>
              </a:rPr>
              <a:t>Catalytic reduction of H</a:t>
            </a:r>
            <a:r>
              <a:rPr lang="en-US" sz="3200" baseline="-25000">
                <a:solidFill>
                  <a:srgbClr val="A50021"/>
                </a:solidFill>
                <a:latin typeface="Times New Roman" charset="0"/>
              </a:rPr>
              <a:t>2</a:t>
            </a:r>
            <a:r>
              <a:rPr lang="en-US" sz="3200">
                <a:solidFill>
                  <a:srgbClr val="A50021"/>
                </a:solidFill>
                <a:latin typeface="Times New Roman" charset="0"/>
              </a:rPr>
              <a:t>O</a:t>
            </a:r>
            <a:r>
              <a:rPr lang="en-US" sz="3200" baseline="-25000">
                <a:solidFill>
                  <a:srgbClr val="A50021"/>
                </a:solidFill>
                <a:latin typeface="Times New Roman" charset="0"/>
              </a:rPr>
              <a:t>2</a:t>
            </a:r>
            <a:r>
              <a:rPr lang="en-US" sz="3200">
                <a:solidFill>
                  <a:srgbClr val="A50021"/>
                </a:solidFill>
                <a:latin typeface="Times New Roman" charset="0"/>
              </a:rPr>
              <a:t> by peroxidase films</a:t>
            </a:r>
          </a:p>
          <a:p>
            <a:pPr algn="ctr"/>
            <a:r>
              <a:rPr lang="en-US" sz="3200">
                <a:solidFill>
                  <a:srgbClr val="A50021"/>
                </a:solidFill>
                <a:latin typeface="Times New Roman" charset="0"/>
              </a:rPr>
              <a:t>Catalytic cycles increase current</a:t>
            </a:r>
            <a:r>
              <a:rPr lang="en-US" sz="3200" b="0">
                <a:solidFill>
                  <a:srgbClr val="A50021"/>
                </a:solidFill>
                <a:latin typeface="Zapfino" charset="0"/>
              </a:rPr>
              <a:t> </a:t>
            </a:r>
            <a:br>
              <a:rPr lang="en-US" sz="3200" b="0">
                <a:solidFill>
                  <a:srgbClr val="A50021"/>
                </a:solidFill>
                <a:latin typeface="Zapfino" charset="0"/>
              </a:rPr>
            </a:br>
            <a:endParaRPr lang="en-US" b="0">
              <a:solidFill>
                <a:srgbClr val="A50021"/>
              </a:solidFill>
              <a:latin typeface="Zapfino" charset="0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5334000" y="53340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Fe</a:t>
            </a:r>
            <a:r>
              <a:rPr lang="en-US" b="0" baseline="30000"/>
              <a:t>III</a:t>
            </a:r>
            <a:r>
              <a:rPr lang="en-US" b="0"/>
              <a:t>/Fe</a:t>
            </a:r>
            <a:r>
              <a:rPr lang="en-US" b="0" baseline="30000"/>
              <a:t>II</a:t>
            </a:r>
            <a:endParaRPr lang="en-US" b="0"/>
          </a:p>
        </p:txBody>
      </p:sp>
      <p:sp>
        <p:nvSpPr>
          <p:cNvPr id="29700" name="Line 6"/>
          <p:cNvSpPr>
            <a:spLocks noChangeShapeType="1"/>
          </p:cNvSpPr>
          <p:nvPr/>
        </p:nvSpPr>
        <p:spPr bwMode="auto">
          <a:xfrm flipH="1" flipV="1">
            <a:off x="4876800" y="5410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6172200" y="2286000"/>
            <a:ext cx="1333500" cy="457200"/>
          </a:xfrm>
          <a:prstGeom prst="rect">
            <a:avLst/>
          </a:prstGeom>
          <a:solidFill>
            <a:srgbClr val="F88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reduction</a:t>
            </a:r>
          </a:p>
        </p:txBody>
      </p:sp>
      <p:sp>
        <p:nvSpPr>
          <p:cNvPr id="29702" name="Line 8"/>
          <p:cNvSpPr>
            <a:spLocks noChangeShapeType="1"/>
          </p:cNvSpPr>
          <p:nvPr/>
        </p:nvSpPr>
        <p:spPr bwMode="auto">
          <a:xfrm flipV="1">
            <a:off x="6781800" y="1600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105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2057400" y="457200"/>
            <a:ext cx="562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A50021"/>
                </a:solidFill>
              </a:rPr>
              <a:t>3. Rotating electrode </a:t>
            </a:r>
            <a:r>
              <a:rPr lang="en-US" u="sng">
                <a:solidFill>
                  <a:srgbClr val="A50021"/>
                </a:solidFill>
              </a:rPr>
              <a:t>amperometry</a:t>
            </a:r>
            <a:r>
              <a:rPr lang="en-US">
                <a:solidFill>
                  <a:srgbClr val="A50021"/>
                </a:solidFill>
              </a:rPr>
              <a:t> at 0 V</a:t>
            </a:r>
            <a:endParaRPr lang="en-US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2743200" y="838200"/>
            <a:ext cx="405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A50021"/>
                </a:solidFill>
              </a:rPr>
              <a:t>HRP, 50 nmol H</a:t>
            </a:r>
            <a:r>
              <a:rPr lang="en-US" baseline="-25000">
                <a:solidFill>
                  <a:srgbClr val="A50021"/>
                </a:solidFill>
              </a:rPr>
              <a:t>2</a:t>
            </a:r>
            <a:r>
              <a:rPr lang="en-US">
                <a:solidFill>
                  <a:srgbClr val="A50021"/>
                </a:solidFill>
              </a:rPr>
              <a:t>O</a:t>
            </a:r>
            <a:r>
              <a:rPr lang="en-US" baseline="-25000">
                <a:solidFill>
                  <a:srgbClr val="A50021"/>
                </a:solidFill>
              </a:rPr>
              <a:t>2</a:t>
            </a:r>
            <a:r>
              <a:rPr lang="en-US">
                <a:solidFill>
                  <a:srgbClr val="A50021"/>
                </a:solidFill>
              </a:rPr>
              <a:t> additions</a:t>
            </a:r>
            <a:endParaRPr lang="en-US" b="0"/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3276600" y="2667000"/>
            <a:ext cx="1219200" cy="381000"/>
          </a:xfrm>
          <a:prstGeom prst="rect">
            <a:avLst/>
          </a:prstGeom>
          <a:solidFill>
            <a:srgbClr val="E9E9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/>
              <a:t>span</a:t>
            </a:r>
          </a:p>
        </p:txBody>
      </p:sp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4114800" y="4038600"/>
            <a:ext cx="1447800" cy="304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/>
              <a:t>No span</a:t>
            </a:r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6172200" y="2286000"/>
            <a:ext cx="1333500" cy="457200"/>
          </a:xfrm>
          <a:prstGeom prst="rect">
            <a:avLst/>
          </a:prstGeom>
          <a:solidFill>
            <a:srgbClr val="F88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reduction</a:t>
            </a:r>
          </a:p>
        </p:txBody>
      </p:sp>
      <p:sp>
        <p:nvSpPr>
          <p:cNvPr id="30727" name="Line 11"/>
          <p:cNvSpPr>
            <a:spLocks noChangeShapeType="1"/>
          </p:cNvSpPr>
          <p:nvPr/>
        </p:nvSpPr>
        <p:spPr bwMode="auto">
          <a:xfrm flipV="1">
            <a:off x="7010400" y="175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749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295400" y="762000"/>
            <a:ext cx="6989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A50021"/>
                </a:solidFill>
              </a:rPr>
              <a:t>Rotating electrode amperometry at 0 V</a:t>
            </a:r>
            <a:endParaRPr lang="en-US" sz="3200" b="0"/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838200" y="5867400"/>
            <a:ext cx="7735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80"/>
                </a:solidFill>
              </a:rPr>
              <a:t>Sensitivity much higher with conductive polymer (SPAN);</a:t>
            </a:r>
          </a:p>
          <a:p>
            <a:r>
              <a:rPr lang="en-US">
                <a:solidFill>
                  <a:srgbClr val="800080"/>
                </a:solidFill>
              </a:rPr>
              <a:t>Electrically wires all the protein to electrode</a:t>
            </a:r>
            <a:endParaRPr lang="en-US" b="0"/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200400" y="2819400"/>
            <a:ext cx="1219200" cy="381000"/>
          </a:xfrm>
          <a:prstGeom prst="rect">
            <a:avLst/>
          </a:prstGeom>
          <a:solidFill>
            <a:srgbClr val="E9E9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/>
              <a:t>Span/HRP</a:t>
            </a: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4953000" y="3124200"/>
            <a:ext cx="1219200" cy="381000"/>
          </a:xfrm>
          <a:prstGeom prst="rect">
            <a:avLst/>
          </a:prstGeom>
          <a:solidFill>
            <a:srgbClr val="E9E9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/>
              <a:t>Span/Mb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Figure 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t="17281" r="2879" b="17281"/>
          <a:stretch>
            <a:fillRect/>
          </a:stretch>
        </p:blipFill>
        <p:spPr bwMode="auto">
          <a:xfrm>
            <a:off x="328613" y="457200"/>
            <a:ext cx="8815387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0" y="5181600"/>
            <a:ext cx="9139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• detection by fluorescence, amperometry, electrochemiluminescence</a:t>
            </a:r>
          </a:p>
          <a:p>
            <a:r>
              <a:rPr lang="en-US"/>
              <a:t>• non-specific binding must be minimized</a:t>
            </a:r>
          </a:p>
          <a:p>
            <a:r>
              <a:rPr lang="en-US"/>
              <a:t>• commercial bead-based assays, expensive hardware</a:t>
            </a: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1195388" y="0"/>
            <a:ext cx="7491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Nanoparticle Multilabel Strategies – high sensitivity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Sensors – all around us</a:t>
            </a:r>
            <a:br>
              <a:rPr lang="en-US" sz="28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Foucault</a:t>
            </a:r>
            <a:r>
              <a:rPr lang="ja-JP" altLang="en-US" sz="28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s Pendulum (1851)</a:t>
            </a:r>
            <a:br>
              <a:rPr lang="en-US" altLang="ja-JP" sz="28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altLang="ja-JP" sz="28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(Palazzo della Ragione)</a:t>
            </a:r>
            <a:endParaRPr lang="en-US" sz="280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3" descr="foucaultsfancypantspendul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609600" y="5867400"/>
            <a:ext cx="83058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 Earth's rotation causes the trajectory of the pendulum to change over time, monitored by a </a:t>
            </a:r>
            <a:r>
              <a:rPr lang="en-US">
                <a:solidFill>
                  <a:srgbClr val="FF0000"/>
                </a:solidFill>
              </a:rPr>
              <a:t>position sensor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762000" y="762000"/>
            <a:ext cx="7689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3600" i="1">
                <a:solidFill>
                  <a:srgbClr val="990099"/>
                </a:solidFill>
                <a:latin typeface="Century Gothic" charset="0"/>
              </a:rPr>
              <a:t>Single-Walled Carbon Nanotube </a:t>
            </a:r>
          </a:p>
          <a:p>
            <a:pPr algn="ctr" eaLnBrk="1" hangingPunct="1"/>
            <a:r>
              <a:rPr lang="en-US" sz="3600" i="1">
                <a:solidFill>
                  <a:srgbClr val="990099"/>
                </a:solidFill>
                <a:latin typeface="Century Gothic" charset="0"/>
              </a:rPr>
              <a:t>Forests: Antigen-Antibody Sensing</a:t>
            </a: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7086600" y="4419600"/>
            <a:ext cx="1054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BB1F33"/>
                </a:solidFill>
              </a:rPr>
              <a:t>SPAN or</a:t>
            </a:r>
          </a:p>
          <a:p>
            <a:r>
              <a:rPr lang="en-US" sz="1800">
                <a:solidFill>
                  <a:srgbClr val="BB1F33"/>
                </a:solidFill>
              </a:rPr>
              <a:t>Nafion</a:t>
            </a:r>
            <a:endParaRPr lang="en-US" b="0"/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609600" y="5410200"/>
            <a:ext cx="838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671986"/>
                </a:solidFill>
                <a:latin typeface="Times New Roman" charset="0"/>
                <a:ea typeface="SimSun" charset="0"/>
                <a:cs typeface="SimSun" charset="0"/>
              </a:rPr>
              <a:t>Chattopadhyay, Galeska, </a:t>
            </a:r>
            <a:r>
              <a:rPr lang="en-US" sz="1600" u="sng">
                <a:solidFill>
                  <a:srgbClr val="670045"/>
                </a:solidFill>
                <a:latin typeface="Times New Roman" charset="0"/>
                <a:ea typeface="SimSun" charset="0"/>
                <a:cs typeface="SimSun" charset="0"/>
              </a:rPr>
              <a:t>Papadimitrakopoulos</a:t>
            </a:r>
            <a:r>
              <a:rPr lang="en-US" sz="1600">
                <a:solidFill>
                  <a:srgbClr val="671986"/>
                </a:solidFill>
                <a:latin typeface="Times New Roman" charset="0"/>
                <a:ea typeface="SimSun" charset="0"/>
                <a:cs typeface="SimSun" charset="0"/>
              </a:rPr>
              <a:t>, </a:t>
            </a:r>
            <a:r>
              <a:rPr lang="en-US" sz="1600" i="1">
                <a:solidFill>
                  <a:srgbClr val="671986"/>
                </a:solidFill>
                <a:latin typeface="Times New Roman" charset="0"/>
                <a:ea typeface="SimSun" charset="0"/>
                <a:cs typeface="SimSun" charset="0"/>
              </a:rPr>
              <a:t>J. Am. Chem. Soc</a:t>
            </a:r>
            <a:r>
              <a:rPr lang="en-US" sz="1600">
                <a:solidFill>
                  <a:srgbClr val="671986"/>
                </a:solidFill>
                <a:latin typeface="Times New Roman" charset="0"/>
                <a:ea typeface="SimSun" charset="0"/>
                <a:cs typeface="SimSun" charset="0"/>
              </a:rPr>
              <a:t>. 2001, </a:t>
            </a:r>
            <a:r>
              <a:rPr lang="en-US" sz="1600" i="1">
                <a:solidFill>
                  <a:srgbClr val="671986"/>
                </a:solidFill>
                <a:latin typeface="Times New Roman" charset="0"/>
                <a:ea typeface="SimSun" charset="0"/>
                <a:cs typeface="SimSun" charset="0"/>
              </a:rPr>
              <a:t>123</a:t>
            </a:r>
            <a:r>
              <a:rPr lang="en-US" sz="1600">
                <a:solidFill>
                  <a:srgbClr val="671986"/>
                </a:solidFill>
                <a:latin typeface="Times New Roman" charset="0"/>
                <a:ea typeface="SimSun" charset="0"/>
                <a:cs typeface="SimSun" charset="0"/>
              </a:rPr>
              <a:t>, 9451.</a:t>
            </a: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1676400" y="4876800"/>
            <a:ext cx="1635125" cy="1588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4648200" y="4800600"/>
            <a:ext cx="1831975" cy="1588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 flipH="1" flipV="1">
            <a:off x="6477000" y="4800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838200" y="5715000"/>
            <a:ext cx="7772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B00038"/>
                </a:solidFill>
              </a:rPr>
              <a:t>End COOH groups allow chemical attachment to proteins (antibodies)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rgbClr val="B00038"/>
                </a:solidFill>
              </a:rPr>
              <a:t>High conductivity to conduct signal (e</a:t>
            </a:r>
            <a:r>
              <a:rPr lang="ja-JP" altLang="en-US" sz="1800">
                <a:solidFill>
                  <a:srgbClr val="B00038"/>
                </a:solidFill>
              </a:rPr>
              <a:t>’</a:t>
            </a:r>
            <a:r>
              <a:rPr lang="en-US" altLang="ja-JP" sz="1800">
                <a:solidFill>
                  <a:srgbClr val="B00038"/>
                </a:solidFill>
              </a:rPr>
              <a:t>s) from enzyme label to meas. circuit </a:t>
            </a:r>
            <a:endParaRPr lang="en-US" sz="1800">
              <a:solidFill>
                <a:srgbClr val="B00038"/>
              </a:solidFill>
            </a:endParaRP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457200" y="2057400"/>
            <a:ext cx="479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B00038"/>
                </a:solidFill>
              </a:rPr>
              <a:t>~1.4 nm diameter, high conductivity </a:t>
            </a:r>
          </a:p>
        </p:txBody>
      </p:sp>
      <p:pic>
        <p:nvPicPr>
          <p:cNvPr id="33801" name="Picture 10" descr="JACSschem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7"/>
          <a:stretch>
            <a:fillRect/>
          </a:stretch>
        </p:blipFill>
        <p:spPr bwMode="auto">
          <a:xfrm>
            <a:off x="990600" y="2514600"/>
            <a:ext cx="59991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8023225" y="3802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3803" name="Line 12"/>
          <p:cNvSpPr>
            <a:spLocks noChangeShapeType="1"/>
          </p:cNvSpPr>
          <p:nvPr/>
        </p:nvSpPr>
        <p:spPr bwMode="auto">
          <a:xfrm flipH="1" flipV="1">
            <a:off x="5867400" y="46482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4038600" y="4648200"/>
            <a:ext cx="1676400" cy="0"/>
          </a:xfrm>
          <a:prstGeom prst="line">
            <a:avLst/>
          </a:prstGeom>
          <a:noFill/>
          <a:ln w="38100">
            <a:solidFill>
              <a:srgbClr val="DD00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1219200" y="4724400"/>
            <a:ext cx="1524000" cy="0"/>
          </a:xfrm>
          <a:prstGeom prst="line">
            <a:avLst/>
          </a:prstGeom>
          <a:noFill/>
          <a:ln w="38100">
            <a:solidFill>
              <a:srgbClr val="DD00E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8486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9718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3733800" y="762000"/>
            <a:ext cx="2039938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SWNT forests</a:t>
            </a:r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 flipH="1">
            <a:off x="3352800" y="990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365125" y="2498725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bioconjugation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12280"/>
          <a:stretch>
            <a:fillRect/>
          </a:stretch>
        </p:blipFill>
        <p:spPr bwMode="auto">
          <a:xfrm>
            <a:off x="609600" y="533400"/>
            <a:ext cx="80359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1219200" y="457200"/>
            <a:ext cx="6226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>
                <a:solidFill>
                  <a:srgbClr val="6E0081"/>
                </a:solidFill>
              </a:rPr>
              <a:t>Direct voltammetry of redox enzymes on SWNT forests - vectorial electron transfer</a:t>
            </a:r>
            <a:endParaRPr lang="en-US" i="1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685800" y="4876800"/>
            <a:ext cx="3722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Times" charset="0"/>
              <a:buAutoNum type="alphaLcParenBoth"/>
            </a:pPr>
            <a:r>
              <a:rPr lang="en-US" sz="2000">
                <a:solidFill>
                  <a:srgbClr val="6E0081"/>
                </a:solidFill>
              </a:rPr>
              <a:t>Direct cyclic voltammetry at</a:t>
            </a:r>
          </a:p>
          <a:p>
            <a:pPr>
              <a:buFont typeface="Times" charset="0"/>
              <a:buNone/>
            </a:pPr>
            <a:r>
              <a:rPr lang="en-US" sz="2000">
                <a:solidFill>
                  <a:srgbClr val="6E0081"/>
                </a:solidFill>
                <a:ea typeface="SimSun" charset="0"/>
                <a:cs typeface="SimSun" charset="0"/>
              </a:rPr>
              <a:t> 300 mV s</a:t>
            </a:r>
            <a:r>
              <a:rPr lang="en-US" sz="2000" baseline="30000">
                <a:solidFill>
                  <a:srgbClr val="6E0081"/>
                </a:solidFill>
                <a:ea typeface="SimSun" charset="0"/>
                <a:cs typeface="SimSun" charset="0"/>
              </a:rPr>
              <a:t>-1</a:t>
            </a:r>
            <a:r>
              <a:rPr lang="en-US" sz="2000">
                <a:solidFill>
                  <a:srgbClr val="6E0081"/>
                </a:solidFill>
                <a:ea typeface="SimSun" charset="0"/>
                <a:cs typeface="SimSun" charset="0"/>
              </a:rPr>
              <a:t> in pH 5.5 buffer</a:t>
            </a:r>
            <a:r>
              <a:rPr lang="en-US" sz="2000" b="0">
                <a:solidFill>
                  <a:srgbClr val="000000"/>
                </a:solidFill>
                <a:ea typeface="SimSun" charset="0"/>
                <a:cs typeface="SimSun" charset="0"/>
              </a:rPr>
              <a:t> 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4800600" y="4800600"/>
            <a:ext cx="42084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7B009D"/>
                </a:solidFill>
              </a:rPr>
              <a:t>(b) Direct amperometry adding</a:t>
            </a:r>
          </a:p>
          <a:p>
            <a:r>
              <a:rPr lang="en-US" sz="2000">
                <a:solidFill>
                  <a:srgbClr val="7B009D"/>
                </a:solidFill>
              </a:rPr>
              <a:t>H</a:t>
            </a:r>
            <a:r>
              <a:rPr lang="en-US" sz="2000" baseline="-25000">
                <a:solidFill>
                  <a:srgbClr val="7B009D"/>
                </a:solidFill>
              </a:rPr>
              <a:t>2</a:t>
            </a:r>
            <a:r>
              <a:rPr lang="en-US" sz="2000">
                <a:solidFill>
                  <a:srgbClr val="7B009D"/>
                </a:solidFill>
              </a:rPr>
              <a:t>O</a:t>
            </a:r>
            <a:r>
              <a:rPr lang="en-US" sz="2000" baseline="-25000">
                <a:solidFill>
                  <a:srgbClr val="7B009D"/>
                </a:solidFill>
              </a:rPr>
              <a:t>2</a:t>
            </a:r>
            <a:r>
              <a:rPr lang="en-US" sz="2000">
                <a:solidFill>
                  <a:srgbClr val="7B009D"/>
                </a:solidFill>
              </a:rPr>
              <a:t> to HRP-SWNT; </a:t>
            </a:r>
            <a:r>
              <a:rPr lang="en-US" sz="2000" b="0">
                <a:solidFill>
                  <a:srgbClr val="7B009D"/>
                </a:solidFill>
                <a:ea typeface="SimSun" charset="0"/>
                <a:cs typeface="SimSun" charset="0"/>
              </a:rPr>
              <a:t> </a:t>
            </a:r>
            <a:r>
              <a:rPr lang="en-US" sz="2000">
                <a:solidFill>
                  <a:srgbClr val="7B009D"/>
                </a:solidFill>
                <a:ea typeface="SimSun" charset="0"/>
                <a:cs typeface="SimSun" charset="0"/>
              </a:rPr>
              <a:t>LOD 40 nM</a:t>
            </a:r>
          </a:p>
          <a:p>
            <a:r>
              <a:rPr lang="en-US" sz="2000">
                <a:solidFill>
                  <a:srgbClr val="7B009D"/>
                </a:solidFill>
                <a:ea typeface="SimSun" charset="0"/>
                <a:cs typeface="SimSun" charset="0"/>
              </a:rPr>
              <a:t>not improved by mediator--&gt;</a:t>
            </a:r>
            <a:r>
              <a:rPr lang="en-US" sz="2000">
                <a:solidFill>
                  <a:srgbClr val="D4006B"/>
                </a:solidFill>
                <a:ea typeface="SimSun" charset="0"/>
                <a:cs typeface="SimSun" charset="0"/>
              </a:rPr>
              <a:t>all HRP</a:t>
            </a:r>
          </a:p>
          <a:p>
            <a:r>
              <a:rPr lang="en-US" sz="2000">
                <a:solidFill>
                  <a:srgbClr val="D4006B"/>
                </a:solidFill>
                <a:ea typeface="SimSun" charset="0"/>
                <a:cs typeface="SimSun" charset="0"/>
              </a:rPr>
              <a:t>is electrically wired</a:t>
            </a:r>
            <a:endParaRPr lang="en-US">
              <a:ea typeface="SimSun" charset="0"/>
              <a:cs typeface="SimSun" charset="0"/>
            </a:endParaRP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457200" y="6096000"/>
            <a:ext cx="868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0">
                <a:latin typeface="Times New Roman" charset="0"/>
              </a:rPr>
              <a:t>X. Yu, </a:t>
            </a:r>
            <a:r>
              <a:rPr lang="en-US" sz="1400" b="0">
                <a:latin typeface="Times New Roman" charset="0"/>
                <a:ea typeface="SimSun" charset="0"/>
                <a:cs typeface="SimSun" charset="0"/>
              </a:rPr>
              <a:t>D. Chattopadhyay, I. Galeska, F. Papadimitrakopoulos, and J. F. Rusling, </a:t>
            </a:r>
            <a:r>
              <a:rPr lang="ja-JP" altLang="en-US" sz="1400" b="0">
                <a:latin typeface="Times New Roman" charset="0"/>
                <a:ea typeface="SimSun" charset="0"/>
                <a:cs typeface="SimSun" charset="0"/>
              </a:rPr>
              <a:t>“</a:t>
            </a:r>
            <a:r>
              <a:rPr lang="en-US" altLang="ja-JP" sz="1400" b="0">
                <a:latin typeface="Times New Roman" charset="0"/>
                <a:ea typeface="SimSun" charset="0"/>
                <a:cs typeface="SimSun" charset="0"/>
              </a:rPr>
              <a:t>Peroxidase activity of enzymes bound to the ends of single-wall carbon nanotubeforest electrodes</a:t>
            </a:r>
            <a:r>
              <a:rPr lang="ja-JP" altLang="en-US" sz="1400" b="0">
                <a:latin typeface="Times New Roman" charset="0"/>
                <a:ea typeface="SimSun" charset="0"/>
                <a:cs typeface="SimSun" charset="0"/>
              </a:rPr>
              <a:t>”</a:t>
            </a:r>
            <a:r>
              <a:rPr lang="en-US" altLang="ja-JP" sz="1400" b="0">
                <a:latin typeface="Times New Roman" charset="0"/>
                <a:ea typeface="SimSun" charset="0"/>
                <a:cs typeface="SimSun" charset="0"/>
              </a:rPr>
              <a:t>, </a:t>
            </a:r>
            <a:r>
              <a:rPr lang="en-US" altLang="ja-JP" sz="1400" b="0" i="1">
                <a:latin typeface="Times New Roman" charset="0"/>
                <a:ea typeface="SimSun" charset="0"/>
                <a:cs typeface="SimSun" charset="0"/>
              </a:rPr>
              <a:t>Electrochem. Commun</a:t>
            </a:r>
            <a:r>
              <a:rPr lang="en-US" altLang="ja-JP" sz="1400" b="0">
                <a:latin typeface="Times New Roman" charset="0"/>
                <a:ea typeface="SimSun" charset="0"/>
                <a:cs typeface="SimSun" charset="0"/>
              </a:rPr>
              <a:t>., 2003, </a:t>
            </a:r>
            <a:r>
              <a:rPr lang="en-US" altLang="ja-JP" sz="1400" b="0" i="1">
                <a:latin typeface="Times New Roman" charset="0"/>
                <a:ea typeface="SimSun" charset="0"/>
                <a:cs typeface="SimSun" charset="0"/>
              </a:rPr>
              <a:t>5</a:t>
            </a:r>
            <a:r>
              <a:rPr lang="en-US" altLang="ja-JP" sz="1400" b="0">
                <a:latin typeface="Times New Roman" charset="0"/>
                <a:ea typeface="SimSun" charset="0"/>
                <a:cs typeface="SimSun" charset="0"/>
              </a:rPr>
              <a:t>, 408-411.</a:t>
            </a:r>
            <a:r>
              <a:rPr lang="en-US" altLang="ja-JP" sz="1400" b="0">
                <a:ea typeface="SimSun" charset="0"/>
                <a:cs typeface="SimSun" charset="0"/>
              </a:rPr>
              <a:t> </a:t>
            </a:r>
            <a:endParaRPr lang="en-US" sz="1400" b="0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832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4005B"/>
                </a:solidFill>
                <a:latin typeface="Arial" charset="0"/>
                <a:cs typeface="Arial" charset="0"/>
              </a:rPr>
              <a:t>AFM of SWNT forest with and without anti-HSA attached</a:t>
            </a:r>
          </a:p>
        </p:txBody>
      </p:sp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371600" y="5029200"/>
            <a:ext cx="269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latin typeface="Arial" charset="0"/>
                <a:cs typeface="Arial" charset="0"/>
              </a:rPr>
              <a:t>SWNT forest on Si wafer</a:t>
            </a: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4495800" y="4876800"/>
            <a:ext cx="4184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latin typeface="Arial" charset="0"/>
                <a:cs typeface="Arial" charset="0"/>
              </a:rPr>
              <a:t>SWNT forest with anti-human serum</a:t>
            </a:r>
          </a:p>
          <a:p>
            <a:r>
              <a:rPr lang="en-US" sz="1800" b="0">
                <a:latin typeface="Arial" charset="0"/>
                <a:cs typeface="Arial" charset="0"/>
              </a:rPr>
              <a:t> albumin (HSA) attached by amide links</a:t>
            </a:r>
          </a:p>
        </p:txBody>
      </p:sp>
      <p:pic>
        <p:nvPicPr>
          <p:cNvPr id="36868" name="Picture 5" descr="Figure_2_AFM.tif                                               001194F2Macintosh HD                   B74677A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18666"/>
          <a:stretch>
            <a:fillRect/>
          </a:stretch>
        </p:blipFill>
        <p:spPr bwMode="auto">
          <a:xfrm>
            <a:off x="1066800" y="1500188"/>
            <a:ext cx="7086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19800"/>
            <a:ext cx="7315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Detect Schem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3468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828800" y="304800"/>
            <a:ext cx="4854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Enzyme Label Detection Chemistry:</a:t>
            </a:r>
          </a:p>
          <a:p>
            <a:r>
              <a:rPr lang="en-US">
                <a:solidFill>
                  <a:srgbClr val="FF0000"/>
                </a:solidFill>
              </a:rPr>
              <a:t> use H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  <a:r>
              <a:rPr lang="en-US">
                <a:solidFill>
                  <a:srgbClr val="FF0000"/>
                </a:solidFill>
              </a:rPr>
              <a:t>O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  <a:r>
              <a:rPr lang="en-US">
                <a:solidFill>
                  <a:srgbClr val="FF0000"/>
                </a:solidFill>
              </a:rPr>
              <a:t> and hydroquinone (HQ)</a:t>
            </a:r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2362200" y="1447800"/>
            <a:ext cx="76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enzyme</a:t>
            </a: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2514600" y="4419600"/>
            <a:ext cx="3608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A double catalytic process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000" i="1">
                <a:solidFill>
                  <a:schemeClr val="accent2"/>
                </a:solidFill>
              </a:rPr>
              <a:t>Cancer Biomarker Proteins: Prostate Specific Antigen</a:t>
            </a:r>
            <a:endParaRPr lang="en-US" sz="3000" b="0">
              <a:solidFill>
                <a:schemeClr val="tx2"/>
              </a:solidFill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990600" y="1676400"/>
          <a:ext cx="4191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Photo Editor Photo" r:id="rId3" imgW="4067743" imgH="4277322" progId="MSPhotoEd.3">
                  <p:embed/>
                </p:oleObj>
              </mc:Choice>
              <mc:Fallback>
                <p:oleObj name="Photo Editor Photo" r:id="rId3" imgW="4067743" imgH="427732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76400"/>
                        <a:ext cx="4191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5334000" y="1676400"/>
            <a:ext cx="3429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n-US" sz="1800" b="0">
                <a:latin typeface="Times New Roman" charset="0"/>
                <a:cs typeface="Times New Roman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PSA - </a:t>
            </a:r>
            <a:r>
              <a:rPr lang="en-US" sz="20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Single chain glycoprotein , MW 33 kDa</a:t>
            </a:r>
          </a:p>
          <a:p>
            <a:pPr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n-US" sz="20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Sensitive, specific biomarker for detection of prostate cancer up to 5 years before clinical signs of disease</a:t>
            </a:r>
          </a:p>
          <a:p>
            <a:pPr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n-US" sz="20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Detection of PSA in serum: clinical method for detection of prostate cancer </a:t>
            </a:r>
          </a:p>
          <a:p>
            <a:pPr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n-US" sz="200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Led to less invasive treatment protocols, avoid surgery</a:t>
            </a:r>
            <a:endParaRPr lang="en-US" sz="2000" b="0">
              <a:latin typeface="Times New Roman" charset="0"/>
              <a:cs typeface="Times New Roman" charset="0"/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762000" y="6324600"/>
            <a:ext cx="495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>
                <a:solidFill>
                  <a:schemeClr val="hlink"/>
                </a:solidFill>
                <a:latin typeface="Arial" charset="0"/>
                <a:cs typeface="Arial" charset="0"/>
              </a:rPr>
              <a:t>Adapted From Brookhaven Protein Databank</a:t>
            </a:r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2057400" y="838200"/>
            <a:ext cx="4916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With Drs. Silvio Gutkind and V. Patel, NIH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5410200" y="838200"/>
            <a:ext cx="1905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38" name="Picture 3" descr="Scheme1.tif                                                    003282D2Macintosh HD                   B74677A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828800" y="152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2209800" y="152400"/>
            <a:ext cx="5024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6E0081"/>
                </a:solidFill>
              </a:rPr>
              <a:t>Nanotube Strategies for PSA detection</a:t>
            </a:r>
            <a:endParaRPr lang="en-US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7435850" y="4953000"/>
            <a:ext cx="1319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78D"/>
                </a:solidFill>
              </a:rPr>
              <a:t>~170 labels </a:t>
            </a:r>
          </a:p>
          <a:p>
            <a:r>
              <a:rPr lang="en-US" sz="1800">
                <a:solidFill>
                  <a:srgbClr val="00078D"/>
                </a:solidFill>
              </a:rPr>
              <a:t>per PSA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914400" y="0"/>
            <a:ext cx="609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u="sng">
                <a:solidFill>
                  <a:srgbClr val="A700A4"/>
                </a:solidFill>
              </a:rPr>
              <a:t>Arrays can detect many biomolecules at once</a:t>
            </a:r>
            <a:endParaRPr lang="en-US">
              <a:solidFill>
                <a:srgbClr val="A700A4"/>
              </a:solidFill>
            </a:endParaRPr>
          </a:p>
        </p:txBody>
      </p:sp>
      <p:sp>
        <p:nvSpPr>
          <p:cNvPr id="40962" name="Text Box 6"/>
          <p:cNvSpPr txBox="1">
            <a:spLocks noChangeArrowheads="1"/>
          </p:cNvSpPr>
          <p:nvPr/>
        </p:nvSpPr>
        <p:spPr bwMode="auto">
          <a:xfrm>
            <a:off x="4419600" y="2895600"/>
            <a:ext cx="472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830087"/>
                </a:solidFill>
              </a:rPr>
              <a:t>multi-electrode sensor arrays</a:t>
            </a:r>
          </a:p>
          <a:p>
            <a:pPr algn="ctr"/>
            <a:endParaRPr lang="en-US">
              <a:solidFill>
                <a:srgbClr val="830087"/>
              </a:solidFill>
            </a:endParaRPr>
          </a:p>
          <a:p>
            <a:pPr algn="ctr"/>
            <a:r>
              <a:rPr lang="en-US">
                <a:solidFill>
                  <a:srgbClr val="830087"/>
                </a:solidFill>
              </a:rPr>
              <a:t>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990600" y="3657600"/>
            <a:ext cx="5781675" cy="2627313"/>
            <a:chOff x="900" y="1260"/>
            <a:chExt cx="10080" cy="4680"/>
          </a:xfrm>
        </p:grpSpPr>
        <p:grpSp>
          <p:nvGrpSpPr>
            <p:cNvPr id="40977" name="Group 10"/>
            <p:cNvGrpSpPr>
              <a:grpSpLocks/>
            </p:cNvGrpSpPr>
            <p:nvPr/>
          </p:nvGrpSpPr>
          <p:grpSpPr bwMode="auto">
            <a:xfrm>
              <a:off x="900" y="1260"/>
              <a:ext cx="10080" cy="4680"/>
              <a:chOff x="900" y="1260"/>
              <a:chExt cx="10080" cy="4680"/>
            </a:xfrm>
          </p:grpSpPr>
          <p:pic>
            <p:nvPicPr>
              <p:cNvPr id="40979" name="Picture 11" descr="rupvp polym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620"/>
                <a:ext cx="3398" cy="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80" name="Oval 12"/>
              <p:cNvSpPr>
                <a:spLocks noChangeArrowheads="1"/>
              </p:cNvSpPr>
              <p:nvPr/>
            </p:nvSpPr>
            <p:spPr bwMode="auto">
              <a:xfrm>
                <a:off x="900" y="1260"/>
                <a:ext cx="4598" cy="4680"/>
              </a:xfrm>
              <a:prstGeom prst="ellips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0981" name="Picture 13" descr="Gel-Doc ECL Setup v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" y="1260"/>
                <a:ext cx="4952" cy="4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8" name="Line 14"/>
            <p:cNvSpPr>
              <a:spLocks noChangeShapeType="1"/>
            </p:cNvSpPr>
            <p:nvPr/>
          </p:nvSpPr>
          <p:spPr bwMode="auto">
            <a:xfrm>
              <a:off x="5498" y="3600"/>
              <a:ext cx="88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4" name="Text Box 15"/>
          <p:cNvSpPr txBox="1">
            <a:spLocks noChangeArrowheads="1"/>
          </p:cNvSpPr>
          <p:nvPr/>
        </p:nvSpPr>
        <p:spPr bwMode="auto">
          <a:xfrm>
            <a:off x="4876800" y="3124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0965" name="Text Box 16"/>
          <p:cNvSpPr txBox="1">
            <a:spLocks noChangeArrowheads="1"/>
          </p:cNvSpPr>
          <p:nvPr/>
        </p:nvSpPr>
        <p:spPr bwMode="auto">
          <a:xfrm>
            <a:off x="4800600" y="3200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0966" name="Text Box 17"/>
          <p:cNvSpPr txBox="1">
            <a:spLocks noChangeArrowheads="1"/>
          </p:cNvSpPr>
          <p:nvPr/>
        </p:nvSpPr>
        <p:spPr bwMode="auto">
          <a:xfrm>
            <a:off x="2590800" y="28956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Sensing electrodes</a:t>
            </a:r>
          </a:p>
        </p:txBody>
      </p:sp>
      <p:sp>
        <p:nvSpPr>
          <p:cNvPr id="40967" name="Text Box 18"/>
          <p:cNvSpPr txBox="1">
            <a:spLocks noChangeArrowheads="1"/>
          </p:cNvSpPr>
          <p:nvPr/>
        </p:nvSpPr>
        <p:spPr bwMode="auto">
          <a:xfrm>
            <a:off x="2514600" y="762000"/>
            <a:ext cx="116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 electrical </a:t>
            </a:r>
          </a:p>
          <a:p>
            <a:r>
              <a:rPr lang="en-US" sz="1800"/>
              <a:t>contacts</a:t>
            </a:r>
            <a:endParaRPr lang="en-US"/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 flipH="1" flipV="1">
            <a:off x="1981200" y="990600"/>
            <a:ext cx="609600" cy="152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21"/>
          <p:cNvSpPr>
            <a:spLocks noChangeShapeType="1"/>
          </p:cNvSpPr>
          <p:nvPr/>
        </p:nvSpPr>
        <p:spPr bwMode="auto">
          <a:xfrm flipH="1" flipV="1">
            <a:off x="1905000" y="2514600"/>
            <a:ext cx="685800" cy="533400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22"/>
          <p:cNvSpPr txBox="1">
            <a:spLocks noChangeArrowheads="1"/>
          </p:cNvSpPr>
          <p:nvPr/>
        </p:nvSpPr>
        <p:spPr bwMode="auto">
          <a:xfrm>
            <a:off x="6778625" y="4114800"/>
            <a:ext cx="2165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D8002F"/>
                </a:solidFill>
              </a:rPr>
              <a:t>An optical-</a:t>
            </a:r>
          </a:p>
          <a:p>
            <a:pPr algn="ctr"/>
            <a:r>
              <a:rPr lang="en-US">
                <a:solidFill>
                  <a:srgbClr val="D8002F"/>
                </a:solidFill>
              </a:rPr>
              <a:t>electrochemical</a:t>
            </a:r>
          </a:p>
          <a:p>
            <a:pPr algn="ctr"/>
            <a:r>
              <a:rPr lang="en-US">
                <a:solidFill>
                  <a:srgbClr val="D8002F"/>
                </a:solidFill>
              </a:rPr>
              <a:t>array</a:t>
            </a:r>
            <a:endParaRPr lang="en-US"/>
          </a:p>
        </p:txBody>
      </p:sp>
      <p:sp>
        <p:nvSpPr>
          <p:cNvPr id="40971" name="Text Box 23"/>
          <p:cNvSpPr txBox="1">
            <a:spLocks noChangeArrowheads="1"/>
          </p:cNvSpPr>
          <p:nvPr/>
        </p:nvSpPr>
        <p:spPr bwMode="auto">
          <a:xfrm>
            <a:off x="762000" y="6172200"/>
            <a:ext cx="691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Polymer gives off light when electro-oxidized with proper co-reactant, e.g. DNA</a:t>
            </a:r>
            <a:r>
              <a:rPr lang="en-US"/>
              <a:t> </a:t>
            </a:r>
          </a:p>
        </p:txBody>
      </p:sp>
      <p:pic>
        <p:nvPicPr>
          <p:cNvPr id="40972" name="Picture 4" descr="pic1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0"/>
            <a:ext cx="56388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 bwMode="auto">
          <a:xfrm rot="5400000" flipH="1" flipV="1">
            <a:off x="3581400" y="2438400"/>
            <a:ext cx="6858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0975" name="TextBox 21"/>
          <p:cNvSpPr txBox="1">
            <a:spLocks noChangeArrowheads="1"/>
          </p:cNvSpPr>
          <p:nvPr/>
        </p:nvSpPr>
        <p:spPr bwMode="auto">
          <a:xfrm>
            <a:off x="0" y="6858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Ink-jet</a:t>
            </a:r>
          </a:p>
          <a:p>
            <a:r>
              <a:rPr lang="en-US" sz="1800"/>
              <a:t>printing</a:t>
            </a:r>
          </a:p>
        </p:txBody>
      </p:sp>
      <p:sp>
        <p:nvSpPr>
          <p:cNvPr id="40976" name="TextBox 22"/>
          <p:cNvSpPr txBox="1">
            <a:spLocks noChangeArrowheads="1"/>
          </p:cNvSpPr>
          <p:nvPr/>
        </p:nvSpPr>
        <p:spPr bwMode="auto">
          <a:xfrm>
            <a:off x="5486400" y="685800"/>
            <a:ext cx="2332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Processed gold CDs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5816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25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7000A4"/>
                </a:solidFill>
              </a:rPr>
              <a:t>Microfluidic capture chamber and detector are machined Polymethyl-methacrylate (PMMA) + soft PDMS channel + 8 sensor array</a:t>
            </a: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4572000" y="3886200"/>
            <a:ext cx="206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Kanichi Ltd., UK</a:t>
            </a:r>
          </a:p>
        </p:txBody>
      </p:sp>
      <p:pic>
        <p:nvPicPr>
          <p:cNvPr id="41988" name="Picture 4" descr="pic1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55428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5867400" y="1066800"/>
            <a:ext cx="1700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Inkjet printed</a:t>
            </a:r>
          </a:p>
          <a:p>
            <a:r>
              <a:rPr lang="en-US"/>
              <a:t>4 nm AuNPs </a:t>
            </a:r>
          </a:p>
        </p:txBody>
      </p:sp>
      <p:sp>
        <p:nvSpPr>
          <p:cNvPr id="41990" name="TextBox 6"/>
          <p:cNvSpPr txBox="1">
            <a:spLocks noChangeArrowheads="1"/>
          </p:cNvSpPr>
          <p:nvPr/>
        </p:nvSpPr>
        <p:spPr bwMode="auto">
          <a:xfrm>
            <a:off x="1676400" y="4267200"/>
            <a:ext cx="256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Detector assembly</a:t>
            </a:r>
          </a:p>
        </p:txBody>
      </p:sp>
      <p:sp>
        <p:nvSpPr>
          <p:cNvPr id="41991" name="TextBox 8"/>
          <p:cNvSpPr txBox="1">
            <a:spLocks noChangeArrowheads="1"/>
          </p:cNvSpPr>
          <p:nvPr/>
        </p:nvSpPr>
        <p:spPr bwMode="auto">
          <a:xfrm>
            <a:off x="-33338" y="3048000"/>
            <a:ext cx="12192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Molded</a:t>
            </a:r>
          </a:p>
        </p:txBody>
      </p:sp>
      <p:pic>
        <p:nvPicPr>
          <p:cNvPr id="41992" name="Picture 9" descr="32Senso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4267200"/>
            <a:ext cx="3063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10"/>
          <p:cNvSpPr txBox="1">
            <a:spLocks noChangeArrowheads="1"/>
          </p:cNvSpPr>
          <p:nvPr/>
        </p:nvSpPr>
        <p:spPr bwMode="auto">
          <a:xfrm>
            <a:off x="685800" y="5226050"/>
            <a:ext cx="47037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32 sensor array: wet etched gold CD with</a:t>
            </a:r>
          </a:p>
          <a:p>
            <a:r>
              <a:rPr lang="en-US"/>
              <a:t>insulation and nanowells</a:t>
            </a:r>
          </a:p>
          <a:p>
            <a:r>
              <a:rPr lang="en-US"/>
              <a:t>printed with computer ink,</a:t>
            </a:r>
          </a:p>
          <a:p>
            <a:r>
              <a:rPr lang="en-US"/>
              <a:t> and heat-transferred onto the PG chip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Array with Microfluidic De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7976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143000" y="548640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Electrical contacts</a:t>
            </a:r>
          </a:p>
        </p:txBody>
      </p:sp>
      <p:sp>
        <p:nvSpPr>
          <p:cNvPr id="43011" name="Line 4"/>
          <p:cNvSpPr>
            <a:spLocks noChangeShapeType="1"/>
          </p:cNvSpPr>
          <p:nvPr/>
        </p:nvSpPr>
        <p:spPr bwMode="auto">
          <a:xfrm flipV="1">
            <a:off x="3048000" y="4495800"/>
            <a:ext cx="1066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219200" y="1981200"/>
            <a:ext cx="122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electrodes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2362200" y="2286000"/>
            <a:ext cx="1828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2209800" y="152400"/>
            <a:ext cx="4737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8-electrode PDMS fluidic array;</a:t>
            </a:r>
          </a:p>
          <a:p>
            <a:r>
              <a:rPr lang="en-US">
                <a:latin typeface="Arial" charset="0"/>
              </a:rPr>
              <a:t>AuNP layer deposited on electrodes</a:t>
            </a:r>
            <a:endParaRPr lang="en-US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28600" y="5943600"/>
            <a:ext cx="861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Bhaskara V. Chikkaveeraiah, </a:t>
            </a:r>
            <a:r>
              <a:rPr lang="en-US" sz="1400" baseline="30000"/>
              <a:t> </a:t>
            </a:r>
            <a:r>
              <a:rPr lang="en-US" sz="1400"/>
              <a:t>Vigneshwaran Mani, Vyomesh Patel,</a:t>
            </a:r>
            <a:r>
              <a:rPr lang="en-US" sz="1400" baseline="30000"/>
              <a:t> </a:t>
            </a:r>
            <a:r>
              <a:rPr lang="en-US" sz="1400"/>
              <a:t> J. Silvio Gutkind, and James F. Rusling, Microfluidic electrochemical immunoarray for ultrasensitive detection of two cancer biomarker proteins in serum, Biosensors &amp; Bioelectron. 2011, 26, 4477– 4483.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Medical Diagnostics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Doctors increasingly rely on testing</a:t>
            </a:r>
          </a:p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Needs: rapid, cheap, and </a:t>
            </a:r>
            <a:r>
              <a:rPr lang="ja-JP" alt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tech</a:t>
            </a:r>
            <a:r>
              <a:rPr lang="ja-JP" alt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b="1">
              <a:solidFill>
                <a:srgbClr val="CC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Done by technicians or patients</a:t>
            </a:r>
          </a:p>
          <a:p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Some needs for </a:t>
            </a:r>
            <a:r>
              <a:rPr lang="en-US" b="1" i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in-vivo</a:t>
            </a:r>
            <a:r>
              <a:rPr lang="en-US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 operation, with feedback</a:t>
            </a:r>
          </a:p>
          <a:p>
            <a:endParaRPr lang="en-US" b="1">
              <a:solidFill>
                <a:srgbClr val="CC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Figure 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676400" y="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B00038"/>
                </a:solidFill>
              </a:rPr>
              <a:t>Microfluidic protein assay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Oval 1"/>
          <p:cNvSpPr>
            <a:spLocks noChangeArrowheads="1"/>
          </p:cNvSpPr>
          <p:nvPr/>
        </p:nvSpPr>
        <p:spPr bwMode="auto">
          <a:xfrm>
            <a:off x="1143000" y="2133600"/>
            <a:ext cx="304800" cy="3810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58" name="Oval 2"/>
          <p:cNvSpPr>
            <a:spLocks noChangeArrowheads="1"/>
          </p:cNvSpPr>
          <p:nvPr/>
        </p:nvSpPr>
        <p:spPr bwMode="auto">
          <a:xfrm>
            <a:off x="1371600" y="1676400"/>
            <a:ext cx="304800" cy="3810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1600200" y="2133600"/>
            <a:ext cx="304800" cy="3810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1752600" y="1600200"/>
            <a:ext cx="304800" cy="3810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2590800" y="16764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/>
              <a:t>+</a:t>
            </a:r>
          </a:p>
        </p:txBody>
      </p:sp>
      <p:pic>
        <p:nvPicPr>
          <p:cNvPr id="4506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8509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63" name="Straight Arrow Connector 9"/>
          <p:cNvCxnSpPr>
            <a:cxnSpLocks noChangeShapeType="1"/>
          </p:cNvCxnSpPr>
          <p:nvPr/>
        </p:nvCxnSpPr>
        <p:spPr bwMode="auto">
          <a:xfrm>
            <a:off x="4495800" y="1905000"/>
            <a:ext cx="990600" cy="1588"/>
          </a:xfrm>
          <a:prstGeom prst="straightConnector1">
            <a:avLst/>
          </a:prstGeom>
          <a:noFill/>
          <a:ln w="571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914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AutoShape 259"/>
          <p:cNvSpPr>
            <a:spLocks noChangeArrowheads="1"/>
          </p:cNvSpPr>
          <p:nvPr/>
        </p:nvSpPr>
        <p:spPr bwMode="auto">
          <a:xfrm rot="-8049448">
            <a:off x="946150" y="467995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Line 291"/>
          <p:cNvSpPr>
            <a:spLocks noChangeShapeType="1"/>
          </p:cNvSpPr>
          <p:nvPr/>
        </p:nvSpPr>
        <p:spPr bwMode="auto">
          <a:xfrm>
            <a:off x="5181600" y="4419600"/>
            <a:ext cx="152400" cy="76200"/>
          </a:xfrm>
          <a:prstGeom prst="line">
            <a:avLst/>
          </a:prstGeom>
          <a:noFill/>
          <a:ln w="38100">
            <a:solidFill>
              <a:srgbClr val="B00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Line 292"/>
          <p:cNvSpPr>
            <a:spLocks noChangeShapeType="1"/>
          </p:cNvSpPr>
          <p:nvPr/>
        </p:nvSpPr>
        <p:spPr bwMode="auto">
          <a:xfrm flipH="1">
            <a:off x="5105400" y="4419600"/>
            <a:ext cx="76200" cy="228600"/>
          </a:xfrm>
          <a:prstGeom prst="line">
            <a:avLst/>
          </a:prstGeom>
          <a:noFill/>
          <a:ln w="38100">
            <a:solidFill>
              <a:srgbClr val="B00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Line 293"/>
          <p:cNvSpPr>
            <a:spLocks noChangeShapeType="1"/>
          </p:cNvSpPr>
          <p:nvPr/>
        </p:nvSpPr>
        <p:spPr bwMode="auto">
          <a:xfrm>
            <a:off x="5029200" y="4038600"/>
            <a:ext cx="152400" cy="381000"/>
          </a:xfrm>
          <a:prstGeom prst="line">
            <a:avLst/>
          </a:prstGeom>
          <a:noFill/>
          <a:ln w="38100">
            <a:solidFill>
              <a:srgbClr val="B00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Oval 16"/>
          <p:cNvSpPr>
            <a:spLocks noChangeArrowheads="1"/>
          </p:cNvSpPr>
          <p:nvPr/>
        </p:nvSpPr>
        <p:spPr bwMode="auto">
          <a:xfrm>
            <a:off x="4724400" y="3581400"/>
            <a:ext cx="609600" cy="609600"/>
          </a:xfrm>
          <a:prstGeom prst="ellipse">
            <a:avLst/>
          </a:prstGeom>
          <a:gradFill rotWithShape="0">
            <a:gsLst>
              <a:gs pos="0">
                <a:srgbClr val="0D246F"/>
              </a:gs>
              <a:gs pos="100000">
                <a:srgbClr val="1B4DE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AutoShape 295"/>
          <p:cNvSpPr>
            <a:spLocks noChangeArrowheads="1"/>
          </p:cNvSpPr>
          <p:nvPr/>
        </p:nvSpPr>
        <p:spPr bwMode="auto">
          <a:xfrm rot="-8049448">
            <a:off x="4724400" y="3581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AutoShape 296"/>
          <p:cNvSpPr>
            <a:spLocks noChangeArrowheads="1"/>
          </p:cNvSpPr>
          <p:nvPr/>
        </p:nvSpPr>
        <p:spPr bwMode="auto">
          <a:xfrm rot="-8049448">
            <a:off x="46482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AutoShape 297"/>
          <p:cNvSpPr>
            <a:spLocks noChangeArrowheads="1"/>
          </p:cNvSpPr>
          <p:nvPr/>
        </p:nvSpPr>
        <p:spPr bwMode="auto">
          <a:xfrm rot="-8049448">
            <a:off x="4953000" y="3505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AutoShape 298"/>
          <p:cNvSpPr>
            <a:spLocks noChangeArrowheads="1"/>
          </p:cNvSpPr>
          <p:nvPr/>
        </p:nvSpPr>
        <p:spPr bwMode="auto">
          <a:xfrm rot="-8049448">
            <a:off x="4800600" y="3505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AutoShape 299"/>
          <p:cNvSpPr>
            <a:spLocks noChangeArrowheads="1"/>
          </p:cNvSpPr>
          <p:nvPr/>
        </p:nvSpPr>
        <p:spPr bwMode="auto">
          <a:xfrm rot="-8049448">
            <a:off x="49530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AutoShape 300"/>
          <p:cNvSpPr>
            <a:spLocks noChangeArrowheads="1"/>
          </p:cNvSpPr>
          <p:nvPr/>
        </p:nvSpPr>
        <p:spPr bwMode="auto">
          <a:xfrm rot="-8049448">
            <a:off x="51054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AutoShape 301"/>
          <p:cNvSpPr>
            <a:spLocks noChangeArrowheads="1"/>
          </p:cNvSpPr>
          <p:nvPr/>
        </p:nvSpPr>
        <p:spPr bwMode="auto">
          <a:xfrm rot="-8049448">
            <a:off x="5029200" y="3581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AutoShape 302"/>
          <p:cNvSpPr>
            <a:spLocks noChangeArrowheads="1"/>
          </p:cNvSpPr>
          <p:nvPr/>
        </p:nvSpPr>
        <p:spPr bwMode="auto">
          <a:xfrm rot="-8049448">
            <a:off x="4800600" y="3886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AutoShape 303"/>
          <p:cNvSpPr>
            <a:spLocks noChangeArrowheads="1"/>
          </p:cNvSpPr>
          <p:nvPr/>
        </p:nvSpPr>
        <p:spPr bwMode="auto">
          <a:xfrm rot="-8049448">
            <a:off x="5105400" y="3657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AutoShape 304"/>
          <p:cNvSpPr>
            <a:spLocks noChangeArrowheads="1"/>
          </p:cNvSpPr>
          <p:nvPr/>
        </p:nvSpPr>
        <p:spPr bwMode="auto">
          <a:xfrm rot="-8049448">
            <a:off x="51816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AutoShape 305"/>
          <p:cNvSpPr>
            <a:spLocks noChangeArrowheads="1"/>
          </p:cNvSpPr>
          <p:nvPr/>
        </p:nvSpPr>
        <p:spPr bwMode="auto">
          <a:xfrm rot="-8049448">
            <a:off x="46482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AutoShape 306"/>
          <p:cNvSpPr>
            <a:spLocks noChangeArrowheads="1"/>
          </p:cNvSpPr>
          <p:nvPr/>
        </p:nvSpPr>
        <p:spPr bwMode="auto">
          <a:xfrm rot="-8049448">
            <a:off x="5181600" y="3810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AutoShape 307"/>
          <p:cNvSpPr>
            <a:spLocks noChangeArrowheads="1"/>
          </p:cNvSpPr>
          <p:nvPr/>
        </p:nvSpPr>
        <p:spPr bwMode="auto">
          <a:xfrm rot="-8049448">
            <a:off x="5105400" y="3505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AutoShape 308"/>
          <p:cNvSpPr>
            <a:spLocks noChangeArrowheads="1"/>
          </p:cNvSpPr>
          <p:nvPr/>
        </p:nvSpPr>
        <p:spPr bwMode="auto">
          <a:xfrm rot="-8049448">
            <a:off x="49530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AutoShape 309"/>
          <p:cNvSpPr>
            <a:spLocks noChangeArrowheads="1"/>
          </p:cNvSpPr>
          <p:nvPr/>
        </p:nvSpPr>
        <p:spPr bwMode="auto">
          <a:xfrm rot="-8049448">
            <a:off x="4876800" y="3657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AutoShape 310"/>
          <p:cNvSpPr>
            <a:spLocks noChangeArrowheads="1"/>
          </p:cNvSpPr>
          <p:nvPr/>
        </p:nvSpPr>
        <p:spPr bwMode="auto">
          <a:xfrm rot="-8049448">
            <a:off x="4953000" y="3886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AutoShape 311"/>
          <p:cNvSpPr>
            <a:spLocks noChangeArrowheads="1"/>
          </p:cNvSpPr>
          <p:nvPr/>
        </p:nvSpPr>
        <p:spPr bwMode="auto">
          <a:xfrm rot="-8049448">
            <a:off x="48006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AutoShape 312"/>
          <p:cNvSpPr>
            <a:spLocks noChangeArrowheads="1"/>
          </p:cNvSpPr>
          <p:nvPr/>
        </p:nvSpPr>
        <p:spPr bwMode="auto">
          <a:xfrm rot="-8049448">
            <a:off x="48006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AutoShape 313"/>
          <p:cNvSpPr>
            <a:spLocks noChangeArrowheads="1"/>
          </p:cNvSpPr>
          <p:nvPr/>
        </p:nvSpPr>
        <p:spPr bwMode="auto">
          <a:xfrm rot="-8049448">
            <a:off x="4572000" y="3810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AutoShape 314"/>
          <p:cNvSpPr>
            <a:spLocks noChangeArrowheads="1"/>
          </p:cNvSpPr>
          <p:nvPr/>
        </p:nvSpPr>
        <p:spPr bwMode="auto">
          <a:xfrm rot="-8049448">
            <a:off x="5181600" y="3657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AutoShape 315"/>
          <p:cNvSpPr>
            <a:spLocks noChangeArrowheads="1"/>
          </p:cNvSpPr>
          <p:nvPr/>
        </p:nvSpPr>
        <p:spPr bwMode="auto">
          <a:xfrm rot="-8049448">
            <a:off x="52578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AutoShape 316"/>
          <p:cNvSpPr>
            <a:spLocks noChangeArrowheads="1"/>
          </p:cNvSpPr>
          <p:nvPr/>
        </p:nvSpPr>
        <p:spPr bwMode="auto">
          <a:xfrm rot="-8049448">
            <a:off x="5029200" y="3810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AutoShape 317"/>
          <p:cNvSpPr>
            <a:spLocks noChangeArrowheads="1"/>
          </p:cNvSpPr>
          <p:nvPr/>
        </p:nvSpPr>
        <p:spPr bwMode="auto">
          <a:xfrm rot="-8049448">
            <a:off x="4800600" y="4114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3" name="AutoShape 318"/>
          <p:cNvSpPr>
            <a:spLocks noChangeArrowheads="1"/>
          </p:cNvSpPr>
          <p:nvPr/>
        </p:nvSpPr>
        <p:spPr bwMode="auto">
          <a:xfrm rot="-8049448">
            <a:off x="51054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Line 319"/>
          <p:cNvSpPr>
            <a:spLocks noChangeShapeType="1"/>
          </p:cNvSpPr>
          <p:nvPr/>
        </p:nvSpPr>
        <p:spPr bwMode="auto">
          <a:xfrm>
            <a:off x="4495800" y="4648200"/>
            <a:ext cx="152400" cy="76200"/>
          </a:xfrm>
          <a:prstGeom prst="line">
            <a:avLst/>
          </a:prstGeom>
          <a:noFill/>
          <a:ln w="38100">
            <a:solidFill>
              <a:srgbClr val="B00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Line 320"/>
          <p:cNvSpPr>
            <a:spLocks noChangeShapeType="1"/>
          </p:cNvSpPr>
          <p:nvPr/>
        </p:nvSpPr>
        <p:spPr bwMode="auto">
          <a:xfrm flipH="1">
            <a:off x="4419600" y="4648200"/>
            <a:ext cx="76200" cy="228600"/>
          </a:xfrm>
          <a:prstGeom prst="line">
            <a:avLst/>
          </a:prstGeom>
          <a:noFill/>
          <a:ln w="38100">
            <a:solidFill>
              <a:srgbClr val="B00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6" name="Line 321"/>
          <p:cNvSpPr>
            <a:spLocks noChangeShapeType="1"/>
          </p:cNvSpPr>
          <p:nvPr/>
        </p:nvSpPr>
        <p:spPr bwMode="auto">
          <a:xfrm>
            <a:off x="4343400" y="4267200"/>
            <a:ext cx="152400" cy="381000"/>
          </a:xfrm>
          <a:prstGeom prst="line">
            <a:avLst/>
          </a:prstGeom>
          <a:noFill/>
          <a:ln w="38100">
            <a:solidFill>
              <a:srgbClr val="B00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4038600" y="3810000"/>
            <a:ext cx="609600" cy="609600"/>
          </a:xfrm>
          <a:prstGeom prst="ellipse">
            <a:avLst/>
          </a:prstGeom>
          <a:gradFill rotWithShape="0">
            <a:gsLst>
              <a:gs pos="0">
                <a:srgbClr val="0D246F"/>
              </a:gs>
              <a:gs pos="100000">
                <a:srgbClr val="1B4DE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8" name="AutoShape 323"/>
          <p:cNvSpPr>
            <a:spLocks noChangeArrowheads="1"/>
          </p:cNvSpPr>
          <p:nvPr/>
        </p:nvSpPr>
        <p:spPr bwMode="auto">
          <a:xfrm rot="-8049448">
            <a:off x="4038600" y="3810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AutoShape 324"/>
          <p:cNvSpPr>
            <a:spLocks noChangeArrowheads="1"/>
          </p:cNvSpPr>
          <p:nvPr/>
        </p:nvSpPr>
        <p:spPr bwMode="auto">
          <a:xfrm rot="-8049448">
            <a:off x="39624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AutoShape 325"/>
          <p:cNvSpPr>
            <a:spLocks noChangeArrowheads="1"/>
          </p:cNvSpPr>
          <p:nvPr/>
        </p:nvSpPr>
        <p:spPr bwMode="auto">
          <a:xfrm rot="-8049448">
            <a:off x="42672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1" name="AutoShape 326"/>
          <p:cNvSpPr>
            <a:spLocks noChangeArrowheads="1"/>
          </p:cNvSpPr>
          <p:nvPr/>
        </p:nvSpPr>
        <p:spPr bwMode="auto">
          <a:xfrm rot="-8049448">
            <a:off x="41148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2" name="AutoShape 327"/>
          <p:cNvSpPr>
            <a:spLocks noChangeArrowheads="1"/>
          </p:cNvSpPr>
          <p:nvPr/>
        </p:nvSpPr>
        <p:spPr bwMode="auto">
          <a:xfrm rot="-8049448">
            <a:off x="4267200" y="4267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3" name="AutoShape 328"/>
          <p:cNvSpPr>
            <a:spLocks noChangeArrowheads="1"/>
          </p:cNvSpPr>
          <p:nvPr/>
        </p:nvSpPr>
        <p:spPr bwMode="auto">
          <a:xfrm rot="-8049448">
            <a:off x="4419600" y="4191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4" name="AutoShape 329"/>
          <p:cNvSpPr>
            <a:spLocks noChangeArrowheads="1"/>
          </p:cNvSpPr>
          <p:nvPr/>
        </p:nvSpPr>
        <p:spPr bwMode="auto">
          <a:xfrm rot="-8049448">
            <a:off x="4343400" y="3810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5" name="AutoShape 330"/>
          <p:cNvSpPr>
            <a:spLocks noChangeArrowheads="1"/>
          </p:cNvSpPr>
          <p:nvPr/>
        </p:nvSpPr>
        <p:spPr bwMode="auto">
          <a:xfrm rot="-8049448">
            <a:off x="4114800" y="4114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6" name="AutoShape 331"/>
          <p:cNvSpPr>
            <a:spLocks noChangeArrowheads="1"/>
          </p:cNvSpPr>
          <p:nvPr/>
        </p:nvSpPr>
        <p:spPr bwMode="auto">
          <a:xfrm rot="-8049448">
            <a:off x="4419600" y="3886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7" name="AutoShape 332"/>
          <p:cNvSpPr>
            <a:spLocks noChangeArrowheads="1"/>
          </p:cNvSpPr>
          <p:nvPr/>
        </p:nvSpPr>
        <p:spPr bwMode="auto">
          <a:xfrm rot="-8049448">
            <a:off x="4495800" y="4191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8" name="AutoShape 333"/>
          <p:cNvSpPr>
            <a:spLocks noChangeArrowheads="1"/>
          </p:cNvSpPr>
          <p:nvPr/>
        </p:nvSpPr>
        <p:spPr bwMode="auto">
          <a:xfrm rot="-8049448">
            <a:off x="3962400" y="4191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09" name="AutoShape 334"/>
          <p:cNvSpPr>
            <a:spLocks noChangeArrowheads="1"/>
          </p:cNvSpPr>
          <p:nvPr/>
        </p:nvSpPr>
        <p:spPr bwMode="auto">
          <a:xfrm rot="-8049448">
            <a:off x="44958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0" name="AutoShape 335"/>
          <p:cNvSpPr>
            <a:spLocks noChangeArrowheads="1"/>
          </p:cNvSpPr>
          <p:nvPr/>
        </p:nvSpPr>
        <p:spPr bwMode="auto">
          <a:xfrm rot="-8049448">
            <a:off x="44196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1" name="AutoShape 336"/>
          <p:cNvSpPr>
            <a:spLocks noChangeArrowheads="1"/>
          </p:cNvSpPr>
          <p:nvPr/>
        </p:nvSpPr>
        <p:spPr bwMode="auto">
          <a:xfrm rot="-8049448">
            <a:off x="42672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2" name="AutoShape 337"/>
          <p:cNvSpPr>
            <a:spLocks noChangeArrowheads="1"/>
          </p:cNvSpPr>
          <p:nvPr/>
        </p:nvSpPr>
        <p:spPr bwMode="auto">
          <a:xfrm rot="-8049448">
            <a:off x="4191000" y="3886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3" name="AutoShape 338"/>
          <p:cNvSpPr>
            <a:spLocks noChangeArrowheads="1"/>
          </p:cNvSpPr>
          <p:nvPr/>
        </p:nvSpPr>
        <p:spPr bwMode="auto">
          <a:xfrm rot="-8049448">
            <a:off x="4267200" y="4114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4" name="AutoShape 339"/>
          <p:cNvSpPr>
            <a:spLocks noChangeArrowheads="1"/>
          </p:cNvSpPr>
          <p:nvPr/>
        </p:nvSpPr>
        <p:spPr bwMode="auto">
          <a:xfrm rot="-8049448">
            <a:off x="4114800" y="4267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5" name="AutoShape 340"/>
          <p:cNvSpPr>
            <a:spLocks noChangeArrowheads="1"/>
          </p:cNvSpPr>
          <p:nvPr/>
        </p:nvSpPr>
        <p:spPr bwMode="auto">
          <a:xfrm rot="-8049448">
            <a:off x="41148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6" name="AutoShape 341"/>
          <p:cNvSpPr>
            <a:spLocks noChangeArrowheads="1"/>
          </p:cNvSpPr>
          <p:nvPr/>
        </p:nvSpPr>
        <p:spPr bwMode="auto">
          <a:xfrm rot="-8049448">
            <a:off x="39624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7" name="AutoShape 342"/>
          <p:cNvSpPr>
            <a:spLocks noChangeArrowheads="1"/>
          </p:cNvSpPr>
          <p:nvPr/>
        </p:nvSpPr>
        <p:spPr bwMode="auto">
          <a:xfrm rot="-8049448">
            <a:off x="4679950" y="3859213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8" name="AutoShape 343"/>
          <p:cNvSpPr>
            <a:spLocks noChangeArrowheads="1"/>
          </p:cNvSpPr>
          <p:nvPr/>
        </p:nvSpPr>
        <p:spPr bwMode="auto">
          <a:xfrm rot="-8049448">
            <a:off x="45720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19" name="AutoShape 344"/>
          <p:cNvSpPr>
            <a:spLocks noChangeArrowheads="1"/>
          </p:cNvSpPr>
          <p:nvPr/>
        </p:nvSpPr>
        <p:spPr bwMode="auto">
          <a:xfrm rot="-8049448">
            <a:off x="43434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20" name="AutoShape 345"/>
          <p:cNvSpPr>
            <a:spLocks noChangeArrowheads="1"/>
          </p:cNvSpPr>
          <p:nvPr/>
        </p:nvSpPr>
        <p:spPr bwMode="auto">
          <a:xfrm rot="-8049448">
            <a:off x="4114800" y="4343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21" name="AutoShape 346"/>
          <p:cNvSpPr>
            <a:spLocks noChangeArrowheads="1"/>
          </p:cNvSpPr>
          <p:nvPr/>
        </p:nvSpPr>
        <p:spPr bwMode="auto">
          <a:xfrm rot="-8049448">
            <a:off x="4419600" y="4267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22" name="Rectangle 69"/>
          <p:cNvSpPr>
            <a:spLocks noChangeArrowheads="1"/>
          </p:cNvSpPr>
          <p:nvPr/>
        </p:nvSpPr>
        <p:spPr bwMode="auto">
          <a:xfrm>
            <a:off x="4343400" y="5181600"/>
            <a:ext cx="14478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5123" name="Straight Connector 77"/>
          <p:cNvCxnSpPr>
            <a:cxnSpLocks noChangeShapeType="1"/>
          </p:cNvCxnSpPr>
          <p:nvPr/>
        </p:nvCxnSpPr>
        <p:spPr bwMode="auto">
          <a:xfrm rot="16200000" flipH="1">
            <a:off x="4457700" y="5067300"/>
            <a:ext cx="3048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24" name="Straight Connector 78"/>
          <p:cNvCxnSpPr>
            <a:cxnSpLocks noChangeShapeType="1"/>
          </p:cNvCxnSpPr>
          <p:nvPr/>
        </p:nvCxnSpPr>
        <p:spPr bwMode="auto">
          <a:xfrm rot="10800000">
            <a:off x="4343400" y="4800600"/>
            <a:ext cx="228600" cy="153988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25" name="Straight Connector 79"/>
          <p:cNvCxnSpPr>
            <a:cxnSpLocks noChangeShapeType="1"/>
          </p:cNvCxnSpPr>
          <p:nvPr/>
        </p:nvCxnSpPr>
        <p:spPr bwMode="auto">
          <a:xfrm rot="5400000" flipH="1" flipV="1">
            <a:off x="4533900" y="4762500"/>
            <a:ext cx="228600" cy="1524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26" name="Straight Connector 80"/>
          <p:cNvCxnSpPr>
            <a:cxnSpLocks noChangeShapeType="1"/>
          </p:cNvCxnSpPr>
          <p:nvPr/>
        </p:nvCxnSpPr>
        <p:spPr bwMode="auto">
          <a:xfrm rot="5400000">
            <a:off x="5068094" y="5014119"/>
            <a:ext cx="325437" cy="53975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27" name="Straight Connector 81"/>
          <p:cNvCxnSpPr>
            <a:cxnSpLocks noChangeShapeType="1"/>
          </p:cNvCxnSpPr>
          <p:nvPr/>
        </p:nvCxnSpPr>
        <p:spPr bwMode="auto">
          <a:xfrm rot="16200000" flipV="1">
            <a:off x="5028406" y="4648994"/>
            <a:ext cx="230188" cy="2286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28" name="Straight Connector 82"/>
          <p:cNvCxnSpPr>
            <a:cxnSpLocks noChangeShapeType="1"/>
          </p:cNvCxnSpPr>
          <p:nvPr/>
        </p:nvCxnSpPr>
        <p:spPr bwMode="auto">
          <a:xfrm rot="5400000">
            <a:off x="5219700" y="4686300"/>
            <a:ext cx="228600" cy="1524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29" name="Straight Connector 83"/>
          <p:cNvCxnSpPr>
            <a:cxnSpLocks noChangeShapeType="1"/>
          </p:cNvCxnSpPr>
          <p:nvPr/>
        </p:nvCxnSpPr>
        <p:spPr bwMode="auto">
          <a:xfrm rot="16200000" flipV="1">
            <a:off x="4647406" y="4725194"/>
            <a:ext cx="230188" cy="2286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0" name="Straight Connector 84"/>
          <p:cNvCxnSpPr>
            <a:cxnSpLocks noChangeShapeType="1"/>
          </p:cNvCxnSpPr>
          <p:nvPr/>
        </p:nvCxnSpPr>
        <p:spPr bwMode="auto">
          <a:xfrm rot="5400000">
            <a:off x="4876800" y="4724400"/>
            <a:ext cx="228600" cy="2286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1" name="Straight Connector 85"/>
          <p:cNvCxnSpPr>
            <a:cxnSpLocks noChangeShapeType="1"/>
          </p:cNvCxnSpPr>
          <p:nvPr/>
        </p:nvCxnSpPr>
        <p:spPr bwMode="auto">
          <a:xfrm rot="16200000" flipH="1">
            <a:off x="4762500" y="5067300"/>
            <a:ext cx="3048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2" name="Straight Connector 86"/>
          <p:cNvCxnSpPr>
            <a:cxnSpLocks noChangeShapeType="1"/>
          </p:cNvCxnSpPr>
          <p:nvPr/>
        </p:nvCxnSpPr>
        <p:spPr bwMode="auto">
          <a:xfrm rot="5400000">
            <a:off x="5387975" y="5029200"/>
            <a:ext cx="327025" cy="222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3" name="Straight Connector 87"/>
          <p:cNvCxnSpPr>
            <a:cxnSpLocks noChangeShapeType="1"/>
          </p:cNvCxnSpPr>
          <p:nvPr/>
        </p:nvCxnSpPr>
        <p:spPr bwMode="auto">
          <a:xfrm rot="5400000">
            <a:off x="5388769" y="5029994"/>
            <a:ext cx="325437" cy="22225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4" name="Straight Connector 88"/>
          <p:cNvCxnSpPr>
            <a:cxnSpLocks noChangeShapeType="1"/>
          </p:cNvCxnSpPr>
          <p:nvPr/>
        </p:nvCxnSpPr>
        <p:spPr bwMode="auto">
          <a:xfrm rot="5400000">
            <a:off x="5387975" y="5029200"/>
            <a:ext cx="327025" cy="22225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5" name="Straight Connector 89"/>
          <p:cNvCxnSpPr>
            <a:cxnSpLocks noChangeShapeType="1"/>
          </p:cNvCxnSpPr>
          <p:nvPr/>
        </p:nvCxnSpPr>
        <p:spPr bwMode="auto">
          <a:xfrm rot="10800000">
            <a:off x="5334000" y="4724400"/>
            <a:ext cx="228600" cy="153988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6" name="Straight Connector 90"/>
          <p:cNvCxnSpPr>
            <a:cxnSpLocks noChangeShapeType="1"/>
          </p:cNvCxnSpPr>
          <p:nvPr/>
        </p:nvCxnSpPr>
        <p:spPr bwMode="auto">
          <a:xfrm rot="5400000" flipH="1" flipV="1">
            <a:off x="5524500" y="4686300"/>
            <a:ext cx="228600" cy="1524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7" name="Straight Connector 91"/>
          <p:cNvCxnSpPr>
            <a:cxnSpLocks noChangeShapeType="1"/>
          </p:cNvCxnSpPr>
          <p:nvPr/>
        </p:nvCxnSpPr>
        <p:spPr bwMode="auto">
          <a:xfrm rot="16200000" flipH="1">
            <a:off x="5295900" y="5067300"/>
            <a:ext cx="3048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8" name="Straight Connector 92"/>
          <p:cNvCxnSpPr>
            <a:cxnSpLocks noChangeShapeType="1"/>
          </p:cNvCxnSpPr>
          <p:nvPr/>
        </p:nvCxnSpPr>
        <p:spPr bwMode="auto">
          <a:xfrm rot="10800000">
            <a:off x="5181600" y="4800600"/>
            <a:ext cx="228600" cy="153988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39" name="Straight Connector 93"/>
          <p:cNvCxnSpPr>
            <a:cxnSpLocks noChangeShapeType="1"/>
          </p:cNvCxnSpPr>
          <p:nvPr/>
        </p:nvCxnSpPr>
        <p:spPr bwMode="auto">
          <a:xfrm rot="5400000" flipH="1" flipV="1">
            <a:off x="5372100" y="4762500"/>
            <a:ext cx="228600" cy="1524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140" name="Oval 94"/>
          <p:cNvSpPr>
            <a:spLocks noChangeArrowheads="1"/>
          </p:cNvSpPr>
          <p:nvPr/>
        </p:nvSpPr>
        <p:spPr bwMode="auto">
          <a:xfrm>
            <a:off x="5029200" y="4495800"/>
            <a:ext cx="304800" cy="3810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41" name="Oval 95"/>
          <p:cNvSpPr>
            <a:spLocks noChangeArrowheads="1"/>
          </p:cNvSpPr>
          <p:nvPr/>
        </p:nvSpPr>
        <p:spPr bwMode="auto">
          <a:xfrm>
            <a:off x="4495800" y="4572000"/>
            <a:ext cx="304800" cy="381000"/>
          </a:xfrm>
          <a:prstGeom prst="ellipse">
            <a:avLst/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42" name="AutoShape 326"/>
          <p:cNvSpPr>
            <a:spLocks noChangeArrowheads="1"/>
          </p:cNvSpPr>
          <p:nvPr/>
        </p:nvSpPr>
        <p:spPr bwMode="auto">
          <a:xfrm rot="-8049448">
            <a:off x="4267200" y="3886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3" name="AutoShape 326"/>
          <p:cNvSpPr>
            <a:spLocks noChangeArrowheads="1"/>
          </p:cNvSpPr>
          <p:nvPr/>
        </p:nvSpPr>
        <p:spPr bwMode="auto">
          <a:xfrm rot="-8049448">
            <a:off x="44196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4" name="AutoShape 326"/>
          <p:cNvSpPr>
            <a:spLocks noChangeArrowheads="1"/>
          </p:cNvSpPr>
          <p:nvPr/>
        </p:nvSpPr>
        <p:spPr bwMode="auto">
          <a:xfrm rot="-8049448">
            <a:off x="4572000" y="4191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5" name="AutoShape 341"/>
          <p:cNvSpPr>
            <a:spLocks noChangeArrowheads="1"/>
          </p:cNvSpPr>
          <p:nvPr/>
        </p:nvSpPr>
        <p:spPr bwMode="auto">
          <a:xfrm rot="-8049448">
            <a:off x="4114800" y="41910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6" name="AutoShape 341"/>
          <p:cNvSpPr>
            <a:spLocks noChangeArrowheads="1"/>
          </p:cNvSpPr>
          <p:nvPr/>
        </p:nvSpPr>
        <p:spPr bwMode="auto">
          <a:xfrm rot="-8049448">
            <a:off x="4267200" y="4343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7" name="AutoShape 323"/>
          <p:cNvSpPr>
            <a:spLocks noChangeArrowheads="1"/>
          </p:cNvSpPr>
          <p:nvPr/>
        </p:nvSpPr>
        <p:spPr bwMode="auto">
          <a:xfrm rot="-8049448">
            <a:off x="41910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8" name="AutoShape 323"/>
          <p:cNvSpPr>
            <a:spLocks noChangeArrowheads="1"/>
          </p:cNvSpPr>
          <p:nvPr/>
        </p:nvSpPr>
        <p:spPr bwMode="auto">
          <a:xfrm rot="-8049448">
            <a:off x="4343400" y="4114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49" name="AutoShape 295"/>
          <p:cNvSpPr>
            <a:spLocks noChangeArrowheads="1"/>
          </p:cNvSpPr>
          <p:nvPr/>
        </p:nvSpPr>
        <p:spPr bwMode="auto">
          <a:xfrm rot="-8049448">
            <a:off x="4876800" y="3733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0" name="AutoShape 295"/>
          <p:cNvSpPr>
            <a:spLocks noChangeArrowheads="1"/>
          </p:cNvSpPr>
          <p:nvPr/>
        </p:nvSpPr>
        <p:spPr bwMode="auto">
          <a:xfrm rot="-8049448">
            <a:off x="5029200" y="38862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1" name="AutoShape 295"/>
          <p:cNvSpPr>
            <a:spLocks noChangeArrowheads="1"/>
          </p:cNvSpPr>
          <p:nvPr/>
        </p:nvSpPr>
        <p:spPr bwMode="auto">
          <a:xfrm rot="-8049448">
            <a:off x="5181600" y="40386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2" name="AutoShape 342"/>
          <p:cNvSpPr>
            <a:spLocks noChangeArrowheads="1"/>
          </p:cNvSpPr>
          <p:nvPr/>
        </p:nvSpPr>
        <p:spPr bwMode="auto">
          <a:xfrm rot="-8049448">
            <a:off x="4724400" y="39624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3" name="AutoShape 342"/>
          <p:cNvSpPr>
            <a:spLocks noChangeArrowheads="1"/>
          </p:cNvSpPr>
          <p:nvPr/>
        </p:nvSpPr>
        <p:spPr bwMode="auto">
          <a:xfrm rot="-8049448">
            <a:off x="4876800" y="4114800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4" name="AutoShape 89"/>
          <p:cNvSpPr>
            <a:spLocks noChangeArrowheads="1"/>
          </p:cNvSpPr>
          <p:nvPr/>
        </p:nvSpPr>
        <p:spPr bwMode="auto">
          <a:xfrm rot="-8049448">
            <a:off x="4908550" y="4011613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5" name="AutoShape 89"/>
          <p:cNvSpPr>
            <a:spLocks noChangeArrowheads="1"/>
          </p:cNvSpPr>
          <p:nvPr/>
        </p:nvSpPr>
        <p:spPr bwMode="auto">
          <a:xfrm rot="-8049448">
            <a:off x="5060950" y="3706813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156" name="TextBox 124"/>
          <p:cNvSpPr txBox="1">
            <a:spLocks noChangeArrowheads="1"/>
          </p:cNvSpPr>
          <p:nvPr/>
        </p:nvSpPr>
        <p:spPr bwMode="auto">
          <a:xfrm>
            <a:off x="3429000" y="5562600"/>
            <a:ext cx="3890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Sensor surface captures bead</a:t>
            </a:r>
          </a:p>
          <a:p>
            <a:r>
              <a:rPr lang="en-US"/>
              <a:t>+ protein for detection; sensor never</a:t>
            </a:r>
          </a:p>
          <a:p>
            <a:r>
              <a:rPr lang="en-US"/>
              <a:t>sees sample matrix</a:t>
            </a:r>
          </a:p>
        </p:txBody>
      </p:sp>
      <p:sp>
        <p:nvSpPr>
          <p:cNvPr id="45157" name="TextBox 125"/>
          <p:cNvSpPr txBox="1">
            <a:spLocks noChangeArrowheads="1"/>
          </p:cNvSpPr>
          <p:nvPr/>
        </p:nvSpPr>
        <p:spPr bwMode="auto">
          <a:xfrm>
            <a:off x="1066800" y="4572000"/>
            <a:ext cx="2576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Label = HRP enzyme;</a:t>
            </a:r>
          </a:p>
          <a:p>
            <a:r>
              <a:rPr lang="en-US"/>
              <a:t>Activated by H</a:t>
            </a:r>
            <a:r>
              <a:rPr lang="en-US" baseline="-25000"/>
              <a:t>2</a:t>
            </a:r>
            <a:r>
              <a:rPr lang="en-US"/>
              <a:t>O</a:t>
            </a:r>
            <a:r>
              <a:rPr lang="en-US" baseline="-25000"/>
              <a:t>2</a:t>
            </a:r>
          </a:p>
        </p:txBody>
      </p:sp>
      <p:sp>
        <p:nvSpPr>
          <p:cNvPr id="45158" name="TextBox 126"/>
          <p:cNvSpPr txBox="1">
            <a:spLocks noChangeArrowheads="1"/>
          </p:cNvSpPr>
          <p:nvPr/>
        </p:nvSpPr>
        <p:spPr bwMode="auto">
          <a:xfrm>
            <a:off x="914400" y="2667000"/>
            <a:ext cx="1414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Proteins in </a:t>
            </a:r>
          </a:p>
          <a:p>
            <a:r>
              <a:rPr lang="en-US"/>
              <a:t>sample</a:t>
            </a:r>
          </a:p>
        </p:txBody>
      </p:sp>
      <p:sp>
        <p:nvSpPr>
          <p:cNvPr id="45159" name="TextBox 128"/>
          <p:cNvSpPr txBox="1">
            <a:spLocks noChangeArrowheads="1"/>
          </p:cNvSpPr>
          <p:nvPr/>
        </p:nvSpPr>
        <p:spPr bwMode="auto">
          <a:xfrm>
            <a:off x="2619375" y="2590800"/>
            <a:ext cx="241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Multilabel Magnetic</a:t>
            </a:r>
          </a:p>
          <a:p>
            <a:r>
              <a:rPr lang="en-US"/>
              <a:t> bead-Ab</a:t>
            </a:r>
            <a:r>
              <a:rPr lang="en-US" baseline="-25000"/>
              <a:t>2</a:t>
            </a:r>
          </a:p>
        </p:txBody>
      </p:sp>
      <p:sp>
        <p:nvSpPr>
          <p:cNvPr id="45160" name="TextBox 129"/>
          <p:cNvSpPr txBox="1">
            <a:spLocks noChangeArrowheads="1"/>
          </p:cNvSpPr>
          <p:nvPr/>
        </p:nvSpPr>
        <p:spPr bwMode="auto">
          <a:xfrm>
            <a:off x="5715000" y="2667000"/>
            <a:ext cx="2333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Protein captured by</a:t>
            </a:r>
          </a:p>
          <a:p>
            <a:r>
              <a:rPr lang="en-US"/>
              <a:t>bead, magnetically</a:t>
            </a:r>
          </a:p>
          <a:p>
            <a:r>
              <a:rPr lang="en-US"/>
              <a:t>separated</a:t>
            </a:r>
          </a:p>
        </p:txBody>
      </p:sp>
      <p:sp>
        <p:nvSpPr>
          <p:cNvPr id="45161" name="TextBox 107"/>
          <p:cNvSpPr txBox="1">
            <a:spLocks noChangeArrowheads="1"/>
          </p:cNvSpPr>
          <p:nvPr/>
        </p:nvSpPr>
        <p:spPr bwMode="auto">
          <a:xfrm>
            <a:off x="1692275" y="228600"/>
            <a:ext cx="5900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60066"/>
                </a:solidFill>
              </a:rPr>
              <a:t>Protein analyte capture with magnetic beads</a:t>
            </a:r>
          </a:p>
          <a:p>
            <a:r>
              <a:rPr lang="en-US">
                <a:solidFill>
                  <a:srgbClr val="660066"/>
                </a:solidFill>
              </a:rPr>
              <a:t>greatly  lowers non-specific binding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2C844C-FFE2-8646-A3F1-FE9804340161}" type="slidenum">
              <a:rPr lang="en-US" sz="1400" b="0">
                <a:solidFill>
                  <a:schemeClr val="bg2"/>
                </a:solidFill>
              </a:rPr>
              <a:pPr/>
              <a:t>32</a:t>
            </a:fld>
            <a:endParaRPr lang="en-US" sz="1400" b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0"/>
            <a:ext cx="7924800" cy="16684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Multiplexed Detection of Oral Cancer Biomarker Proteins: </a:t>
            </a:r>
          </a:p>
          <a:p>
            <a:pPr>
              <a:defRPr/>
            </a:pPr>
            <a:r>
              <a:rPr lang="en-US" sz="320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IL-6, IL-8, VEGF, and VEGF-C</a:t>
            </a:r>
          </a:p>
        </p:txBody>
      </p:sp>
      <p:pic>
        <p:nvPicPr>
          <p:cNvPr id="46083" name="Picture 5" descr="Figure 1_schematic diagram_new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8013"/>
            <a:ext cx="91440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457200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one sensor</a:t>
            </a:r>
          </a:p>
        </p:txBody>
      </p: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2133600" y="1752600"/>
            <a:ext cx="3060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protein capture on heavily</a:t>
            </a:r>
          </a:p>
          <a:p>
            <a:r>
              <a:rPr lang="en-US" sz="2000"/>
              <a:t>labeled particles</a:t>
            </a:r>
          </a:p>
        </p:txBody>
      </p:sp>
      <p:cxnSp>
        <p:nvCxnSpPr>
          <p:cNvPr id="46086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3924300" y="2552700"/>
            <a:ext cx="10668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Figure 2_reproducibility, amp. and calibration plot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152400"/>
            <a:ext cx="7010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Cancer Biomarker Proteins  in Diluted Serum </a:t>
            </a:r>
            <a:endParaRPr lang="en-US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b="1" i="1">
                <a:solidFill>
                  <a:srgbClr val="800080"/>
                </a:solidFill>
                <a:latin typeface="Times" charset="0"/>
                <a:ea typeface="ＭＳ Ｐゴシック" charset="0"/>
                <a:cs typeface="ＭＳ Ｐゴシック" charset="0"/>
              </a:rPr>
              <a:t>Biosensors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5720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Future of medical diagnostics; use by patients or in doctors offices and clinics</a:t>
            </a:r>
          </a:p>
          <a:p>
            <a:r>
              <a:rPr lang="en-US" sz="2800" b="1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Applications include cancer biomarkers, DNA, peroxide, etc.</a:t>
            </a:r>
          </a:p>
          <a:p>
            <a:r>
              <a:rPr lang="en-US" sz="2800" b="1">
                <a:solidFill>
                  <a:srgbClr val="A50021"/>
                </a:solidFill>
                <a:latin typeface="Times" charset="0"/>
                <a:ea typeface="ＭＳ Ｐゴシック" charset="0"/>
                <a:cs typeface="ＭＳ Ｐゴシック" charset="0"/>
              </a:rPr>
              <a:t>Method of choice for blood glucose in diabetics</a:t>
            </a:r>
            <a:endParaRPr lang="en-US" sz="2800" b="1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Rapid diagnostics may lead to more timely and effective treatment; need automation</a:t>
            </a:r>
          </a:p>
          <a:p>
            <a:r>
              <a:rPr lang="en-US" sz="2800" b="1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Nanostructured electrodes and nanoparticle labels lead to high sensitivity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 descr="20%"/>
          <p:cNvSpPr>
            <a:spLocks noChangeArrowheads="1"/>
          </p:cNvSpPr>
          <p:nvPr/>
        </p:nvSpPr>
        <p:spPr bwMode="auto">
          <a:xfrm>
            <a:off x="2667000" y="2971800"/>
            <a:ext cx="3457575" cy="542925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/>
              <a:t>electrode</a:t>
            </a:r>
          </a:p>
        </p:txBody>
      </p:sp>
      <p:sp>
        <p:nvSpPr>
          <p:cNvPr id="17410" name="Oval 3" descr="Wave"/>
          <p:cNvSpPr>
            <a:spLocks noChangeArrowheads="1"/>
          </p:cNvSpPr>
          <p:nvPr/>
        </p:nvSpPr>
        <p:spPr bwMode="auto">
          <a:xfrm>
            <a:off x="2732088" y="2427288"/>
            <a:ext cx="319087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1" name="Oval 4" descr="Wave"/>
          <p:cNvSpPr>
            <a:spLocks noChangeArrowheads="1"/>
          </p:cNvSpPr>
          <p:nvPr/>
        </p:nvSpPr>
        <p:spPr bwMode="auto">
          <a:xfrm>
            <a:off x="3116263" y="2427288"/>
            <a:ext cx="319087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2" name="Oval 5" descr="Wave"/>
          <p:cNvSpPr>
            <a:spLocks noChangeArrowheads="1"/>
          </p:cNvSpPr>
          <p:nvPr/>
        </p:nvSpPr>
        <p:spPr bwMode="auto">
          <a:xfrm>
            <a:off x="5035550" y="2427288"/>
            <a:ext cx="320675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3" name="Oval 6" descr="Wave"/>
          <p:cNvSpPr>
            <a:spLocks noChangeArrowheads="1"/>
          </p:cNvSpPr>
          <p:nvPr/>
        </p:nvSpPr>
        <p:spPr bwMode="auto">
          <a:xfrm>
            <a:off x="4651375" y="2427288"/>
            <a:ext cx="320675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4" name="Oval 7" descr="Wave"/>
          <p:cNvSpPr>
            <a:spLocks noChangeArrowheads="1"/>
          </p:cNvSpPr>
          <p:nvPr/>
        </p:nvSpPr>
        <p:spPr bwMode="auto">
          <a:xfrm>
            <a:off x="4268788" y="2427288"/>
            <a:ext cx="319087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5" name="Oval 8" descr="Wave"/>
          <p:cNvSpPr>
            <a:spLocks noChangeArrowheads="1"/>
          </p:cNvSpPr>
          <p:nvPr/>
        </p:nvSpPr>
        <p:spPr bwMode="auto">
          <a:xfrm>
            <a:off x="3884613" y="2427288"/>
            <a:ext cx="319087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6" name="Oval 9" descr="Wave"/>
          <p:cNvSpPr>
            <a:spLocks noChangeArrowheads="1"/>
          </p:cNvSpPr>
          <p:nvPr/>
        </p:nvSpPr>
        <p:spPr bwMode="auto">
          <a:xfrm>
            <a:off x="3500438" y="2427288"/>
            <a:ext cx="319087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7" name="Oval 10" descr="Wave"/>
          <p:cNvSpPr>
            <a:spLocks noChangeArrowheads="1"/>
          </p:cNvSpPr>
          <p:nvPr/>
        </p:nvSpPr>
        <p:spPr bwMode="auto">
          <a:xfrm>
            <a:off x="5803900" y="2427288"/>
            <a:ext cx="320675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8" name="Oval 11" descr="Wave"/>
          <p:cNvSpPr>
            <a:spLocks noChangeArrowheads="1"/>
          </p:cNvSpPr>
          <p:nvPr/>
        </p:nvSpPr>
        <p:spPr bwMode="auto">
          <a:xfrm>
            <a:off x="5419725" y="2427288"/>
            <a:ext cx="320675" cy="544512"/>
          </a:xfrm>
          <a:prstGeom prst="ellipse">
            <a:avLst/>
          </a:prstGeom>
          <a:pattFill prst="wave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 flipV="1">
            <a:off x="3692525" y="2789238"/>
            <a:ext cx="0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Line 13"/>
          <p:cNvSpPr>
            <a:spLocks noChangeShapeType="1"/>
          </p:cNvSpPr>
          <p:nvPr/>
        </p:nvSpPr>
        <p:spPr bwMode="auto">
          <a:xfrm>
            <a:off x="3627438" y="2789238"/>
            <a:ext cx="0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14"/>
          <p:cNvSpPr>
            <a:spLocks noChangeShapeType="1"/>
          </p:cNvSpPr>
          <p:nvPr/>
        </p:nvSpPr>
        <p:spPr bwMode="auto">
          <a:xfrm>
            <a:off x="5164138" y="2789238"/>
            <a:ext cx="0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15"/>
          <p:cNvSpPr>
            <a:spLocks noChangeShapeType="1"/>
          </p:cNvSpPr>
          <p:nvPr/>
        </p:nvSpPr>
        <p:spPr bwMode="auto">
          <a:xfrm flipV="1">
            <a:off x="5227638" y="2789238"/>
            <a:ext cx="0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6"/>
          <p:cNvSpPr>
            <a:spLocks noChangeArrowheads="1"/>
          </p:cNvSpPr>
          <p:nvPr/>
        </p:nvSpPr>
        <p:spPr bwMode="auto">
          <a:xfrm>
            <a:off x="2924175" y="1973263"/>
            <a:ext cx="3136900" cy="363537"/>
          </a:xfrm>
          <a:prstGeom prst="curvedUpArrow">
            <a:avLst>
              <a:gd name="adj1" fmla="val 172577"/>
              <a:gd name="adj2" fmla="val 34515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Text Box 17"/>
          <p:cNvSpPr txBox="1">
            <a:spLocks noChangeArrowheads="1"/>
          </p:cNvSpPr>
          <p:nvPr/>
        </p:nvSpPr>
        <p:spPr bwMode="auto">
          <a:xfrm>
            <a:off x="2717800" y="1473200"/>
            <a:ext cx="118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</a:rPr>
              <a:t>substrate</a:t>
            </a:r>
            <a:endParaRPr lang="en-US" sz="2000"/>
          </a:p>
        </p:txBody>
      </p:sp>
      <p:sp>
        <p:nvSpPr>
          <p:cNvPr id="17425" name="Text Box 18"/>
          <p:cNvSpPr txBox="1">
            <a:spLocks noChangeArrowheads="1"/>
          </p:cNvSpPr>
          <p:nvPr/>
        </p:nvSpPr>
        <p:spPr bwMode="auto">
          <a:xfrm>
            <a:off x="5100638" y="1474788"/>
            <a:ext cx="1044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CC0000"/>
                </a:solidFill>
              </a:rPr>
              <a:t>product</a:t>
            </a:r>
          </a:p>
        </p:txBody>
      </p:sp>
      <p:sp>
        <p:nvSpPr>
          <p:cNvPr id="17426" name="Text Box 20"/>
          <p:cNvSpPr txBox="1">
            <a:spLocks noChangeArrowheads="1"/>
          </p:cNvSpPr>
          <p:nvPr/>
        </p:nvSpPr>
        <p:spPr bwMode="auto">
          <a:xfrm>
            <a:off x="6380163" y="2478088"/>
            <a:ext cx="12334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CC0000"/>
                </a:solidFill>
              </a:rPr>
              <a:t>Enzyme</a:t>
            </a:r>
          </a:p>
          <a:p>
            <a:r>
              <a:rPr lang="en-US">
                <a:solidFill>
                  <a:srgbClr val="CC0000"/>
                </a:solidFill>
              </a:rPr>
              <a:t>(label)</a:t>
            </a:r>
            <a:endParaRPr lang="en-US" b="0"/>
          </a:p>
        </p:txBody>
      </p:sp>
      <p:sp>
        <p:nvSpPr>
          <p:cNvPr id="17427" name="Line 21"/>
          <p:cNvSpPr>
            <a:spLocks noChangeShapeType="1"/>
          </p:cNvSpPr>
          <p:nvPr/>
        </p:nvSpPr>
        <p:spPr bwMode="auto">
          <a:xfrm flipH="1">
            <a:off x="6151563" y="27971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AutoShape 22"/>
          <p:cNvSpPr>
            <a:spLocks noChangeArrowheads="1"/>
          </p:cNvSpPr>
          <p:nvPr/>
        </p:nvSpPr>
        <p:spPr bwMode="auto">
          <a:xfrm>
            <a:off x="3200400" y="3429000"/>
            <a:ext cx="2819400" cy="533400"/>
          </a:xfrm>
          <a:prstGeom prst="curvedDownArrow">
            <a:avLst>
              <a:gd name="adj1" fmla="val 105714"/>
              <a:gd name="adj2" fmla="val 211429"/>
              <a:gd name="adj3" fmla="val 3333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Text Box 23"/>
          <p:cNvSpPr txBox="1">
            <a:spLocks noChangeArrowheads="1"/>
          </p:cNvSpPr>
          <p:nvPr/>
        </p:nvSpPr>
        <p:spPr bwMode="auto">
          <a:xfrm>
            <a:off x="2286000" y="4008438"/>
            <a:ext cx="168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CC0000"/>
                </a:solidFill>
              </a:rPr>
              <a:t>Apply voltage</a:t>
            </a:r>
            <a:endParaRPr lang="en-US" b="0"/>
          </a:p>
        </p:txBody>
      </p:sp>
      <p:sp>
        <p:nvSpPr>
          <p:cNvPr id="17430" name="Text Box 24"/>
          <p:cNvSpPr txBox="1">
            <a:spLocks noChangeArrowheads="1"/>
          </p:cNvSpPr>
          <p:nvPr/>
        </p:nvSpPr>
        <p:spPr bwMode="auto">
          <a:xfrm>
            <a:off x="4621213" y="3946525"/>
            <a:ext cx="3917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800080"/>
                </a:solidFill>
              </a:rPr>
              <a:t>Measure current prop.</a:t>
            </a:r>
          </a:p>
          <a:p>
            <a:pPr algn="ctr"/>
            <a:r>
              <a:rPr lang="en-US">
                <a:solidFill>
                  <a:srgbClr val="800080"/>
                </a:solidFill>
              </a:rPr>
              <a:t>to concentration of substrate</a:t>
            </a:r>
          </a:p>
        </p:txBody>
      </p:sp>
      <p:sp>
        <p:nvSpPr>
          <p:cNvPr id="17431" name="Text Box 25"/>
          <p:cNvSpPr txBox="1">
            <a:spLocks noChangeArrowheads="1"/>
          </p:cNvSpPr>
          <p:nvPr/>
        </p:nvSpPr>
        <p:spPr bwMode="auto">
          <a:xfrm>
            <a:off x="990600" y="762000"/>
            <a:ext cx="706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A50021"/>
                </a:solidFill>
              </a:rPr>
              <a:t>Principle of Electrochemical Biosensors</a:t>
            </a:r>
            <a:endParaRPr lang="en-US" sz="3200" b="0"/>
          </a:p>
        </p:txBody>
      </p:sp>
      <p:sp>
        <p:nvSpPr>
          <p:cNvPr id="17432" name="TextBox 25"/>
          <p:cNvSpPr txBox="1">
            <a:spLocks noChangeArrowheads="1"/>
          </p:cNvSpPr>
          <p:nvPr/>
        </p:nvSpPr>
        <p:spPr bwMode="auto">
          <a:xfrm>
            <a:off x="3352800" y="4953000"/>
            <a:ext cx="28178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• Fast</a:t>
            </a:r>
          </a:p>
          <a:p>
            <a:r>
              <a:rPr lang="en-US" sz="2000"/>
              <a:t>• low cost</a:t>
            </a:r>
          </a:p>
          <a:p>
            <a:r>
              <a:rPr lang="en-US" sz="2000"/>
              <a:t>• high sensitivity</a:t>
            </a:r>
          </a:p>
          <a:p>
            <a:r>
              <a:rPr lang="en-US" sz="2000"/>
              <a:t>• possible to miniaturize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ChangeArrowheads="1"/>
          </p:cNvSpPr>
          <p:nvPr/>
        </p:nvSpPr>
        <p:spPr bwMode="auto">
          <a:xfrm>
            <a:off x="5181600" y="3962400"/>
            <a:ext cx="16764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4648200" y="4191000"/>
            <a:ext cx="555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/>
              <a:t>E, V</a:t>
            </a: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547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/>
              <a:t>time</a:t>
            </a:r>
            <a:endParaRPr lang="en-US" b="0"/>
          </a:p>
        </p:txBody>
      </p:sp>
      <p:sp>
        <p:nvSpPr>
          <p:cNvPr id="18436" name="Line 9"/>
          <p:cNvSpPr>
            <a:spLocks noChangeShapeType="1"/>
          </p:cNvSpPr>
          <p:nvPr/>
        </p:nvSpPr>
        <p:spPr bwMode="auto">
          <a:xfrm flipV="1">
            <a:off x="5181600" y="4114800"/>
            <a:ext cx="838200" cy="1371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10"/>
          <p:cNvSpPr>
            <a:spLocks noChangeShapeType="1"/>
          </p:cNvSpPr>
          <p:nvPr/>
        </p:nvSpPr>
        <p:spPr bwMode="auto">
          <a:xfrm>
            <a:off x="6019800" y="4114800"/>
            <a:ext cx="838200" cy="1371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5334000" y="3657600"/>
            <a:ext cx="1225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E-t waveform</a:t>
            </a:r>
            <a:endParaRPr lang="en-US" b="0"/>
          </a:p>
        </p:txBody>
      </p:sp>
      <p:sp>
        <p:nvSpPr>
          <p:cNvPr id="18439" name="Line 12"/>
          <p:cNvSpPr>
            <a:spLocks noChangeShapeType="1"/>
          </p:cNvSpPr>
          <p:nvPr/>
        </p:nvSpPr>
        <p:spPr bwMode="auto">
          <a:xfrm>
            <a:off x="2286000" y="2971800"/>
            <a:ext cx="457200" cy="13716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13"/>
          <p:cNvSpPr>
            <a:spLocks noChangeShapeType="1"/>
          </p:cNvSpPr>
          <p:nvPr/>
        </p:nvSpPr>
        <p:spPr bwMode="auto">
          <a:xfrm>
            <a:off x="2743200" y="4343400"/>
            <a:ext cx="838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14"/>
          <p:cNvSpPr>
            <a:spLocks noChangeShapeType="1"/>
          </p:cNvSpPr>
          <p:nvPr/>
        </p:nvSpPr>
        <p:spPr bwMode="auto">
          <a:xfrm flipV="1">
            <a:off x="3581400" y="2971800"/>
            <a:ext cx="457200" cy="13716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5"/>
          <p:cNvSpPr>
            <a:spLocks noChangeShapeType="1"/>
          </p:cNvSpPr>
          <p:nvPr/>
        </p:nvSpPr>
        <p:spPr bwMode="auto">
          <a:xfrm>
            <a:off x="3200400" y="1676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6"/>
          <p:cNvSpPr>
            <a:spLocks noChangeShapeType="1"/>
          </p:cNvSpPr>
          <p:nvPr/>
        </p:nvSpPr>
        <p:spPr bwMode="auto">
          <a:xfrm>
            <a:off x="3048000" y="3810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7"/>
          <p:cNvSpPr>
            <a:spLocks noChangeShapeType="1"/>
          </p:cNvSpPr>
          <p:nvPr/>
        </p:nvSpPr>
        <p:spPr bwMode="auto">
          <a:xfrm>
            <a:off x="3032125" y="3603625"/>
            <a:ext cx="15875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8"/>
          <p:cNvSpPr>
            <a:spLocks noChangeShapeType="1"/>
          </p:cNvSpPr>
          <p:nvPr/>
        </p:nvSpPr>
        <p:spPr bwMode="auto">
          <a:xfrm>
            <a:off x="3200400" y="3810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Line 19"/>
          <p:cNvSpPr>
            <a:spLocks noChangeShapeType="1"/>
          </p:cNvSpPr>
          <p:nvPr/>
        </p:nvSpPr>
        <p:spPr bwMode="auto">
          <a:xfrm>
            <a:off x="3048000" y="3962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Rectangle 20" descr="Dark downward diagonal"/>
          <p:cNvSpPr>
            <a:spLocks noChangeArrowheads="1"/>
          </p:cNvSpPr>
          <p:nvPr/>
        </p:nvSpPr>
        <p:spPr bwMode="auto">
          <a:xfrm>
            <a:off x="3048000" y="3810000"/>
            <a:ext cx="152400" cy="152400"/>
          </a:xfrm>
          <a:prstGeom prst="rect">
            <a:avLst/>
          </a:prstGeom>
          <a:pattFill prst="dkDnDiag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sp>
        <p:nvSpPr>
          <p:cNvPr id="18448" name="Rectangle 21" descr="Zig zag"/>
          <p:cNvSpPr>
            <a:spLocks noChangeArrowheads="1"/>
          </p:cNvSpPr>
          <p:nvPr/>
        </p:nvSpPr>
        <p:spPr bwMode="auto">
          <a:xfrm>
            <a:off x="3048000" y="3962400"/>
            <a:ext cx="152400" cy="76200"/>
          </a:xfrm>
          <a:prstGeom prst="rect">
            <a:avLst/>
          </a:prstGeom>
          <a:pattFill prst="zigZag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Line 22"/>
          <p:cNvSpPr>
            <a:spLocks noChangeShapeType="1"/>
          </p:cNvSpPr>
          <p:nvPr/>
        </p:nvSpPr>
        <p:spPr bwMode="auto">
          <a:xfrm>
            <a:off x="3429000" y="274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Line 23"/>
          <p:cNvSpPr>
            <a:spLocks noChangeShapeType="1"/>
          </p:cNvSpPr>
          <p:nvPr/>
        </p:nvSpPr>
        <p:spPr bwMode="auto">
          <a:xfrm>
            <a:off x="3429000" y="2590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Line 24"/>
          <p:cNvSpPr>
            <a:spLocks noChangeShapeType="1"/>
          </p:cNvSpPr>
          <p:nvPr/>
        </p:nvSpPr>
        <p:spPr bwMode="auto">
          <a:xfrm>
            <a:off x="3429000" y="4038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Line 25"/>
          <p:cNvSpPr>
            <a:spLocks noChangeShapeType="1"/>
          </p:cNvSpPr>
          <p:nvPr/>
        </p:nvSpPr>
        <p:spPr bwMode="auto">
          <a:xfrm flipV="1">
            <a:off x="3581400" y="2590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Line 26"/>
          <p:cNvSpPr>
            <a:spLocks noChangeShapeType="1"/>
          </p:cNvSpPr>
          <p:nvPr/>
        </p:nvSpPr>
        <p:spPr bwMode="auto">
          <a:xfrm>
            <a:off x="3429000" y="2590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Rectangle 27"/>
          <p:cNvSpPr>
            <a:spLocks noChangeArrowheads="1"/>
          </p:cNvSpPr>
          <p:nvPr/>
        </p:nvSpPr>
        <p:spPr bwMode="auto">
          <a:xfrm>
            <a:off x="3429000" y="2743200"/>
            <a:ext cx="1524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Rectangle 28" descr="Dark upward diagonal"/>
          <p:cNvSpPr>
            <a:spLocks noChangeArrowheads="1"/>
          </p:cNvSpPr>
          <p:nvPr/>
        </p:nvSpPr>
        <p:spPr bwMode="auto">
          <a:xfrm>
            <a:off x="2743200" y="2514600"/>
            <a:ext cx="152400" cy="1524000"/>
          </a:xfrm>
          <a:prstGeom prst="rect">
            <a:avLst/>
          </a:prstGeom>
          <a:pattFill prst="dkUpDiag">
            <a:fgClr>
              <a:srgbClr val="FF66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6" name="Freeform 29"/>
          <p:cNvSpPr>
            <a:spLocks/>
          </p:cNvSpPr>
          <p:nvPr/>
        </p:nvSpPr>
        <p:spPr bwMode="auto">
          <a:xfrm>
            <a:off x="2438400" y="3352800"/>
            <a:ext cx="304800" cy="1588"/>
          </a:xfrm>
          <a:custGeom>
            <a:avLst/>
            <a:gdLst>
              <a:gd name="T0" fmla="*/ 0 w 192"/>
              <a:gd name="T1" fmla="*/ 0 h 1"/>
              <a:gd name="T2" fmla="*/ 2147483647 w 192"/>
              <a:gd name="T3" fmla="*/ 0 h 1"/>
              <a:gd name="T4" fmla="*/ 0 60000 65536"/>
              <a:gd name="T5" fmla="*/ 0 60000 65536"/>
              <a:gd name="T6" fmla="*/ 0 w 192"/>
              <a:gd name="T7" fmla="*/ 0 h 1"/>
              <a:gd name="T8" fmla="*/ 192 w 19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2" h="1">
                <a:moveTo>
                  <a:pt x="0" y="0"/>
                </a:moveTo>
                <a:cubicBezTo>
                  <a:pt x="80" y="0"/>
                  <a:pt x="160" y="0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7" name="Line 30"/>
          <p:cNvSpPr>
            <a:spLocks noChangeShapeType="1"/>
          </p:cNvSpPr>
          <p:nvPr/>
        </p:nvSpPr>
        <p:spPr bwMode="auto">
          <a:xfrm>
            <a:off x="2895600" y="3352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8" name="Line 31"/>
          <p:cNvSpPr>
            <a:spLocks noChangeShapeType="1"/>
          </p:cNvSpPr>
          <p:nvPr/>
        </p:nvSpPr>
        <p:spPr bwMode="auto">
          <a:xfrm>
            <a:off x="3200400" y="3352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9" name="Line 32"/>
          <p:cNvSpPr>
            <a:spLocks noChangeShapeType="1"/>
          </p:cNvSpPr>
          <p:nvPr/>
        </p:nvSpPr>
        <p:spPr bwMode="auto">
          <a:xfrm>
            <a:off x="3581400" y="3352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0" name="Rectangle 33"/>
          <p:cNvSpPr>
            <a:spLocks noChangeArrowheads="1"/>
          </p:cNvSpPr>
          <p:nvPr/>
        </p:nvSpPr>
        <p:spPr bwMode="auto">
          <a:xfrm>
            <a:off x="4953000" y="1066800"/>
            <a:ext cx="1981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0">
              <a:solidFill>
                <a:srgbClr val="FF66FF"/>
              </a:solidFill>
            </a:endParaRPr>
          </a:p>
        </p:txBody>
      </p:sp>
      <p:sp>
        <p:nvSpPr>
          <p:cNvPr id="18461" name="Rectangle 34" descr="Dashed downward diagonal"/>
          <p:cNvSpPr>
            <a:spLocks noChangeArrowheads="1"/>
          </p:cNvSpPr>
          <p:nvPr/>
        </p:nvSpPr>
        <p:spPr bwMode="auto">
          <a:xfrm>
            <a:off x="2057400" y="1066800"/>
            <a:ext cx="2209800" cy="609600"/>
          </a:xfrm>
          <a:prstGeom prst="rect">
            <a:avLst/>
          </a:prstGeom>
          <a:pattFill prst="dash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2" name="Text Box 35"/>
          <p:cNvSpPr txBox="1">
            <a:spLocks noChangeArrowheads="1"/>
          </p:cNvSpPr>
          <p:nvPr/>
        </p:nvSpPr>
        <p:spPr bwMode="auto">
          <a:xfrm>
            <a:off x="2362200" y="1143000"/>
            <a:ext cx="1603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potentiostat</a:t>
            </a:r>
          </a:p>
        </p:txBody>
      </p:sp>
      <p:cxnSp>
        <p:nvCxnSpPr>
          <p:cNvPr id="18463" name="AutoShape 36"/>
          <p:cNvCxnSpPr>
            <a:cxnSpLocks noChangeShapeType="1"/>
            <a:stCxn id="18455" idx="0"/>
            <a:endCxn id="18461" idx="1"/>
          </p:cNvCxnSpPr>
          <p:nvPr/>
        </p:nvCxnSpPr>
        <p:spPr bwMode="auto">
          <a:xfrm rot="5400000" flipH="1">
            <a:off x="1866900" y="1562100"/>
            <a:ext cx="1143000" cy="762000"/>
          </a:xfrm>
          <a:prstGeom prst="curvedConnector4">
            <a:avLst>
              <a:gd name="adj1" fmla="val 36667"/>
              <a:gd name="adj2" fmla="val 13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4" name="AutoShape 37"/>
          <p:cNvCxnSpPr>
            <a:cxnSpLocks noChangeShapeType="1"/>
            <a:stCxn id="18467" idx="0"/>
            <a:endCxn id="18461" idx="2"/>
          </p:cNvCxnSpPr>
          <p:nvPr/>
        </p:nvCxnSpPr>
        <p:spPr bwMode="auto">
          <a:xfrm rot="-5400000">
            <a:off x="2686050" y="2114550"/>
            <a:ext cx="914400" cy="381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5" name="AutoShape 38"/>
          <p:cNvCxnSpPr>
            <a:cxnSpLocks noChangeShapeType="1"/>
            <a:endCxn id="18461" idx="3"/>
          </p:cNvCxnSpPr>
          <p:nvPr/>
        </p:nvCxnSpPr>
        <p:spPr bwMode="auto">
          <a:xfrm rot="-5400000">
            <a:off x="3200400" y="1676400"/>
            <a:ext cx="1371600" cy="762000"/>
          </a:xfrm>
          <a:prstGeom prst="curvedConnector4">
            <a:avLst>
              <a:gd name="adj1" fmla="val 38889"/>
              <a:gd name="adj2" fmla="val 13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6" name="Rectangle 39" descr="Dark upward diagonal"/>
          <p:cNvSpPr>
            <a:spLocks noChangeArrowheads="1"/>
          </p:cNvSpPr>
          <p:nvPr/>
        </p:nvSpPr>
        <p:spPr bwMode="auto">
          <a:xfrm>
            <a:off x="5699125" y="1012825"/>
            <a:ext cx="457200" cy="838200"/>
          </a:xfrm>
          <a:prstGeom prst="rect">
            <a:avLst/>
          </a:prstGeom>
          <a:pattFill prst="dkUpDiag">
            <a:fgClr>
              <a:srgbClr val="0066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Rectangle 40" descr="Dark upward diagonal"/>
          <p:cNvSpPr>
            <a:spLocks noChangeArrowheads="1"/>
          </p:cNvSpPr>
          <p:nvPr/>
        </p:nvSpPr>
        <p:spPr bwMode="auto">
          <a:xfrm>
            <a:off x="3048000" y="2590800"/>
            <a:ext cx="152400" cy="1219200"/>
          </a:xfrm>
          <a:prstGeom prst="rect">
            <a:avLst/>
          </a:prstGeom>
          <a:pattFill prst="dkUpDiag">
            <a:fgClr>
              <a:srgbClr val="3366FF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8" name="Rectangle 41" descr="Wide downward diagonal"/>
          <p:cNvSpPr>
            <a:spLocks noChangeArrowheads="1"/>
          </p:cNvSpPr>
          <p:nvPr/>
        </p:nvSpPr>
        <p:spPr bwMode="auto">
          <a:xfrm>
            <a:off x="5715000" y="1905000"/>
            <a:ext cx="457200" cy="228600"/>
          </a:xfrm>
          <a:prstGeom prst="rect">
            <a:avLst/>
          </a:prstGeom>
          <a:pattFill prst="wdDnDiag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9" name="Line 42"/>
          <p:cNvSpPr>
            <a:spLocks noChangeShapeType="1"/>
          </p:cNvSpPr>
          <p:nvPr/>
        </p:nvSpPr>
        <p:spPr bwMode="auto">
          <a:xfrm>
            <a:off x="5699125" y="1317625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0" name="Rectangle 43" descr="Zig zag"/>
          <p:cNvSpPr>
            <a:spLocks noChangeArrowheads="1"/>
          </p:cNvSpPr>
          <p:nvPr/>
        </p:nvSpPr>
        <p:spPr bwMode="auto">
          <a:xfrm>
            <a:off x="5715000" y="2079625"/>
            <a:ext cx="441325" cy="76200"/>
          </a:xfrm>
          <a:prstGeom prst="rect">
            <a:avLst/>
          </a:prstGeom>
          <a:pattFill prst="zigZag">
            <a:fgClr>
              <a:srgbClr val="FF0066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1" name="Freeform 44"/>
          <p:cNvSpPr>
            <a:spLocks/>
          </p:cNvSpPr>
          <p:nvPr/>
        </p:nvSpPr>
        <p:spPr bwMode="auto">
          <a:xfrm>
            <a:off x="3451225" y="4038600"/>
            <a:ext cx="98425" cy="241300"/>
          </a:xfrm>
          <a:custGeom>
            <a:avLst/>
            <a:gdLst>
              <a:gd name="T0" fmla="*/ 2147483647 w 62"/>
              <a:gd name="T1" fmla="*/ 0 h 152"/>
              <a:gd name="T2" fmla="*/ 2147483647 w 62"/>
              <a:gd name="T3" fmla="*/ 2147483647 h 152"/>
              <a:gd name="T4" fmla="*/ 2147483647 w 62"/>
              <a:gd name="T5" fmla="*/ 2147483647 h 152"/>
              <a:gd name="T6" fmla="*/ 2147483647 w 62"/>
              <a:gd name="T7" fmla="*/ 2147483647 h 152"/>
              <a:gd name="T8" fmla="*/ 2147483647 w 62"/>
              <a:gd name="T9" fmla="*/ 2147483647 h 152"/>
              <a:gd name="T10" fmla="*/ 2147483647 w 62"/>
              <a:gd name="T11" fmla="*/ 2147483647 h 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152"/>
              <a:gd name="T20" fmla="*/ 62 w 62"/>
              <a:gd name="T21" fmla="*/ 152 h 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152">
                <a:moveTo>
                  <a:pt x="26" y="0"/>
                </a:moveTo>
                <a:cubicBezTo>
                  <a:pt x="10" y="45"/>
                  <a:pt x="44" y="35"/>
                  <a:pt x="2" y="64"/>
                </a:cubicBezTo>
                <a:cubicBezTo>
                  <a:pt x="4" y="74"/>
                  <a:pt x="3" y="86"/>
                  <a:pt x="10" y="96"/>
                </a:cubicBezTo>
                <a:cubicBezTo>
                  <a:pt x="18" y="109"/>
                  <a:pt x="62" y="121"/>
                  <a:pt x="10" y="104"/>
                </a:cubicBezTo>
                <a:cubicBezTo>
                  <a:pt x="7" y="112"/>
                  <a:pt x="0" y="119"/>
                  <a:pt x="2" y="128"/>
                </a:cubicBezTo>
                <a:cubicBezTo>
                  <a:pt x="3" y="137"/>
                  <a:pt x="18" y="152"/>
                  <a:pt x="18" y="15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2" name="Text Box 45"/>
          <p:cNvSpPr txBox="1">
            <a:spLocks noChangeArrowheads="1"/>
          </p:cNvSpPr>
          <p:nvPr/>
        </p:nvSpPr>
        <p:spPr bwMode="auto">
          <a:xfrm>
            <a:off x="2286000" y="477837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/>
              <a:t>Electrochemical cell</a:t>
            </a:r>
          </a:p>
        </p:txBody>
      </p:sp>
      <p:sp>
        <p:nvSpPr>
          <p:cNvPr id="18473" name="Text Box 46"/>
          <p:cNvSpPr txBox="1">
            <a:spLocks noChangeArrowheads="1"/>
          </p:cNvSpPr>
          <p:nvPr/>
        </p:nvSpPr>
        <p:spPr bwMode="auto">
          <a:xfrm>
            <a:off x="3886200" y="2590800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/>
              <a:t>counter</a:t>
            </a:r>
            <a:endParaRPr lang="en-US" b="0"/>
          </a:p>
        </p:txBody>
      </p:sp>
      <p:sp>
        <p:nvSpPr>
          <p:cNvPr id="18474" name="Text Box 47"/>
          <p:cNvSpPr txBox="1">
            <a:spLocks noChangeArrowheads="1"/>
          </p:cNvSpPr>
          <p:nvPr/>
        </p:nvSpPr>
        <p:spPr bwMode="auto">
          <a:xfrm>
            <a:off x="5105400" y="2971800"/>
            <a:ext cx="174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/>
              <a:t>working electrode</a:t>
            </a:r>
            <a:endParaRPr lang="en-US" b="0"/>
          </a:p>
        </p:txBody>
      </p:sp>
      <p:cxnSp>
        <p:nvCxnSpPr>
          <p:cNvPr id="18475" name="AutoShape 48"/>
          <p:cNvCxnSpPr>
            <a:cxnSpLocks noChangeShapeType="1"/>
            <a:stCxn id="18474" idx="1"/>
            <a:endCxn id="18467" idx="0"/>
          </p:cNvCxnSpPr>
          <p:nvPr/>
        </p:nvCxnSpPr>
        <p:spPr bwMode="auto">
          <a:xfrm rot="10800000">
            <a:off x="3124200" y="2590800"/>
            <a:ext cx="1981200" cy="549275"/>
          </a:xfrm>
          <a:prstGeom prst="curvedConnector4">
            <a:avLst>
              <a:gd name="adj1" fmla="val 48079"/>
              <a:gd name="adj2" fmla="val 141620"/>
            </a:avLst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76" name="Line 49"/>
          <p:cNvSpPr>
            <a:spLocks noChangeShapeType="1"/>
          </p:cNvSpPr>
          <p:nvPr/>
        </p:nvSpPr>
        <p:spPr bwMode="auto">
          <a:xfrm flipH="1" flipV="1">
            <a:off x="5943600" y="2895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7" name="Line 50"/>
          <p:cNvSpPr>
            <a:spLocks noChangeShapeType="1"/>
          </p:cNvSpPr>
          <p:nvPr/>
        </p:nvSpPr>
        <p:spPr bwMode="auto">
          <a:xfrm flipH="1">
            <a:off x="3581400" y="27432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8" name="Line 51"/>
          <p:cNvSpPr>
            <a:spLocks noChangeShapeType="1"/>
          </p:cNvSpPr>
          <p:nvPr/>
        </p:nvSpPr>
        <p:spPr bwMode="auto">
          <a:xfrm>
            <a:off x="2286000" y="2971800"/>
            <a:ext cx="457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9" name="Line 52"/>
          <p:cNvSpPr>
            <a:spLocks noChangeShapeType="1"/>
          </p:cNvSpPr>
          <p:nvPr/>
        </p:nvSpPr>
        <p:spPr bwMode="auto">
          <a:xfrm>
            <a:off x="2895600" y="2971800"/>
            <a:ext cx="1524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0" name="Line 53"/>
          <p:cNvSpPr>
            <a:spLocks noChangeShapeType="1"/>
          </p:cNvSpPr>
          <p:nvPr/>
        </p:nvSpPr>
        <p:spPr bwMode="auto">
          <a:xfrm>
            <a:off x="3200400" y="2971800"/>
            <a:ext cx="2286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1" name="Line 54"/>
          <p:cNvSpPr>
            <a:spLocks noChangeShapeType="1"/>
          </p:cNvSpPr>
          <p:nvPr/>
        </p:nvSpPr>
        <p:spPr bwMode="auto">
          <a:xfrm>
            <a:off x="3581400" y="2971800"/>
            <a:ext cx="457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2" name="Line 55"/>
          <p:cNvSpPr>
            <a:spLocks noChangeShapeType="1"/>
          </p:cNvSpPr>
          <p:nvPr/>
        </p:nvSpPr>
        <p:spPr bwMode="auto">
          <a:xfrm>
            <a:off x="1752600" y="2438400"/>
            <a:ext cx="60960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3" name="Line 56"/>
          <p:cNvSpPr>
            <a:spLocks noChangeShapeType="1"/>
          </p:cNvSpPr>
          <p:nvPr/>
        </p:nvSpPr>
        <p:spPr bwMode="auto">
          <a:xfrm>
            <a:off x="2362200" y="2743200"/>
            <a:ext cx="381000" cy="1447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4" name="Text Box 57"/>
          <p:cNvSpPr txBox="1">
            <a:spLocks noChangeArrowheads="1"/>
          </p:cNvSpPr>
          <p:nvPr/>
        </p:nvSpPr>
        <p:spPr bwMode="auto">
          <a:xfrm>
            <a:off x="1600200" y="2514600"/>
            <a:ext cx="500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/>
              <a:t>N</a:t>
            </a:r>
            <a:r>
              <a:rPr lang="en-US" sz="1400" b="0" baseline="-25000"/>
              <a:t>2</a:t>
            </a:r>
          </a:p>
          <a:p>
            <a:r>
              <a:rPr lang="en-US" sz="1400" b="0"/>
              <a:t>inlet</a:t>
            </a:r>
            <a:endParaRPr lang="en-US" b="0"/>
          </a:p>
        </p:txBody>
      </p:sp>
      <p:sp>
        <p:nvSpPr>
          <p:cNvPr id="18485" name="Text Box 58"/>
          <p:cNvSpPr txBox="1">
            <a:spLocks noChangeArrowheads="1"/>
          </p:cNvSpPr>
          <p:nvPr/>
        </p:nvSpPr>
        <p:spPr bwMode="auto">
          <a:xfrm>
            <a:off x="5013325" y="2384425"/>
            <a:ext cx="1036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/>
              <a:t>Protein film</a:t>
            </a:r>
            <a:endParaRPr lang="en-US" b="0"/>
          </a:p>
        </p:txBody>
      </p:sp>
      <p:sp>
        <p:nvSpPr>
          <p:cNvPr id="18486" name="Line 59"/>
          <p:cNvSpPr>
            <a:spLocks noChangeShapeType="1"/>
          </p:cNvSpPr>
          <p:nvPr/>
        </p:nvSpPr>
        <p:spPr bwMode="auto">
          <a:xfrm flipV="1">
            <a:off x="5791200" y="22098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7" name="Text Box 60"/>
          <p:cNvSpPr txBox="1">
            <a:spLocks noChangeArrowheads="1"/>
          </p:cNvSpPr>
          <p:nvPr/>
        </p:nvSpPr>
        <p:spPr bwMode="auto">
          <a:xfrm>
            <a:off x="6156325" y="7489825"/>
            <a:ext cx="817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u="sng"/>
              <a:t>Figure1</a:t>
            </a:r>
            <a:endParaRPr lang="en-US" b="0"/>
          </a:p>
        </p:txBody>
      </p:sp>
      <p:sp>
        <p:nvSpPr>
          <p:cNvPr id="18488" name="Text Box 61"/>
          <p:cNvSpPr txBox="1">
            <a:spLocks noChangeArrowheads="1"/>
          </p:cNvSpPr>
          <p:nvPr/>
        </p:nvSpPr>
        <p:spPr bwMode="auto">
          <a:xfrm>
            <a:off x="1752600" y="2133600"/>
            <a:ext cx="846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/>
              <a:t>reference</a:t>
            </a:r>
          </a:p>
        </p:txBody>
      </p:sp>
      <p:sp>
        <p:nvSpPr>
          <p:cNvPr id="18489" name="Line 62"/>
          <p:cNvSpPr>
            <a:spLocks noChangeShapeType="1"/>
          </p:cNvSpPr>
          <p:nvPr/>
        </p:nvSpPr>
        <p:spPr bwMode="auto">
          <a:xfrm>
            <a:off x="2514600" y="2362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0" name="Text Box 63"/>
          <p:cNvSpPr txBox="1">
            <a:spLocks noChangeArrowheads="1"/>
          </p:cNvSpPr>
          <p:nvPr/>
        </p:nvSpPr>
        <p:spPr bwMode="auto">
          <a:xfrm>
            <a:off x="4953000" y="1600200"/>
            <a:ext cx="7191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/>
              <a:t>insulator</a:t>
            </a:r>
          </a:p>
        </p:txBody>
      </p:sp>
      <p:sp>
        <p:nvSpPr>
          <p:cNvPr id="18491" name="Line 64"/>
          <p:cNvSpPr>
            <a:spLocks noChangeShapeType="1"/>
          </p:cNvSpPr>
          <p:nvPr/>
        </p:nvSpPr>
        <p:spPr bwMode="auto">
          <a:xfrm>
            <a:off x="5410200" y="18288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2" name="Text Box 65"/>
          <p:cNvSpPr txBox="1">
            <a:spLocks noChangeArrowheads="1"/>
          </p:cNvSpPr>
          <p:nvPr/>
        </p:nvSpPr>
        <p:spPr bwMode="auto">
          <a:xfrm>
            <a:off x="6232525" y="1570038"/>
            <a:ext cx="74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/>
              <a:t>electrode</a:t>
            </a:r>
          </a:p>
          <a:p>
            <a:r>
              <a:rPr lang="en-US" sz="1200" b="0"/>
              <a:t>material</a:t>
            </a:r>
          </a:p>
        </p:txBody>
      </p:sp>
      <p:sp>
        <p:nvSpPr>
          <p:cNvPr id="18493" name="Line 66"/>
          <p:cNvSpPr>
            <a:spLocks noChangeShapeType="1"/>
          </p:cNvSpPr>
          <p:nvPr/>
        </p:nvSpPr>
        <p:spPr bwMode="auto">
          <a:xfrm flipH="1">
            <a:off x="6019800" y="1828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4" name="Line 67"/>
          <p:cNvSpPr>
            <a:spLocks noChangeShapeType="1"/>
          </p:cNvSpPr>
          <p:nvPr/>
        </p:nvSpPr>
        <p:spPr bwMode="auto">
          <a:xfrm flipH="1">
            <a:off x="6156325" y="1317625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5" name="Line 68"/>
          <p:cNvSpPr>
            <a:spLocks noChangeShapeType="1"/>
          </p:cNvSpPr>
          <p:nvPr/>
        </p:nvSpPr>
        <p:spPr bwMode="auto">
          <a:xfrm>
            <a:off x="3184525" y="3603625"/>
            <a:ext cx="15875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6" name="Text Box 69"/>
          <p:cNvSpPr txBox="1">
            <a:spLocks noChangeArrowheads="1"/>
          </p:cNvSpPr>
          <p:nvPr/>
        </p:nvSpPr>
        <p:spPr bwMode="auto">
          <a:xfrm>
            <a:off x="1066800" y="381000"/>
            <a:ext cx="7123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CC0000"/>
                </a:solidFill>
              </a:rPr>
              <a:t>Equipment for </a:t>
            </a:r>
            <a:r>
              <a:rPr lang="en-US" i="1">
                <a:solidFill>
                  <a:srgbClr val="CC0000"/>
                </a:solidFill>
              </a:rPr>
              <a:t>developing</a:t>
            </a:r>
            <a:r>
              <a:rPr lang="en-US">
                <a:solidFill>
                  <a:srgbClr val="CC0000"/>
                </a:solidFill>
              </a:rPr>
              <a:t> electrochemical biosensors</a:t>
            </a:r>
            <a:endParaRPr lang="en-US"/>
          </a:p>
        </p:txBody>
      </p:sp>
      <p:sp>
        <p:nvSpPr>
          <p:cNvPr id="18497" name="Text Box 70"/>
          <p:cNvSpPr txBox="1">
            <a:spLocks noChangeArrowheads="1"/>
          </p:cNvSpPr>
          <p:nvPr/>
        </p:nvSpPr>
        <p:spPr bwMode="auto">
          <a:xfrm>
            <a:off x="6934200" y="3886200"/>
            <a:ext cx="1738313" cy="822325"/>
          </a:xfrm>
          <a:prstGeom prst="rect">
            <a:avLst/>
          </a:prstGeom>
          <a:solidFill>
            <a:srgbClr val="F88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0"/>
              <a:t>Cyclic </a:t>
            </a:r>
          </a:p>
          <a:p>
            <a:pPr algn="ctr"/>
            <a:r>
              <a:rPr lang="en-US" b="0"/>
              <a:t>voltammetry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381000" y="304800"/>
          <a:ext cx="8382000" cy="516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Document" r:id="rId3" imgW="23720635" imgH="14628571" progId="Word.Document.12">
                  <p:link updateAutomatic="1"/>
                </p:oleObj>
              </mc:Choice>
              <mc:Fallback>
                <p:oleObj name="Document" r:id="rId3" imgW="23720635" imgH="14628571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"/>
                        <a:ext cx="8382000" cy="516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09600" y="50292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RDVs of myoglobin-lipid film (a) on PG electrode with and without 3.9 mM ferredoxin (Fd) in pH 7 buffer; (b) Influence of ferredoxin concentration on I</a:t>
            </a:r>
            <a:r>
              <a:rPr lang="en-US" sz="1800" baseline="-25000"/>
              <a:t>cat</a:t>
            </a:r>
            <a:r>
              <a:rPr lang="en-US" sz="1800"/>
              <a:t> showing non-linear regression  fit onto Michaelis-Menten model (solid line) and a linear fit to the simple EC' catalytic model (dashed line). 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066800" y="304800"/>
            <a:ext cx="518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Example: Mb + Fd </a:t>
            </a:r>
            <a:r>
              <a:rPr lang="en-US">
                <a:sym typeface="Symbol" charset="0"/>
              </a:rPr>
              <a:t>  Mb(Fd) </a:t>
            </a:r>
            <a:r>
              <a:rPr lang="en-US">
                <a:sym typeface="Wingdings" charset="0"/>
              </a:rPr>
              <a:t>  Mb  +  reduced Fd</a:t>
            </a:r>
            <a:r>
              <a:rPr lang="en-US"/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410200" y="2819400"/>
            <a:ext cx="419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0" i="1">
                <a:latin typeface="Arial" charset="0"/>
                <a:cs typeface="Arial" charset="0"/>
              </a:rPr>
              <a:t>k</a:t>
            </a:r>
            <a:r>
              <a:rPr lang="en-US" sz="2000" b="0" i="1" baseline="-25000">
                <a:latin typeface="Arial" charset="0"/>
                <a:cs typeface="Arial" charset="0"/>
              </a:rPr>
              <a:t>cat</a:t>
            </a:r>
            <a:r>
              <a:rPr lang="en-US" sz="2000" b="0" baseline="-25000">
                <a:latin typeface="Arial" charset="0"/>
                <a:cs typeface="Arial" charset="0"/>
              </a:rPr>
              <a:t> </a:t>
            </a:r>
            <a:r>
              <a:rPr lang="en-US" sz="2000" b="0">
                <a:latin typeface="Arial" charset="0"/>
                <a:cs typeface="Arial" charset="0"/>
              </a:rPr>
              <a:t>= 102 s</a:t>
            </a:r>
            <a:r>
              <a:rPr lang="en-US" sz="2000" b="0" baseline="30000">
                <a:latin typeface="Arial" charset="0"/>
                <a:cs typeface="Arial" charset="0"/>
              </a:rPr>
              <a:t>-1</a:t>
            </a:r>
            <a:r>
              <a:rPr lang="en-US" sz="2000" b="0">
                <a:latin typeface="Arial" charset="0"/>
                <a:cs typeface="Arial" charset="0"/>
              </a:rPr>
              <a:t>   </a:t>
            </a:r>
            <a:r>
              <a:rPr lang="en-US" sz="2000" b="0" i="1">
                <a:latin typeface="Arial" charset="0"/>
                <a:cs typeface="Arial" charset="0"/>
              </a:rPr>
              <a:t>K</a:t>
            </a:r>
            <a:r>
              <a:rPr lang="en-US" sz="2000" b="0" i="1" baseline="-25000">
                <a:latin typeface="Arial" charset="0"/>
                <a:cs typeface="Arial" charset="0"/>
              </a:rPr>
              <a:t>M</a:t>
            </a:r>
            <a:r>
              <a:rPr lang="en-US" sz="2000" b="0">
                <a:latin typeface="Arial" charset="0"/>
                <a:cs typeface="Arial" charset="0"/>
              </a:rPr>
              <a:t> = 112 , </a:t>
            </a:r>
          </a:p>
          <a:p>
            <a:r>
              <a:rPr lang="en-US" sz="2000" b="0">
                <a:latin typeface="Arial" charset="0"/>
                <a:cs typeface="Arial" charset="0"/>
              </a:rPr>
              <a:t>k</a:t>
            </a:r>
            <a:r>
              <a:rPr lang="en-US" sz="2000" b="0" baseline="-25000">
                <a:latin typeface="Arial" charset="0"/>
                <a:cs typeface="Arial" charset="0"/>
              </a:rPr>
              <a:t>cat</a:t>
            </a:r>
            <a:r>
              <a:rPr lang="en-US" sz="2000" b="0">
                <a:latin typeface="Arial" charset="0"/>
                <a:cs typeface="Arial" charset="0"/>
              </a:rPr>
              <a:t>/K</a:t>
            </a:r>
            <a:r>
              <a:rPr lang="en-US" sz="2000" b="0" baseline="-25000">
                <a:latin typeface="Arial" charset="0"/>
                <a:cs typeface="Arial" charset="0"/>
              </a:rPr>
              <a:t>M</a:t>
            </a:r>
            <a:r>
              <a:rPr lang="en-US" sz="2000" b="0">
                <a:latin typeface="Arial" charset="0"/>
                <a:cs typeface="Arial" charset="0"/>
              </a:rPr>
              <a:t> = 9.1 x 10</a:t>
            </a:r>
            <a:r>
              <a:rPr lang="en-US" sz="2000" b="0" baseline="30000">
                <a:latin typeface="Arial" charset="0"/>
                <a:cs typeface="Arial" charset="0"/>
              </a:rPr>
              <a:t>4</a:t>
            </a:r>
            <a:r>
              <a:rPr lang="en-US" sz="2000" b="0">
                <a:latin typeface="Arial" charset="0"/>
                <a:cs typeface="Arial" charset="0"/>
              </a:rPr>
              <a:t> M</a:t>
            </a:r>
            <a:r>
              <a:rPr lang="en-US" sz="2000" b="0" baseline="30000">
                <a:latin typeface="Arial" charset="0"/>
                <a:cs typeface="Arial" charset="0"/>
              </a:rPr>
              <a:t>-1</a:t>
            </a:r>
            <a:r>
              <a:rPr lang="en-US" sz="2000" b="0">
                <a:latin typeface="Arial" charset="0"/>
                <a:cs typeface="Arial" charset="0"/>
              </a:rPr>
              <a:t> s</a:t>
            </a:r>
            <a:r>
              <a:rPr lang="en-US" sz="2000" b="0" baseline="30000">
                <a:latin typeface="Arial" charset="0"/>
                <a:cs typeface="Arial" charset="0"/>
              </a:rPr>
              <a:t>-1</a:t>
            </a:r>
            <a:r>
              <a:rPr lang="en-US" sz="2000" b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6013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Catalytic enzyme electrochemistry</a:t>
            </a:r>
          </a:p>
          <a:p>
            <a:r>
              <a:rPr lang="en-US" b="0"/>
              <a:t> a basis for </a:t>
            </a:r>
            <a:r>
              <a:rPr lang="en-US">
                <a:solidFill>
                  <a:srgbClr val="FF0000"/>
                </a:solidFill>
              </a:rPr>
              <a:t>glucose</a:t>
            </a:r>
            <a:r>
              <a:rPr lang="en-US" b="0"/>
              <a:t> biosensor - glucose oxidase</a:t>
            </a:r>
          </a:p>
        </p:txBody>
      </p:sp>
      <p:pic>
        <p:nvPicPr>
          <p:cNvPr id="20482" name="Picture 3" descr="\\Nucleus\vol1\USERS\JFRLAB\bingquan\Scan fig1 3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4343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143000" y="1752600"/>
            <a:ext cx="134937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/>
              <a:t>oxidation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9718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0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886200" y="4267200"/>
            <a:ext cx="1655763" cy="466725"/>
          </a:xfrm>
          <a:prstGeom prst="rect">
            <a:avLst/>
          </a:prstGeom>
          <a:solidFill>
            <a:srgbClr val="F886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Fc mediator</a:t>
            </a:r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V="1">
            <a:off x="1752600" y="1219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4632325" y="2041525"/>
            <a:ext cx="1819275" cy="822325"/>
          </a:xfrm>
          <a:prstGeom prst="rect">
            <a:avLst/>
          </a:prstGeom>
          <a:solidFill>
            <a:srgbClr val="F88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Fc + glucose </a:t>
            </a:r>
          </a:p>
          <a:p>
            <a:r>
              <a:rPr lang="en-US" b="0"/>
              <a:t>+ enzyme</a:t>
            </a: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5638800" y="1143000"/>
            <a:ext cx="1920875" cy="457200"/>
          </a:xfrm>
          <a:prstGeom prst="rect">
            <a:avLst/>
          </a:prstGeom>
          <a:solidFill>
            <a:srgbClr val="F88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/>
              <a:t>I = f [glucose]</a:t>
            </a:r>
          </a:p>
        </p:txBody>
      </p:sp>
      <p:graphicFrame>
        <p:nvGraphicFramePr>
          <p:cNvPr id="20489" name="Object 2"/>
          <p:cNvGraphicFramePr>
            <a:graphicFrameLocks noChangeAspect="1"/>
          </p:cNvGraphicFramePr>
          <p:nvPr/>
        </p:nvGraphicFramePr>
        <p:xfrm>
          <a:off x="1295400" y="6172200"/>
          <a:ext cx="59451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Document" r:id="rId4" imgW="5943600" imgH="355600" progId="Word.Document.8">
                  <p:embed/>
                </p:oleObj>
              </mc:Choice>
              <mc:Fallback>
                <p:oleObj name="Document" r:id="rId4" imgW="5943600" imgH="355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172200"/>
                        <a:ext cx="59451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6096000" y="3200400"/>
            <a:ext cx="2505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D8002F"/>
                </a:solidFill>
              </a:rPr>
              <a:t>Mediator shuttles</a:t>
            </a:r>
          </a:p>
          <a:p>
            <a:r>
              <a:rPr lang="en-US" sz="1800">
                <a:solidFill>
                  <a:srgbClr val="D8002F"/>
                </a:solidFill>
              </a:rPr>
              <a:t>Electrons between </a:t>
            </a:r>
          </a:p>
          <a:p>
            <a:r>
              <a:rPr lang="en-US" sz="1800">
                <a:solidFill>
                  <a:srgbClr val="D8002F"/>
                </a:solidFill>
              </a:rPr>
              <a:t>Enzyme and electrode</a:t>
            </a:r>
            <a:endParaRPr lang="en-US" sz="1800" b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1149350" y="655638"/>
            <a:ext cx="7377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CC0000"/>
                </a:solidFill>
              </a:rPr>
              <a:t>• Most sensors use enzyme called glucose oxidase (GO)</a:t>
            </a:r>
          </a:p>
          <a:p>
            <a:r>
              <a:rPr lang="en-US">
                <a:solidFill>
                  <a:srgbClr val="CC0000"/>
                </a:solidFill>
              </a:rPr>
              <a:t>• Most sensors are constructed on electrodes, and use a</a:t>
            </a:r>
          </a:p>
          <a:p>
            <a:r>
              <a:rPr lang="en-US">
                <a:solidFill>
                  <a:srgbClr val="CC0000"/>
                </a:solidFill>
              </a:rPr>
              <a:t>  </a:t>
            </a:r>
            <a:r>
              <a:rPr lang="en-US" u="sng">
                <a:solidFill>
                  <a:srgbClr val="CC0000"/>
                </a:solidFill>
              </a:rPr>
              <a:t> </a:t>
            </a:r>
            <a:r>
              <a:rPr lang="en-US" u="sng">
                <a:solidFill>
                  <a:srgbClr val="000066"/>
                </a:solidFill>
              </a:rPr>
              <a:t>mediator</a:t>
            </a:r>
            <a:r>
              <a:rPr lang="en-US">
                <a:solidFill>
                  <a:srgbClr val="CC0000"/>
                </a:solidFill>
              </a:rPr>
              <a:t> to carry electrons from enzyme to GO</a:t>
            </a:r>
          </a:p>
          <a:p>
            <a:r>
              <a:rPr lang="en-US">
                <a:solidFill>
                  <a:srgbClr val="CC0000"/>
                </a:solidFill>
              </a:rPr>
              <a:t>Fc = mediator, ferrocene, an iron complex</a:t>
            </a:r>
          </a:p>
          <a:p>
            <a:endParaRPr lang="en-US">
              <a:solidFill>
                <a:srgbClr val="CC0000"/>
              </a:solidFill>
            </a:endParaRPr>
          </a:p>
        </p:txBody>
      </p:sp>
      <p:sp>
        <p:nvSpPr>
          <p:cNvPr id="21506" name="Line 5"/>
          <p:cNvSpPr>
            <a:spLocks noChangeShapeType="1"/>
          </p:cNvSpPr>
          <p:nvPr/>
        </p:nvSpPr>
        <p:spPr bwMode="auto">
          <a:xfrm>
            <a:off x="1758950" y="3779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996950" y="2789238"/>
            <a:ext cx="4830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80"/>
                </a:solidFill>
              </a:rPr>
              <a:t>These reactions occur in the sensor:</a:t>
            </a:r>
          </a:p>
          <a:p>
            <a:endParaRPr lang="en-US">
              <a:solidFill>
                <a:srgbClr val="800080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Fc        </a:t>
            </a:r>
          </a:p>
          <a:p>
            <a:endParaRPr lang="en-US">
              <a:solidFill>
                <a:srgbClr val="CC0000"/>
              </a:solidFill>
            </a:endParaRPr>
          </a:p>
          <a:p>
            <a:endParaRPr lang="en-US" b="0"/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581275" y="3535363"/>
            <a:ext cx="296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80"/>
                </a:solidFill>
              </a:rPr>
              <a:t>Fc</a:t>
            </a:r>
            <a:r>
              <a:rPr lang="en-US" baseline="30000">
                <a:solidFill>
                  <a:srgbClr val="800080"/>
                </a:solidFill>
              </a:rPr>
              <a:t>+   </a:t>
            </a:r>
            <a:r>
              <a:rPr lang="en-US">
                <a:solidFill>
                  <a:srgbClr val="800080"/>
                </a:solidFill>
              </a:rPr>
              <a:t>+  e-  (measured)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1073150" y="4008438"/>
            <a:ext cx="445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80"/>
                </a:solidFill>
              </a:rPr>
              <a:t>GO</a:t>
            </a:r>
            <a:r>
              <a:rPr lang="en-US" baseline="-25000">
                <a:solidFill>
                  <a:srgbClr val="800080"/>
                </a:solidFill>
              </a:rPr>
              <a:t>R</a:t>
            </a:r>
            <a:r>
              <a:rPr lang="en-US">
                <a:solidFill>
                  <a:srgbClr val="800080"/>
                </a:solidFill>
              </a:rPr>
              <a:t>  +  2 Fc </a:t>
            </a:r>
            <a:r>
              <a:rPr lang="en-US" baseline="30000">
                <a:solidFill>
                  <a:srgbClr val="800080"/>
                </a:solidFill>
              </a:rPr>
              <a:t>+ </a:t>
            </a:r>
            <a:r>
              <a:rPr lang="en-US">
                <a:solidFill>
                  <a:srgbClr val="800080"/>
                </a:solidFill>
              </a:rPr>
              <a:t>  --&gt;  GO</a:t>
            </a:r>
            <a:r>
              <a:rPr lang="en-US" baseline="-25000">
                <a:solidFill>
                  <a:srgbClr val="800080"/>
                </a:solidFill>
              </a:rPr>
              <a:t>ox</a:t>
            </a:r>
            <a:r>
              <a:rPr lang="en-US">
                <a:solidFill>
                  <a:srgbClr val="800080"/>
                </a:solidFill>
              </a:rPr>
              <a:t>  +  2 Fc</a:t>
            </a:r>
            <a:endParaRPr lang="en-US" baseline="30000">
              <a:solidFill>
                <a:srgbClr val="800080"/>
              </a:solidFill>
            </a:endParaRP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1057275" y="4678363"/>
            <a:ext cx="6061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80"/>
                </a:solidFill>
              </a:rPr>
              <a:t>GO</a:t>
            </a:r>
            <a:r>
              <a:rPr lang="en-US" baseline="-25000">
                <a:solidFill>
                  <a:srgbClr val="800080"/>
                </a:solidFill>
              </a:rPr>
              <a:t>ox</a:t>
            </a:r>
            <a:r>
              <a:rPr lang="en-US">
                <a:solidFill>
                  <a:srgbClr val="800080"/>
                </a:solidFill>
              </a:rPr>
              <a:t>  +  glucose</a:t>
            </a:r>
            <a:r>
              <a:rPr lang="en-US" baseline="30000">
                <a:solidFill>
                  <a:srgbClr val="800080"/>
                </a:solidFill>
              </a:rPr>
              <a:t> </a:t>
            </a:r>
            <a:r>
              <a:rPr lang="en-US">
                <a:solidFill>
                  <a:srgbClr val="800080"/>
                </a:solidFill>
              </a:rPr>
              <a:t>  --&gt;  GO</a:t>
            </a:r>
            <a:r>
              <a:rPr lang="en-US" baseline="-25000">
                <a:solidFill>
                  <a:srgbClr val="800080"/>
                </a:solidFill>
              </a:rPr>
              <a:t>R</a:t>
            </a:r>
            <a:r>
              <a:rPr lang="en-US">
                <a:solidFill>
                  <a:srgbClr val="800080"/>
                </a:solidFill>
              </a:rPr>
              <a:t>  +  gluconolactone</a:t>
            </a:r>
            <a:endParaRPr lang="en-US" baseline="30000">
              <a:solidFill>
                <a:srgbClr val="800080"/>
              </a:solidFill>
            </a:endParaRPr>
          </a:p>
          <a:p>
            <a:endParaRPr lang="en-US" b="0"/>
          </a:p>
        </p:txBody>
      </p:sp>
      <p:cxnSp>
        <p:nvCxnSpPr>
          <p:cNvPr id="21511" name="AutoShape 14"/>
          <p:cNvCxnSpPr>
            <a:cxnSpLocks noChangeShapeType="1"/>
            <a:stCxn id="21510" idx="0"/>
            <a:endCxn id="21509" idx="1"/>
          </p:cNvCxnSpPr>
          <p:nvPr/>
        </p:nvCxnSpPr>
        <p:spPr bwMode="auto">
          <a:xfrm rot="5400000" flipH="1">
            <a:off x="2359819" y="2950369"/>
            <a:ext cx="441325" cy="3014663"/>
          </a:xfrm>
          <a:prstGeom prst="bentConnector4">
            <a:avLst>
              <a:gd name="adj1" fmla="val 24102"/>
              <a:gd name="adj2" fmla="val 107583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2" name="AutoShape 15"/>
          <p:cNvCxnSpPr>
            <a:cxnSpLocks noChangeShapeType="1"/>
            <a:stCxn id="21509" idx="3"/>
            <a:endCxn id="21507" idx="1"/>
          </p:cNvCxnSpPr>
          <p:nvPr/>
        </p:nvCxnSpPr>
        <p:spPr bwMode="auto">
          <a:xfrm flipH="1" flipV="1">
            <a:off x="996950" y="3748088"/>
            <a:ext cx="4533900" cy="488950"/>
          </a:xfrm>
          <a:prstGeom prst="bentConnector5">
            <a:avLst>
              <a:gd name="adj1" fmla="val -5042"/>
              <a:gd name="adj2" fmla="val 342856"/>
              <a:gd name="adj3" fmla="val 10504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615950" y="5502275"/>
            <a:ext cx="55419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/>
              <a:t>Reach and Wilson</a:t>
            </a:r>
            <a:r>
              <a:rPr lang="en-US" sz="2000" b="0" i="1"/>
              <a:t>, Anal. Chem. </a:t>
            </a:r>
            <a:r>
              <a:rPr lang="en-US" sz="2000" b="0"/>
              <a:t>64, 381A (1992)</a:t>
            </a:r>
            <a:endParaRPr lang="en-US" sz="2000" b="0" i="1"/>
          </a:p>
          <a:p>
            <a:r>
              <a:rPr lang="en-US" sz="2000" b="0"/>
              <a:t>G. Ramsay,</a:t>
            </a:r>
            <a:r>
              <a:rPr lang="en-US" sz="2000" b="0" i="1"/>
              <a:t> Commercial Biosensors, </a:t>
            </a:r>
            <a:r>
              <a:rPr lang="en-US" sz="2000" b="0"/>
              <a:t>J. Wiley, 1998.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i="1">
                <a:solidFill>
                  <a:srgbClr val="000066"/>
                </a:solidFill>
              </a:rPr>
              <a:t>Commercial Glucose Sensors</a:t>
            </a:r>
            <a:r>
              <a:rPr lang="en-US" sz="4400" b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800080"/>
                </a:solidFill>
              </a:rPr>
              <a:t>Biggest biosensor success story!</a:t>
            </a:r>
            <a:endParaRPr lang="en-US" sz="3200" b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CC0000"/>
                </a:solidFill>
              </a:rPr>
              <a:t>Diabetic patients monitor blood glucose at home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CC0000"/>
                </a:solidFill>
              </a:rPr>
              <a:t>First made by Medisense (early 1990s), now 5 or more commercial test systems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CC0000"/>
                </a:solidFill>
              </a:rPr>
              <a:t>Rapid analysis from single drop of blood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CC0000"/>
                </a:solidFill>
              </a:rPr>
              <a:t>Enzyme-electrochemical device on a slide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987</TotalTime>
  <Words>1435</Words>
  <Application>Microsoft Macintosh PowerPoint</Application>
  <PresentationFormat>On-screen Show (4:3)</PresentationFormat>
  <Paragraphs>229</Paragraphs>
  <Slides>34</Slides>
  <Notes>0</Notes>
  <HiddenSlides>0</HiddenSlides>
  <MMClips>0</MMClips>
  <ScaleCrop>false</ScaleCrop>
  <HeadingPairs>
    <vt:vector size="10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Times</vt:lpstr>
      <vt:lpstr>ＭＳ Ｐゴシック</vt:lpstr>
      <vt:lpstr>Arial</vt:lpstr>
      <vt:lpstr>Calibri</vt:lpstr>
      <vt:lpstr>Symbol</vt:lpstr>
      <vt:lpstr>Wingdings</vt:lpstr>
      <vt:lpstr>Palatino</vt:lpstr>
      <vt:lpstr>Times New Roman</vt:lpstr>
      <vt:lpstr>SimSun</vt:lpstr>
      <vt:lpstr>Zapfino</vt:lpstr>
      <vt:lpstr>Century Gothic</vt:lpstr>
      <vt:lpstr>Blank Presentation</vt:lpstr>
      <vt:lpstr>\\localhost\Users\Bookworm\Documents\UConn general\Rusling website\!OLE_LINK25</vt:lpstr>
      <vt:lpstr>Microsoft Word Document</vt:lpstr>
      <vt:lpstr>Microsoft Photo Editor 3.0 Photo</vt:lpstr>
      <vt:lpstr>INTRODUCTION TO ELECTROCHEMICAL BIOSENSORS</vt:lpstr>
      <vt:lpstr>Sensors – all around us Foucault’s Pendulum (1851) (Palazzo della Ragione)</vt:lpstr>
      <vt:lpstr>Medical Diagnostics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on glucose sensors</vt:lpstr>
      <vt:lpstr>Other biosensors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Biosensors</vt:lpstr>
    </vt:vector>
  </TitlesOfParts>
  <Company>Univ. of 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BIOSENSORS</dc:title>
  <dc:creator>James Rusling</dc:creator>
  <cp:lastModifiedBy>Gayatri Phadke</cp:lastModifiedBy>
  <cp:revision>61</cp:revision>
  <dcterms:created xsi:type="dcterms:W3CDTF">2014-04-08T17:26:22Z</dcterms:created>
  <dcterms:modified xsi:type="dcterms:W3CDTF">2017-03-23T16:30:15Z</dcterms:modified>
</cp:coreProperties>
</file>