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584" r:id="rId1"/>
  </p:sldMasterIdLst>
  <p:notesMasterIdLst>
    <p:notesMasterId r:id="rId41"/>
  </p:notesMasterIdLst>
  <p:handoutMasterIdLst>
    <p:handoutMasterId r:id="rId42"/>
  </p:handoutMasterIdLst>
  <p:sldIdLst>
    <p:sldId id="291" r:id="rId2"/>
    <p:sldId id="739" r:id="rId3"/>
    <p:sldId id="741" r:id="rId4"/>
    <p:sldId id="742" r:id="rId5"/>
    <p:sldId id="743" r:id="rId6"/>
    <p:sldId id="353" r:id="rId7"/>
    <p:sldId id="521" r:id="rId8"/>
    <p:sldId id="744" r:id="rId9"/>
    <p:sldId id="748" r:id="rId10"/>
    <p:sldId id="745" r:id="rId11"/>
    <p:sldId id="749" r:id="rId12"/>
    <p:sldId id="746" r:id="rId13"/>
    <p:sldId id="750" r:id="rId14"/>
    <p:sldId id="751" r:id="rId15"/>
    <p:sldId id="752" r:id="rId16"/>
    <p:sldId id="753" r:id="rId17"/>
    <p:sldId id="754" r:id="rId18"/>
    <p:sldId id="755" r:id="rId19"/>
    <p:sldId id="756" r:id="rId20"/>
    <p:sldId id="757" r:id="rId21"/>
    <p:sldId id="758" r:id="rId22"/>
    <p:sldId id="759" r:id="rId23"/>
    <p:sldId id="766" r:id="rId24"/>
    <p:sldId id="760" r:id="rId25"/>
    <p:sldId id="761" r:id="rId26"/>
    <p:sldId id="762" r:id="rId27"/>
    <p:sldId id="763" r:id="rId28"/>
    <p:sldId id="764" r:id="rId29"/>
    <p:sldId id="765" r:id="rId30"/>
    <p:sldId id="767" r:id="rId31"/>
    <p:sldId id="768" r:id="rId32"/>
    <p:sldId id="769" r:id="rId33"/>
    <p:sldId id="770" r:id="rId34"/>
    <p:sldId id="771" r:id="rId35"/>
    <p:sldId id="772" r:id="rId36"/>
    <p:sldId id="773" r:id="rId37"/>
    <p:sldId id="774" r:id="rId38"/>
    <p:sldId id="775" r:id="rId39"/>
    <p:sldId id="776" r:id="rId40"/>
  </p:sldIdLst>
  <p:sldSz cx="9144000" cy="6858000" type="screen4x3"/>
  <p:notesSz cx="6888163" cy="9623425"/>
  <p:defaultTextStyle>
    <a:defPPr>
      <a:defRPr lang="en-US"/>
    </a:defPPr>
    <a:lvl1pPr algn="l" rtl="0" fontAlgn="base">
      <a:spcBef>
        <a:spcPct val="0"/>
      </a:spcBef>
      <a:spcAft>
        <a:spcPct val="0"/>
      </a:spcAft>
      <a:defRPr sz="1400" kern="1200">
        <a:solidFill>
          <a:schemeClr val="tx1"/>
        </a:solidFill>
        <a:latin typeface="BISansCond" pitchFamily="2" charset="0"/>
        <a:ea typeface="+mn-ea"/>
        <a:cs typeface="+mn-cs"/>
      </a:defRPr>
    </a:lvl1pPr>
    <a:lvl2pPr marL="457200" algn="l" rtl="0" fontAlgn="base">
      <a:spcBef>
        <a:spcPct val="0"/>
      </a:spcBef>
      <a:spcAft>
        <a:spcPct val="0"/>
      </a:spcAft>
      <a:defRPr sz="1400" kern="1200">
        <a:solidFill>
          <a:schemeClr val="tx1"/>
        </a:solidFill>
        <a:latin typeface="BISansCond" pitchFamily="2" charset="0"/>
        <a:ea typeface="+mn-ea"/>
        <a:cs typeface="+mn-cs"/>
      </a:defRPr>
    </a:lvl2pPr>
    <a:lvl3pPr marL="914400" algn="l" rtl="0" fontAlgn="base">
      <a:spcBef>
        <a:spcPct val="0"/>
      </a:spcBef>
      <a:spcAft>
        <a:spcPct val="0"/>
      </a:spcAft>
      <a:defRPr sz="1400" kern="1200">
        <a:solidFill>
          <a:schemeClr val="tx1"/>
        </a:solidFill>
        <a:latin typeface="BISansCond" pitchFamily="2" charset="0"/>
        <a:ea typeface="+mn-ea"/>
        <a:cs typeface="+mn-cs"/>
      </a:defRPr>
    </a:lvl3pPr>
    <a:lvl4pPr marL="1371600" algn="l" rtl="0" fontAlgn="base">
      <a:spcBef>
        <a:spcPct val="0"/>
      </a:spcBef>
      <a:spcAft>
        <a:spcPct val="0"/>
      </a:spcAft>
      <a:defRPr sz="1400" kern="1200">
        <a:solidFill>
          <a:schemeClr val="tx1"/>
        </a:solidFill>
        <a:latin typeface="BISansCond" pitchFamily="2" charset="0"/>
        <a:ea typeface="+mn-ea"/>
        <a:cs typeface="+mn-cs"/>
      </a:defRPr>
    </a:lvl4pPr>
    <a:lvl5pPr marL="1828800" algn="l" rtl="0" fontAlgn="base">
      <a:spcBef>
        <a:spcPct val="0"/>
      </a:spcBef>
      <a:spcAft>
        <a:spcPct val="0"/>
      </a:spcAft>
      <a:defRPr sz="1400" kern="1200">
        <a:solidFill>
          <a:schemeClr val="tx1"/>
        </a:solidFill>
        <a:latin typeface="BISansCond" pitchFamily="2" charset="0"/>
        <a:ea typeface="+mn-ea"/>
        <a:cs typeface="+mn-cs"/>
      </a:defRPr>
    </a:lvl5pPr>
    <a:lvl6pPr marL="2286000" algn="l" defTabSz="914400" rtl="0" eaLnBrk="1" latinLnBrk="0" hangingPunct="1">
      <a:defRPr sz="1400" kern="1200">
        <a:solidFill>
          <a:schemeClr val="tx1"/>
        </a:solidFill>
        <a:latin typeface="BISansCond" pitchFamily="2" charset="0"/>
        <a:ea typeface="+mn-ea"/>
        <a:cs typeface="+mn-cs"/>
      </a:defRPr>
    </a:lvl6pPr>
    <a:lvl7pPr marL="2743200" algn="l" defTabSz="914400" rtl="0" eaLnBrk="1" latinLnBrk="0" hangingPunct="1">
      <a:defRPr sz="1400" kern="1200">
        <a:solidFill>
          <a:schemeClr val="tx1"/>
        </a:solidFill>
        <a:latin typeface="BISansCond" pitchFamily="2" charset="0"/>
        <a:ea typeface="+mn-ea"/>
        <a:cs typeface="+mn-cs"/>
      </a:defRPr>
    </a:lvl7pPr>
    <a:lvl8pPr marL="3200400" algn="l" defTabSz="914400" rtl="0" eaLnBrk="1" latinLnBrk="0" hangingPunct="1">
      <a:defRPr sz="1400" kern="1200">
        <a:solidFill>
          <a:schemeClr val="tx1"/>
        </a:solidFill>
        <a:latin typeface="BISansCond" pitchFamily="2" charset="0"/>
        <a:ea typeface="+mn-ea"/>
        <a:cs typeface="+mn-cs"/>
      </a:defRPr>
    </a:lvl8pPr>
    <a:lvl9pPr marL="3657600" algn="l" defTabSz="914400" rtl="0" eaLnBrk="1" latinLnBrk="0" hangingPunct="1">
      <a:defRPr sz="1400" kern="1200">
        <a:solidFill>
          <a:schemeClr val="tx1"/>
        </a:solidFill>
        <a:latin typeface="BISansCond" pitchFamily="2"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fowlera" initials="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FFCC"/>
    <a:srgbClr val="FF0000"/>
    <a:srgbClr val="FFCCFF"/>
    <a:srgbClr val="006666"/>
    <a:srgbClr val="99CCCC"/>
    <a:srgbClr val="CCCC00"/>
    <a:srgbClr val="9999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634" autoAdjust="0"/>
    <p:restoredTop sz="94492" autoAdjust="0"/>
  </p:normalViewPr>
  <p:slideViewPr>
    <p:cSldViewPr snapToGrid="0" snapToObjects="1">
      <p:cViewPr>
        <p:scale>
          <a:sx n="66" d="100"/>
          <a:sy n="66" d="100"/>
        </p:scale>
        <p:origin x="-1470" y="-84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782"/>
    </p:cViewPr>
  </p:sorterViewPr>
  <p:notesViewPr>
    <p:cSldViewPr snapToGrid="0" snapToObjects="1">
      <p:cViewPr varScale="1">
        <p:scale>
          <a:sx n="66" d="100"/>
          <a:sy n="66" d="100"/>
        </p:scale>
        <p:origin x="0" y="0"/>
      </p:cViewPr>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hdr" sz="quarter"/>
          </p:nvPr>
        </p:nvSpPr>
        <p:spPr bwMode="auto">
          <a:xfrm>
            <a:off x="0"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de-DE"/>
          </a:p>
        </p:txBody>
      </p:sp>
      <p:sp>
        <p:nvSpPr>
          <p:cNvPr id="107523" name="Rectangle 3"/>
          <p:cNvSpPr>
            <a:spLocks noGrp="1" noChangeArrowheads="1"/>
          </p:cNvSpPr>
          <p:nvPr>
            <p:ph type="dt" sz="quarter" idx="1"/>
          </p:nvPr>
        </p:nvSpPr>
        <p:spPr bwMode="auto">
          <a:xfrm>
            <a:off x="3902075" y="0"/>
            <a:ext cx="298450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de-DE"/>
          </a:p>
        </p:txBody>
      </p:sp>
      <p:sp>
        <p:nvSpPr>
          <p:cNvPr id="107524" name="Rectangle 4"/>
          <p:cNvSpPr>
            <a:spLocks noGrp="1" noChangeArrowheads="1"/>
          </p:cNvSpPr>
          <p:nvPr>
            <p:ph type="ftr" sz="quarter" idx="2"/>
          </p:nvPr>
        </p:nvSpPr>
        <p:spPr bwMode="auto">
          <a:xfrm>
            <a:off x="0" y="9140825"/>
            <a:ext cx="2984500"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de-DE"/>
          </a:p>
        </p:txBody>
      </p:sp>
      <p:sp>
        <p:nvSpPr>
          <p:cNvPr id="107525" name="Rectangle 5"/>
          <p:cNvSpPr>
            <a:spLocks noGrp="1" noChangeArrowheads="1"/>
          </p:cNvSpPr>
          <p:nvPr>
            <p:ph type="sldNum" sz="quarter" idx="3"/>
          </p:nvPr>
        </p:nvSpPr>
        <p:spPr bwMode="auto">
          <a:xfrm>
            <a:off x="3902075" y="9140825"/>
            <a:ext cx="2984500"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40FEE37E-AD0E-4E3B-887C-EF9E315EBFBB}" type="slidenum">
              <a:rPr lang="de-DE"/>
              <a:pPr>
                <a:defRPr/>
              </a:pPr>
              <a:t>‹#›</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84500" cy="450850"/>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bodyPr>
          <a:lstStyle>
            <a:lvl1pPr eaLnBrk="0" hangingPunct="0">
              <a:defRPr sz="1200">
                <a:latin typeface="Arial" charset="0"/>
              </a:defRPr>
            </a:lvl1pPr>
          </a:lstStyle>
          <a:p>
            <a:pPr>
              <a:defRPr/>
            </a:pPr>
            <a:endParaRPr lang="de-DE"/>
          </a:p>
        </p:txBody>
      </p:sp>
      <p:sp>
        <p:nvSpPr>
          <p:cNvPr id="40963" name="Rectangle 3"/>
          <p:cNvSpPr>
            <a:spLocks noGrp="1" noChangeArrowheads="1"/>
          </p:cNvSpPr>
          <p:nvPr>
            <p:ph type="dt" idx="1"/>
          </p:nvPr>
        </p:nvSpPr>
        <p:spPr bwMode="auto">
          <a:xfrm>
            <a:off x="3903663" y="0"/>
            <a:ext cx="2984500" cy="450850"/>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bodyPr>
          <a:lstStyle>
            <a:lvl1pPr algn="r" eaLnBrk="0" hangingPunct="0">
              <a:defRPr sz="1200">
                <a:latin typeface="Arial" charset="0"/>
              </a:defRPr>
            </a:lvl1pPr>
          </a:lstStyle>
          <a:p>
            <a:pPr>
              <a:defRPr/>
            </a:pPr>
            <a:endParaRPr lang="de-DE"/>
          </a:p>
        </p:txBody>
      </p:sp>
      <p:sp>
        <p:nvSpPr>
          <p:cNvPr id="79876" name="Rectangle 4"/>
          <p:cNvSpPr>
            <a:spLocks noGrp="1" noRot="1" noChangeAspect="1" noChangeArrowheads="1" noTextEdit="1"/>
          </p:cNvSpPr>
          <p:nvPr>
            <p:ph type="sldImg" idx="2"/>
          </p:nvPr>
        </p:nvSpPr>
        <p:spPr bwMode="auto">
          <a:xfrm>
            <a:off x="1042988" y="750888"/>
            <a:ext cx="4800600" cy="3600450"/>
          </a:xfrm>
          <a:prstGeom prst="rect">
            <a:avLst/>
          </a:prstGeom>
          <a:noFill/>
          <a:ln w="9525">
            <a:solidFill>
              <a:srgbClr val="000000"/>
            </a:solidFill>
            <a:miter lim="800000"/>
            <a:headEnd/>
            <a:tailEnd/>
          </a:ln>
        </p:spPr>
      </p:sp>
      <p:sp>
        <p:nvSpPr>
          <p:cNvPr id="40965" name="Rectangle 5"/>
          <p:cNvSpPr>
            <a:spLocks noGrp="1" noChangeArrowheads="1"/>
          </p:cNvSpPr>
          <p:nvPr>
            <p:ph type="body" sz="quarter" idx="3"/>
          </p:nvPr>
        </p:nvSpPr>
        <p:spPr bwMode="auto">
          <a:xfrm>
            <a:off x="919163" y="4576763"/>
            <a:ext cx="5049837" cy="4351337"/>
          </a:xfrm>
          <a:prstGeom prst="rect">
            <a:avLst/>
          </a:prstGeom>
          <a:noFill/>
          <a:ln w="9525">
            <a:noFill/>
            <a:miter lim="800000"/>
            <a:headEnd/>
            <a:tailEnd/>
          </a:ln>
          <a:effectLst/>
        </p:spPr>
        <p:txBody>
          <a:bodyPr vert="horz" wrap="square" lIns="54000" tIns="54000" rIns="54000" bIns="54000" numCol="1" anchor="t" anchorCtr="0" compatLnSpc="1">
            <a:prstTxWarp prst="textNoShape">
              <a:avLst/>
            </a:prstTxWarp>
          </a:bodyPr>
          <a:lstStyle/>
          <a:p>
            <a:pPr lvl="0"/>
            <a:r>
              <a:rPr lang="de-DE" noProof="0" smtClean="0"/>
              <a:t>Click here to change the format of your template</a:t>
            </a:r>
          </a:p>
          <a:p>
            <a:pPr lvl="1"/>
            <a:r>
              <a:rPr lang="de-DE" noProof="0" smtClean="0"/>
              <a:t>First level</a:t>
            </a:r>
          </a:p>
          <a:p>
            <a:pPr lvl="2"/>
            <a:r>
              <a:rPr lang="de-DE" noProof="0" smtClean="0"/>
              <a:t>Second level</a:t>
            </a:r>
          </a:p>
          <a:p>
            <a:pPr lvl="3"/>
            <a:r>
              <a:rPr lang="de-DE" noProof="0" smtClean="0"/>
              <a:t>Third level</a:t>
            </a:r>
          </a:p>
          <a:p>
            <a:pPr lvl="4"/>
            <a:r>
              <a:rPr lang="de-DE" noProof="0" smtClean="0"/>
              <a:t>Fourth level</a:t>
            </a:r>
          </a:p>
        </p:txBody>
      </p:sp>
      <p:sp>
        <p:nvSpPr>
          <p:cNvPr id="40966" name="Rectangle 6"/>
          <p:cNvSpPr>
            <a:spLocks noGrp="1" noChangeArrowheads="1"/>
          </p:cNvSpPr>
          <p:nvPr>
            <p:ph type="ftr" sz="quarter" idx="4"/>
          </p:nvPr>
        </p:nvSpPr>
        <p:spPr bwMode="auto">
          <a:xfrm>
            <a:off x="0" y="9153525"/>
            <a:ext cx="2984500" cy="449263"/>
          </a:xfrm>
          <a:prstGeom prst="rect">
            <a:avLst/>
          </a:prstGeom>
          <a:noFill/>
          <a:ln w="9525">
            <a:noFill/>
            <a:miter lim="800000"/>
            <a:headEnd/>
            <a:tailEnd/>
          </a:ln>
          <a:effectLst/>
        </p:spPr>
        <p:txBody>
          <a:bodyPr vert="horz" wrap="square" lIns="54000" tIns="54000" rIns="54000" bIns="54000" numCol="1" anchor="b" anchorCtr="0" compatLnSpc="1">
            <a:prstTxWarp prst="textNoShape">
              <a:avLst/>
            </a:prstTxWarp>
          </a:bodyPr>
          <a:lstStyle>
            <a:lvl1pPr eaLnBrk="0" hangingPunct="0">
              <a:defRPr sz="1200">
                <a:latin typeface="Arial" charset="0"/>
              </a:defRPr>
            </a:lvl1pPr>
          </a:lstStyle>
          <a:p>
            <a:pPr>
              <a:defRPr/>
            </a:pPr>
            <a:endParaRPr lang="de-DE"/>
          </a:p>
        </p:txBody>
      </p:sp>
      <p:sp>
        <p:nvSpPr>
          <p:cNvPr id="40967" name="Rectangle 7"/>
          <p:cNvSpPr>
            <a:spLocks noGrp="1" noChangeArrowheads="1"/>
          </p:cNvSpPr>
          <p:nvPr>
            <p:ph type="sldNum" sz="quarter" idx="5"/>
          </p:nvPr>
        </p:nvSpPr>
        <p:spPr bwMode="auto">
          <a:xfrm>
            <a:off x="3903663" y="9153525"/>
            <a:ext cx="2984500" cy="449263"/>
          </a:xfrm>
          <a:prstGeom prst="rect">
            <a:avLst/>
          </a:prstGeom>
          <a:noFill/>
          <a:ln w="9525">
            <a:noFill/>
            <a:miter lim="800000"/>
            <a:headEnd/>
            <a:tailEnd/>
          </a:ln>
          <a:effectLst/>
        </p:spPr>
        <p:txBody>
          <a:bodyPr vert="horz" wrap="square" lIns="54000" tIns="54000" rIns="54000" bIns="54000" numCol="1" anchor="b" anchorCtr="0" compatLnSpc="1">
            <a:prstTxWarp prst="textNoShape">
              <a:avLst/>
            </a:prstTxWarp>
          </a:bodyPr>
          <a:lstStyle>
            <a:lvl1pPr algn="r" eaLnBrk="0" hangingPunct="0">
              <a:defRPr sz="1200">
                <a:latin typeface="Arial" charset="0"/>
              </a:defRPr>
            </a:lvl1pPr>
          </a:lstStyle>
          <a:p>
            <a:pPr>
              <a:defRPr/>
            </a:pPr>
            <a:fld id="{D7F60EC1-1F33-41B9-ACDA-80B6E812B5CA}" type="slidenum">
              <a:rPr lang="de-DE"/>
              <a:pPr>
                <a:defRPr/>
              </a:pPr>
              <a:t>‹#›</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de-DE" smtClean="0"/>
          </a:p>
        </p:txBody>
      </p:sp>
      <p:sp>
        <p:nvSpPr>
          <p:cNvPr id="80900" name="Slide Number Placeholder 3"/>
          <p:cNvSpPr>
            <a:spLocks noGrp="1"/>
          </p:cNvSpPr>
          <p:nvPr>
            <p:ph type="sldNum" sz="quarter" idx="5"/>
          </p:nvPr>
        </p:nvSpPr>
        <p:spPr>
          <a:noFill/>
        </p:spPr>
        <p:txBody>
          <a:bodyPr/>
          <a:lstStyle/>
          <a:p>
            <a:fld id="{3BA7D4C5-9244-428A-BB1F-1C5B2E31BB55}" type="slidenum">
              <a:rPr lang="de-DE" smtClean="0"/>
              <a:pPr/>
              <a:t>1</a:t>
            </a:fld>
            <a:endParaRPr lang="de-DE"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ln/>
        </p:spPr>
      </p:sp>
      <p:sp>
        <p:nvSpPr>
          <p:cNvPr id="81923" name="Notes Placeholder 2"/>
          <p:cNvSpPr>
            <a:spLocks noGrp="1"/>
          </p:cNvSpPr>
          <p:nvPr>
            <p:ph type="body" idx="1"/>
          </p:nvPr>
        </p:nvSpPr>
        <p:spPr>
          <a:noFill/>
          <a:ln/>
        </p:spPr>
        <p:txBody>
          <a:bodyPr/>
          <a:lstStyle/>
          <a:p>
            <a:endParaRPr lang="de-DE" smtClean="0"/>
          </a:p>
        </p:txBody>
      </p:sp>
      <p:sp>
        <p:nvSpPr>
          <p:cNvPr id="81924" name="Slide Number Placeholder 3"/>
          <p:cNvSpPr>
            <a:spLocks noGrp="1"/>
          </p:cNvSpPr>
          <p:nvPr>
            <p:ph type="sldNum" sz="quarter" idx="5"/>
          </p:nvPr>
        </p:nvSpPr>
        <p:spPr>
          <a:noFill/>
        </p:spPr>
        <p:txBody>
          <a:bodyPr/>
          <a:lstStyle/>
          <a:p>
            <a:fld id="{B84B051E-32A4-45CE-B7CD-D23B16AC7CD4}" type="slidenum">
              <a:rPr lang="de-DE" smtClean="0"/>
              <a:pPr/>
              <a:t>6</a:t>
            </a:fld>
            <a:endParaRPr lang="de-DE"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84995" name="Notes Placeholder 2"/>
          <p:cNvSpPr>
            <a:spLocks noGrp="1"/>
          </p:cNvSpPr>
          <p:nvPr>
            <p:ph type="body" idx="1"/>
          </p:nvPr>
        </p:nvSpPr>
        <p:spPr>
          <a:noFill/>
          <a:ln/>
        </p:spPr>
        <p:txBody>
          <a:bodyPr/>
          <a:lstStyle/>
          <a:p>
            <a:endParaRPr lang="de-DE" smtClean="0"/>
          </a:p>
        </p:txBody>
      </p:sp>
      <p:sp>
        <p:nvSpPr>
          <p:cNvPr id="84996" name="Slide Number Placeholder 3"/>
          <p:cNvSpPr>
            <a:spLocks noGrp="1"/>
          </p:cNvSpPr>
          <p:nvPr>
            <p:ph type="sldNum" sz="quarter" idx="5"/>
          </p:nvPr>
        </p:nvSpPr>
        <p:spPr>
          <a:noFill/>
        </p:spPr>
        <p:txBody>
          <a:bodyPr/>
          <a:lstStyle/>
          <a:p>
            <a:fld id="{615DFC7C-E05A-46BC-BE42-6DACAFEDEC3F}" type="slidenum">
              <a:rPr lang="de-DE" smtClean="0"/>
              <a:pPr/>
              <a:t>7</a:t>
            </a:fld>
            <a:endParaRPr lang="de-DE" smtClean="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solidFill>
        <a:effectLst/>
      </p:bgPr>
    </p:bg>
    <p:spTree>
      <p:nvGrpSpPr>
        <p:cNvPr id="1" name=""/>
        <p:cNvGrpSpPr/>
        <p:nvPr/>
      </p:nvGrpSpPr>
      <p:grpSpPr>
        <a:xfrm>
          <a:off x="0" y="0"/>
          <a:ext cx="0" cy="0"/>
          <a:chOff x="0" y="0"/>
          <a:chExt cx="0" cy="0"/>
        </a:xfrm>
      </p:grpSpPr>
      <p:pic>
        <p:nvPicPr>
          <p:cNvPr id="4" name="Picture 13" descr="jub_neg_green_300ppi_en"/>
          <p:cNvPicPr>
            <a:picLocks noChangeAspect="1" noChangeArrowheads="1"/>
          </p:cNvPicPr>
          <p:nvPr userDrawn="1"/>
        </p:nvPicPr>
        <p:blipFill>
          <a:blip r:embed="rId2" cstate="print"/>
          <a:srcRect/>
          <a:stretch>
            <a:fillRect/>
          </a:stretch>
        </p:blipFill>
        <p:spPr bwMode="auto">
          <a:xfrm>
            <a:off x="6735763" y="5681663"/>
            <a:ext cx="2041525" cy="884237"/>
          </a:xfrm>
          <a:prstGeom prst="rect">
            <a:avLst/>
          </a:prstGeom>
          <a:noFill/>
          <a:ln w="9525">
            <a:noFill/>
            <a:miter lim="800000"/>
            <a:headEnd/>
            <a:tailEnd/>
          </a:ln>
        </p:spPr>
      </p:pic>
      <p:sp>
        <p:nvSpPr>
          <p:cNvPr id="5" name="Rectangle 3"/>
          <p:cNvSpPr>
            <a:spLocks noChangeArrowheads="1"/>
          </p:cNvSpPr>
          <p:nvPr/>
        </p:nvSpPr>
        <p:spPr bwMode="auto">
          <a:xfrm>
            <a:off x="0" y="1798638"/>
            <a:ext cx="9144000" cy="2519362"/>
          </a:xfrm>
          <a:prstGeom prst="rect">
            <a:avLst/>
          </a:prstGeom>
          <a:solidFill>
            <a:srgbClr val="6699CC"/>
          </a:solidFill>
          <a:ln w="12700">
            <a:noFill/>
            <a:miter lim="800000"/>
            <a:headEnd/>
            <a:tailEnd/>
          </a:ln>
          <a:effectLst/>
        </p:spPr>
        <p:txBody>
          <a:bodyPr wrap="none" anchor="ctr"/>
          <a:lstStyle/>
          <a:p>
            <a:pPr>
              <a:defRPr/>
            </a:pPr>
            <a:endParaRPr lang="en-US"/>
          </a:p>
        </p:txBody>
      </p:sp>
      <p:grpSp>
        <p:nvGrpSpPr>
          <p:cNvPr id="6" name="Group 6"/>
          <p:cNvGrpSpPr>
            <a:grpSpLocks/>
          </p:cNvGrpSpPr>
          <p:nvPr/>
        </p:nvGrpSpPr>
        <p:grpSpPr bwMode="auto">
          <a:xfrm>
            <a:off x="0" y="0"/>
            <a:ext cx="9144000" cy="6858000"/>
            <a:chOff x="0" y="0"/>
            <a:chExt cx="5760" cy="4320"/>
          </a:xfrm>
        </p:grpSpPr>
        <p:sp>
          <p:nvSpPr>
            <p:cNvPr id="7" name="Line 7"/>
            <p:cNvSpPr>
              <a:spLocks noChangeShapeType="1"/>
            </p:cNvSpPr>
            <p:nvPr/>
          </p:nvSpPr>
          <p:spPr bwMode="auto">
            <a:xfrm flipH="1">
              <a:off x="0" y="3978"/>
              <a:ext cx="5760" cy="0"/>
            </a:xfrm>
            <a:prstGeom prst="line">
              <a:avLst/>
            </a:prstGeom>
            <a:noFill/>
            <a:ln w="12700">
              <a:noFill/>
              <a:prstDash val="dash"/>
              <a:round/>
              <a:headEnd/>
              <a:tailEnd/>
            </a:ln>
            <a:effectLst/>
          </p:spPr>
          <p:txBody>
            <a:bodyPr wrap="none" anchor="ctr"/>
            <a:lstStyle/>
            <a:p>
              <a:pPr>
                <a:defRPr/>
              </a:pPr>
              <a:endParaRPr lang="en-US"/>
            </a:p>
          </p:txBody>
        </p:sp>
        <p:sp>
          <p:nvSpPr>
            <p:cNvPr id="8" name="Line 8"/>
            <p:cNvSpPr>
              <a:spLocks noChangeShapeType="1"/>
            </p:cNvSpPr>
            <p:nvPr/>
          </p:nvSpPr>
          <p:spPr bwMode="auto">
            <a:xfrm>
              <a:off x="222" y="0"/>
              <a:ext cx="0" cy="4320"/>
            </a:xfrm>
            <a:prstGeom prst="line">
              <a:avLst/>
            </a:prstGeom>
            <a:noFill/>
            <a:ln w="12700">
              <a:noFill/>
              <a:prstDash val="dash"/>
              <a:round/>
              <a:headEnd/>
              <a:tailEnd/>
            </a:ln>
            <a:effectLst/>
          </p:spPr>
          <p:txBody>
            <a:bodyPr wrap="none" anchor="ctr"/>
            <a:lstStyle/>
            <a:p>
              <a:pPr>
                <a:defRPr/>
              </a:pPr>
              <a:endParaRPr lang="en-US"/>
            </a:p>
          </p:txBody>
        </p:sp>
        <p:sp>
          <p:nvSpPr>
            <p:cNvPr id="9" name="Line 9"/>
            <p:cNvSpPr>
              <a:spLocks noChangeShapeType="1"/>
            </p:cNvSpPr>
            <p:nvPr/>
          </p:nvSpPr>
          <p:spPr bwMode="auto">
            <a:xfrm>
              <a:off x="5538" y="0"/>
              <a:ext cx="0" cy="4320"/>
            </a:xfrm>
            <a:prstGeom prst="line">
              <a:avLst/>
            </a:prstGeom>
            <a:noFill/>
            <a:ln w="12700">
              <a:noFill/>
              <a:prstDash val="dash"/>
              <a:round/>
              <a:headEnd/>
              <a:tailEnd/>
            </a:ln>
            <a:effectLst/>
          </p:spPr>
          <p:txBody>
            <a:bodyPr wrap="none" anchor="ctr"/>
            <a:lstStyle/>
            <a:p>
              <a:pPr>
                <a:defRPr/>
              </a:pPr>
              <a:endParaRPr lang="en-US"/>
            </a:p>
          </p:txBody>
        </p:sp>
        <p:sp>
          <p:nvSpPr>
            <p:cNvPr id="10" name="Line 10"/>
            <p:cNvSpPr>
              <a:spLocks noChangeShapeType="1"/>
            </p:cNvSpPr>
            <p:nvPr/>
          </p:nvSpPr>
          <p:spPr bwMode="auto">
            <a:xfrm flipH="1">
              <a:off x="0" y="874"/>
              <a:ext cx="5760" cy="0"/>
            </a:xfrm>
            <a:prstGeom prst="line">
              <a:avLst/>
            </a:prstGeom>
            <a:noFill/>
            <a:ln w="12700">
              <a:noFill/>
              <a:prstDash val="dash"/>
              <a:round/>
              <a:headEnd/>
              <a:tailEnd/>
            </a:ln>
            <a:effectLst/>
          </p:spPr>
          <p:txBody>
            <a:bodyPr wrap="none" anchor="ctr"/>
            <a:lstStyle/>
            <a:p>
              <a:pPr>
                <a:defRPr/>
              </a:pPr>
              <a:endParaRPr lang="en-US"/>
            </a:p>
          </p:txBody>
        </p:sp>
      </p:grpSp>
      <p:sp>
        <p:nvSpPr>
          <p:cNvPr id="125956" name="Rectangle 4"/>
          <p:cNvSpPr>
            <a:spLocks noGrp="1" noChangeArrowheads="1"/>
          </p:cNvSpPr>
          <p:nvPr>
            <p:ph type="subTitle" idx="1"/>
          </p:nvPr>
        </p:nvSpPr>
        <p:spPr>
          <a:xfrm>
            <a:off x="2698750" y="2878138"/>
            <a:ext cx="6116638" cy="304800"/>
          </a:xfrm>
        </p:spPr>
        <p:txBody>
          <a:bodyPr>
            <a:spAutoFit/>
          </a:bodyPr>
          <a:lstStyle>
            <a:lvl1pPr>
              <a:defRPr>
                <a:solidFill>
                  <a:schemeClr val="bg1"/>
                </a:solidFill>
                <a:sym typeface="Symbol" pitchFamily="18" charset="2"/>
              </a:defRPr>
            </a:lvl1pPr>
          </a:lstStyle>
          <a:p>
            <a:endParaRPr lang="en-GB">
              <a:sym typeface="Symbol" pitchFamily="18" charset="2"/>
            </a:endParaRPr>
          </a:p>
        </p:txBody>
      </p:sp>
      <p:sp>
        <p:nvSpPr>
          <p:cNvPr id="125957" name="Rectangle 5"/>
          <p:cNvSpPr>
            <a:spLocks noGrp="1" noChangeArrowheads="1"/>
          </p:cNvSpPr>
          <p:nvPr>
            <p:ph type="ctrTitle"/>
          </p:nvPr>
        </p:nvSpPr>
        <p:spPr>
          <a:xfrm>
            <a:off x="2698750" y="2270125"/>
            <a:ext cx="6118225" cy="427038"/>
          </a:xfrm>
          <a:noFill/>
        </p:spPr>
        <p:txBody>
          <a:bodyPr anchor="b">
            <a:spAutoFit/>
          </a:bodyPr>
          <a:lstStyle>
            <a:lvl1pPr>
              <a:defRPr sz="2800"/>
            </a:lvl1pPr>
          </a:lstStyle>
          <a:p>
            <a:endParaRPr lang="en-GB"/>
          </a:p>
        </p:txBody>
      </p:sp>
    </p:spTree>
  </p:cSld>
  <p:clrMapOvr>
    <a:masterClrMapping/>
  </p:clrMapOvr>
  <p:transition spd="med">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215BD6D3-2E80-4800-A06F-C3E4D6B63520}" type="datetime4">
              <a:rPr lang="en-GB"/>
              <a:pPr>
                <a:defRPr/>
              </a:pPr>
              <a:t>07 February 2011</a:t>
            </a:fld>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6" name="Rectangle 14"/>
          <p:cNvSpPr>
            <a:spLocks noGrp="1" noChangeArrowheads="1"/>
          </p:cNvSpPr>
          <p:nvPr>
            <p:ph type="sldNum" sz="quarter" idx="12"/>
          </p:nvPr>
        </p:nvSpPr>
        <p:spPr>
          <a:ln/>
        </p:spPr>
        <p:txBody>
          <a:bodyPr/>
          <a:lstStyle>
            <a:lvl1pPr>
              <a:defRPr/>
            </a:lvl1pPr>
          </a:lstStyle>
          <a:p>
            <a:pPr>
              <a:defRPr/>
            </a:pPr>
            <a:fld id="{444B4FCA-3E1D-41C0-82C3-3C302215FC8B}" type="slidenum">
              <a:rPr lang="en-GB"/>
              <a:pPr>
                <a:defRPr/>
              </a:pPr>
              <a:t>‹#›</a:t>
            </a:fld>
            <a:endParaRPr lang="en-GB"/>
          </a:p>
        </p:txBody>
      </p:sp>
    </p:spTree>
  </p:cSld>
  <p:clrMapOvr>
    <a:masterClrMapping/>
  </p:clrMapOvr>
  <p:transition spd="med">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4963" y="107950"/>
            <a:ext cx="2108200" cy="60166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58775" y="107950"/>
            <a:ext cx="6173788" cy="60166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82AB5F9D-2D79-44EC-A335-EF7917399BC0}" type="datetime4">
              <a:rPr lang="en-GB"/>
              <a:pPr>
                <a:defRPr/>
              </a:pPr>
              <a:t>07 February 2011</a:t>
            </a:fld>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6" name="Rectangle 14"/>
          <p:cNvSpPr>
            <a:spLocks noGrp="1" noChangeArrowheads="1"/>
          </p:cNvSpPr>
          <p:nvPr>
            <p:ph type="sldNum" sz="quarter" idx="12"/>
          </p:nvPr>
        </p:nvSpPr>
        <p:spPr>
          <a:ln/>
        </p:spPr>
        <p:txBody>
          <a:bodyPr/>
          <a:lstStyle>
            <a:lvl1pPr>
              <a:defRPr/>
            </a:lvl1pPr>
          </a:lstStyle>
          <a:p>
            <a:pPr>
              <a:defRPr/>
            </a:pPr>
            <a:fld id="{AEBDFC90-C0F2-4591-B2CF-39A90E8F86F0}" type="slidenum">
              <a:rPr lang="en-GB"/>
              <a:pPr>
                <a:defRPr/>
              </a:pPr>
              <a:t>‹#›</a:t>
            </a:fld>
            <a:endParaRPr lang="en-GB"/>
          </a:p>
        </p:txBody>
      </p:sp>
    </p:spTree>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30200"/>
            <a:ext cx="4572000" cy="6731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511300"/>
            <a:ext cx="3886200" cy="4641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876800" y="1511300"/>
            <a:ext cx="3887788" cy="2244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876800" y="3908425"/>
            <a:ext cx="3887788" cy="2244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0"/>
          </p:nvPr>
        </p:nvSpPr>
        <p:spPr>
          <a:xfrm>
            <a:off x="838200" y="6400800"/>
            <a:ext cx="5640388" cy="457200"/>
          </a:xfrm>
        </p:spPr>
        <p:txBody>
          <a:bodyPr/>
          <a:lstStyle>
            <a:lvl1pPr>
              <a:defRPr/>
            </a:lvl1pPr>
          </a:lstStyle>
          <a:p>
            <a:endParaRPr lang="en-US"/>
          </a:p>
        </p:txBody>
      </p:sp>
      <p:sp>
        <p:nvSpPr>
          <p:cNvPr id="7" name="Slide Number Placeholder 6"/>
          <p:cNvSpPr>
            <a:spLocks noGrp="1"/>
          </p:cNvSpPr>
          <p:nvPr>
            <p:ph type="sldNum" sz="quarter" idx="11"/>
          </p:nvPr>
        </p:nvSpPr>
        <p:spPr>
          <a:xfrm>
            <a:off x="8077200" y="6400800"/>
            <a:ext cx="685800" cy="457200"/>
          </a:xfrm>
        </p:spPr>
        <p:txBody>
          <a:bodyPr/>
          <a:lstStyle>
            <a:lvl1pPr>
              <a:defRPr/>
            </a:lvl1pPr>
          </a:lstStyle>
          <a:p>
            <a:fld id="{28FD3E8C-5DAD-49E0-8E42-DE5D6E2B8A11}" type="slidenum">
              <a:rPr lang="en-US"/>
              <a:pPr/>
              <a:t>‹#›</a:t>
            </a:fld>
            <a:endParaRPr lang="en-US"/>
          </a:p>
        </p:txBody>
      </p:sp>
      <p:sp>
        <p:nvSpPr>
          <p:cNvPr id="8" name="Date Placeholder 7"/>
          <p:cNvSpPr>
            <a:spLocks noGrp="1"/>
          </p:cNvSpPr>
          <p:nvPr>
            <p:ph type="dt" sz="half" idx="12"/>
          </p:nvPr>
        </p:nvSpPr>
        <p:spPr>
          <a:xfrm>
            <a:off x="6629400" y="6400800"/>
            <a:ext cx="1295400" cy="457200"/>
          </a:xfrm>
        </p:spPr>
        <p:txBody>
          <a:bodyPr/>
          <a:lstStyle>
            <a:lvl1pPr>
              <a:defRPr/>
            </a:lvl1pPr>
          </a:lstStyle>
          <a:p>
            <a:fld id="{3F8CC410-DAC0-45BC-AEB9-C66349A55757}" type="datetime1">
              <a:rPr lang="de-DE"/>
              <a:pPr/>
              <a:t>07.02.2011</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fld id="{63CD6444-78A7-464B-9658-8B8691B362FD}" type="datetime4">
              <a:rPr lang="en-GB"/>
              <a:pPr>
                <a:defRPr/>
              </a:pPr>
              <a:t>07 February 2011</a:t>
            </a:fld>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6" name="Rectangle 14"/>
          <p:cNvSpPr>
            <a:spLocks noGrp="1" noChangeArrowheads="1"/>
          </p:cNvSpPr>
          <p:nvPr>
            <p:ph type="sldNum" sz="quarter" idx="12"/>
          </p:nvPr>
        </p:nvSpPr>
        <p:spPr>
          <a:ln/>
        </p:spPr>
        <p:txBody>
          <a:bodyPr/>
          <a:lstStyle>
            <a:lvl1pPr>
              <a:defRPr/>
            </a:lvl1pPr>
          </a:lstStyle>
          <a:p>
            <a:pPr>
              <a:defRPr/>
            </a:pPr>
            <a:fld id="{3768D065-E437-4B5C-B67A-E1827D3BDF68}" type="slidenum">
              <a:rPr lang="en-GB"/>
              <a:pPr>
                <a:defRPr/>
              </a:pPr>
              <a:t>‹#›</a:t>
            </a:fld>
            <a:endParaRPr lang="en-GB"/>
          </a:p>
        </p:txBody>
      </p:sp>
    </p:spTree>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fld id="{77FCC858-6CD7-4452-AC57-09174AC4AE7E}" type="datetime4">
              <a:rPr lang="en-GB"/>
              <a:pPr>
                <a:defRPr/>
              </a:pPr>
              <a:t>07 February 2011</a:t>
            </a:fld>
            <a:endParaRPr lang="en-GB"/>
          </a:p>
        </p:txBody>
      </p:sp>
      <p:sp>
        <p:nvSpPr>
          <p:cNvPr id="5"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6" name="Rectangle 14"/>
          <p:cNvSpPr>
            <a:spLocks noGrp="1" noChangeArrowheads="1"/>
          </p:cNvSpPr>
          <p:nvPr>
            <p:ph type="sldNum" sz="quarter" idx="12"/>
          </p:nvPr>
        </p:nvSpPr>
        <p:spPr>
          <a:ln/>
        </p:spPr>
        <p:txBody>
          <a:bodyPr/>
          <a:lstStyle>
            <a:lvl1pPr>
              <a:defRPr/>
            </a:lvl1pPr>
          </a:lstStyle>
          <a:p>
            <a:pPr>
              <a:defRPr/>
            </a:pPr>
            <a:fld id="{96D4C3DC-5AF4-4B63-B39F-6C887DA4297C}" type="slidenum">
              <a:rPr lang="en-GB"/>
              <a:pPr>
                <a:defRPr/>
              </a:pPr>
              <a:t>‹#›</a:t>
            </a:fld>
            <a:endParaRPr lang="en-GB"/>
          </a:p>
        </p:txBody>
      </p:sp>
    </p:spTree>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58775" y="1258888"/>
            <a:ext cx="4140200"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1375" y="1258888"/>
            <a:ext cx="4141788" cy="48656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fld id="{9454EBCF-1FC4-4BC3-A113-ECEDD8A455F2}" type="datetime4">
              <a:rPr lang="en-GB"/>
              <a:pPr>
                <a:defRPr/>
              </a:pPr>
              <a:t>07 February 2011</a:t>
            </a:fld>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7" name="Rectangle 14"/>
          <p:cNvSpPr>
            <a:spLocks noGrp="1" noChangeArrowheads="1"/>
          </p:cNvSpPr>
          <p:nvPr>
            <p:ph type="sldNum" sz="quarter" idx="12"/>
          </p:nvPr>
        </p:nvSpPr>
        <p:spPr>
          <a:ln/>
        </p:spPr>
        <p:txBody>
          <a:bodyPr/>
          <a:lstStyle>
            <a:lvl1pPr>
              <a:defRPr/>
            </a:lvl1pPr>
          </a:lstStyle>
          <a:p>
            <a:pPr>
              <a:defRPr/>
            </a:pPr>
            <a:fld id="{8B1B8302-9990-4AC0-A011-24BC16A23BA2}" type="slidenum">
              <a:rPr lang="en-GB"/>
              <a:pPr>
                <a:defRPr/>
              </a:pPr>
              <a:t>‹#›</a:t>
            </a:fld>
            <a:endParaRPr lang="en-GB"/>
          </a:p>
        </p:txBody>
      </p:sp>
    </p:spTree>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fld id="{A5041967-5972-407A-80DB-5EC19041CCC5}" type="datetime4">
              <a:rPr lang="en-GB"/>
              <a:pPr>
                <a:defRPr/>
              </a:pPr>
              <a:t>07 February 2011</a:t>
            </a:fld>
            <a:endParaRPr lang="en-GB"/>
          </a:p>
        </p:txBody>
      </p:sp>
      <p:sp>
        <p:nvSpPr>
          <p:cNvPr id="8"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9" name="Rectangle 14"/>
          <p:cNvSpPr>
            <a:spLocks noGrp="1" noChangeArrowheads="1"/>
          </p:cNvSpPr>
          <p:nvPr>
            <p:ph type="sldNum" sz="quarter" idx="12"/>
          </p:nvPr>
        </p:nvSpPr>
        <p:spPr>
          <a:ln/>
        </p:spPr>
        <p:txBody>
          <a:bodyPr/>
          <a:lstStyle>
            <a:lvl1pPr>
              <a:defRPr/>
            </a:lvl1pPr>
          </a:lstStyle>
          <a:p>
            <a:pPr>
              <a:defRPr/>
            </a:pPr>
            <a:fld id="{10368686-18FF-4CA9-9134-CCB37325A3CB}" type="slidenum">
              <a:rPr lang="en-GB"/>
              <a:pPr>
                <a:defRPr/>
              </a:pPr>
              <a:t>‹#›</a:t>
            </a:fld>
            <a:endParaRPr lang="en-GB"/>
          </a:p>
        </p:txBody>
      </p:sp>
    </p:spTree>
  </p:cSld>
  <p:clrMapOvr>
    <a:masterClrMapping/>
  </p:clrMapOvr>
  <p:transition spd="med">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fld id="{C24B6279-65F1-4A8D-A352-3924880E5051}" type="datetime4">
              <a:rPr lang="en-GB"/>
              <a:pPr>
                <a:defRPr/>
              </a:pPr>
              <a:t>07 February 2011</a:t>
            </a:fld>
            <a:endParaRPr lang="en-GB"/>
          </a:p>
        </p:txBody>
      </p:sp>
      <p:sp>
        <p:nvSpPr>
          <p:cNvPr id="4"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5" name="Rectangle 14"/>
          <p:cNvSpPr>
            <a:spLocks noGrp="1" noChangeArrowheads="1"/>
          </p:cNvSpPr>
          <p:nvPr>
            <p:ph type="sldNum" sz="quarter" idx="12"/>
          </p:nvPr>
        </p:nvSpPr>
        <p:spPr>
          <a:ln/>
        </p:spPr>
        <p:txBody>
          <a:bodyPr/>
          <a:lstStyle>
            <a:lvl1pPr>
              <a:defRPr/>
            </a:lvl1pPr>
          </a:lstStyle>
          <a:p>
            <a:pPr>
              <a:defRPr/>
            </a:pPr>
            <a:fld id="{19BF1670-40A9-425D-817C-2B3C4AA42BE4}" type="slidenum">
              <a:rPr lang="en-GB"/>
              <a:pPr>
                <a:defRPr/>
              </a:pPr>
              <a:t>‹#›</a:t>
            </a:fld>
            <a:endParaRPr lang="en-GB"/>
          </a:p>
        </p:txBody>
      </p:sp>
    </p:spTree>
  </p:cSld>
  <p:clrMapOvr>
    <a:masterClrMapping/>
  </p:clrMapOvr>
  <p:transition spd="med">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fld id="{7A2BB372-ADFF-42C7-9997-250C58EAF8E1}" type="datetime4">
              <a:rPr lang="en-GB"/>
              <a:pPr>
                <a:defRPr/>
              </a:pPr>
              <a:t>07 February 2011</a:t>
            </a:fld>
            <a:endParaRPr lang="en-GB"/>
          </a:p>
        </p:txBody>
      </p:sp>
      <p:sp>
        <p:nvSpPr>
          <p:cNvPr id="3"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4" name="Rectangle 14"/>
          <p:cNvSpPr>
            <a:spLocks noGrp="1" noChangeArrowheads="1"/>
          </p:cNvSpPr>
          <p:nvPr>
            <p:ph type="sldNum" sz="quarter" idx="12"/>
          </p:nvPr>
        </p:nvSpPr>
        <p:spPr>
          <a:ln/>
        </p:spPr>
        <p:txBody>
          <a:bodyPr/>
          <a:lstStyle>
            <a:lvl1pPr>
              <a:defRPr/>
            </a:lvl1pPr>
          </a:lstStyle>
          <a:p>
            <a:pPr>
              <a:defRPr/>
            </a:pPr>
            <a:fld id="{25762E21-B9BD-409D-8A74-3E3256FCF67F}" type="slidenum">
              <a:rPr lang="en-GB"/>
              <a:pPr>
                <a:defRPr/>
              </a:pPr>
              <a:t>‹#›</a:t>
            </a:fld>
            <a:endParaRPr lang="en-GB"/>
          </a:p>
        </p:txBody>
      </p:sp>
    </p:spTree>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324D5633-53C3-4650-AA17-B907E1C59694}" type="datetime4">
              <a:rPr lang="en-GB"/>
              <a:pPr>
                <a:defRPr/>
              </a:pPr>
              <a:t>07 February 2011</a:t>
            </a:fld>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7" name="Rectangle 14"/>
          <p:cNvSpPr>
            <a:spLocks noGrp="1" noChangeArrowheads="1"/>
          </p:cNvSpPr>
          <p:nvPr>
            <p:ph type="sldNum" sz="quarter" idx="12"/>
          </p:nvPr>
        </p:nvSpPr>
        <p:spPr>
          <a:ln/>
        </p:spPr>
        <p:txBody>
          <a:bodyPr/>
          <a:lstStyle>
            <a:lvl1pPr>
              <a:defRPr/>
            </a:lvl1pPr>
          </a:lstStyle>
          <a:p>
            <a:pPr>
              <a:defRPr/>
            </a:pPr>
            <a:fld id="{854BB8CF-208E-4DF2-8F14-0CDAC8AE4D01}" type="slidenum">
              <a:rPr lang="en-GB"/>
              <a:pPr>
                <a:defRPr/>
              </a:pPr>
              <a:t>‹#›</a:t>
            </a:fld>
            <a:endParaRPr lang="en-GB"/>
          </a:p>
        </p:txBody>
      </p:sp>
    </p:spTree>
  </p:cSld>
  <p:clrMapOvr>
    <a:masterClrMapping/>
  </p:clrMapOvr>
  <p:transition spd="med">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fld id="{9CD25CBD-B345-4020-B568-3157E55DFDFE}" type="datetime4">
              <a:rPr lang="en-GB"/>
              <a:pPr>
                <a:defRPr/>
              </a:pPr>
              <a:t>07 February 2011</a:t>
            </a:fld>
            <a:endParaRPr lang="en-GB"/>
          </a:p>
        </p:txBody>
      </p:sp>
      <p:sp>
        <p:nvSpPr>
          <p:cNvPr id="6" name="Rectangle 6"/>
          <p:cNvSpPr>
            <a:spLocks noGrp="1" noChangeArrowheads="1"/>
          </p:cNvSpPr>
          <p:nvPr>
            <p:ph type="ftr" sz="quarter" idx="11"/>
          </p:nvPr>
        </p:nvSpPr>
        <p:spPr>
          <a:ln/>
        </p:spPr>
        <p:txBody>
          <a:bodyPr/>
          <a:lstStyle>
            <a:lvl1pPr>
              <a:defRPr/>
            </a:lvl1pPr>
          </a:lstStyle>
          <a:p>
            <a:pPr>
              <a:defRPr/>
            </a:pPr>
            <a:r>
              <a:rPr lang="en-GB"/>
              <a:t>PLEASE INSERT Presentation title</a:t>
            </a:r>
          </a:p>
        </p:txBody>
      </p:sp>
      <p:sp>
        <p:nvSpPr>
          <p:cNvPr id="7" name="Rectangle 14"/>
          <p:cNvSpPr>
            <a:spLocks noGrp="1" noChangeArrowheads="1"/>
          </p:cNvSpPr>
          <p:nvPr>
            <p:ph type="sldNum" sz="quarter" idx="12"/>
          </p:nvPr>
        </p:nvSpPr>
        <p:spPr>
          <a:ln/>
        </p:spPr>
        <p:txBody>
          <a:bodyPr/>
          <a:lstStyle>
            <a:lvl1pPr>
              <a:defRPr/>
            </a:lvl1pPr>
          </a:lstStyle>
          <a:p>
            <a:pPr>
              <a:defRPr/>
            </a:pPr>
            <a:fld id="{38C7CB30-52C5-4667-A43E-26409BA7E59F}" type="slidenum">
              <a:rPr lang="en-GB"/>
              <a:pPr>
                <a:defRPr/>
              </a:pPr>
              <a:t>‹#›</a:t>
            </a:fld>
            <a:endParaRPr lang="en-GB"/>
          </a:p>
        </p:txBody>
      </p:sp>
    </p:spTree>
  </p:cSld>
  <p:clrMapOvr>
    <a:masterClrMapping/>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0" y="0"/>
            <a:ext cx="9144000" cy="989013"/>
          </a:xfrm>
          <a:prstGeom prst="rect">
            <a:avLst/>
          </a:prstGeom>
          <a:solidFill>
            <a:schemeClr val="accent1"/>
          </a:solidFill>
          <a:ln w="9525">
            <a:noFill/>
            <a:miter lim="800000"/>
            <a:headEnd/>
            <a:tailEnd/>
          </a:ln>
          <a:effectLst/>
        </p:spPr>
        <p:txBody>
          <a:bodyPr wrap="none" anchor="ctr"/>
          <a:lstStyle/>
          <a:p>
            <a:pPr>
              <a:defRPr/>
            </a:pPr>
            <a:endParaRPr lang="en-US"/>
          </a:p>
        </p:txBody>
      </p:sp>
      <p:pic>
        <p:nvPicPr>
          <p:cNvPr id="4099" name="Picture 12" descr="jub_neg_green_300ppi_en"/>
          <p:cNvPicPr>
            <a:picLocks noChangeAspect="1" noChangeArrowheads="1"/>
          </p:cNvPicPr>
          <p:nvPr userDrawn="1"/>
        </p:nvPicPr>
        <p:blipFill>
          <a:blip r:embed="rId14" cstate="print"/>
          <a:srcRect/>
          <a:stretch>
            <a:fillRect/>
          </a:stretch>
        </p:blipFill>
        <p:spPr bwMode="auto">
          <a:xfrm>
            <a:off x="7318375" y="179388"/>
            <a:ext cx="1460500" cy="631825"/>
          </a:xfrm>
          <a:prstGeom prst="rect">
            <a:avLst/>
          </a:prstGeom>
          <a:noFill/>
          <a:ln w="9525">
            <a:noFill/>
            <a:miter lim="800000"/>
            <a:headEnd/>
            <a:tailEnd/>
          </a:ln>
        </p:spPr>
      </p:pic>
      <p:sp>
        <p:nvSpPr>
          <p:cNvPr id="4100" name="Rectangle 3"/>
          <p:cNvSpPr>
            <a:spLocks noGrp="1" noChangeArrowheads="1"/>
          </p:cNvSpPr>
          <p:nvPr>
            <p:ph type="body" idx="1"/>
          </p:nvPr>
        </p:nvSpPr>
        <p:spPr bwMode="auto">
          <a:xfrm>
            <a:off x="358775" y="1258888"/>
            <a:ext cx="8434388" cy="486568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mtClean="0"/>
              <a:t>Klicken Sie, um die Formate des Vorlagentextes zu bearbeiten</a:t>
            </a:r>
          </a:p>
          <a:p>
            <a:pPr lvl="1"/>
            <a:r>
              <a:rPr lang="en-GB" smtClean="0"/>
              <a:t>Erste Ebene</a:t>
            </a:r>
          </a:p>
          <a:p>
            <a:pPr lvl="2"/>
            <a:r>
              <a:rPr lang="en-GB" smtClean="0"/>
              <a:t>Zweite Ebene</a:t>
            </a:r>
          </a:p>
          <a:p>
            <a:pPr lvl="3"/>
            <a:r>
              <a:rPr lang="en-GB" smtClean="0"/>
              <a:t>Dritte Ebene</a:t>
            </a:r>
          </a:p>
          <a:p>
            <a:pPr lvl="4"/>
            <a:r>
              <a:rPr lang="en-GB" smtClean="0"/>
              <a:t>Vierte Ebene</a:t>
            </a:r>
          </a:p>
          <a:p>
            <a:pPr lvl="0"/>
            <a:r>
              <a:rPr lang="en-GB" smtClean="0"/>
              <a:t>Klicken Sie, um die Formate des Vorlagentextes zu bearbeiten</a:t>
            </a:r>
          </a:p>
        </p:txBody>
      </p:sp>
      <p:sp>
        <p:nvSpPr>
          <p:cNvPr id="4101" name="Rectangle 4"/>
          <p:cNvSpPr>
            <a:spLocks noGrp="1" noChangeArrowheads="1"/>
          </p:cNvSpPr>
          <p:nvPr>
            <p:ph type="title"/>
          </p:nvPr>
        </p:nvSpPr>
        <p:spPr bwMode="auto">
          <a:xfrm>
            <a:off x="358775" y="107950"/>
            <a:ext cx="6748463" cy="881063"/>
          </a:xfrm>
          <a:prstGeom prst="rect">
            <a:avLst/>
          </a:prstGeom>
          <a:solidFill>
            <a:schemeClr val="accent1"/>
          </a:solidFill>
          <a:ln w="9525">
            <a:noFill/>
            <a:miter lim="800000"/>
            <a:headEnd/>
            <a:tailEnd/>
          </a:ln>
        </p:spPr>
        <p:txBody>
          <a:bodyPr vert="horz" wrap="square" lIns="0" tIns="0" rIns="0" bIns="0" numCol="1" anchor="t" anchorCtr="0" compatLnSpc="1">
            <a:prstTxWarp prst="textNoShape">
              <a:avLst/>
            </a:prstTxWarp>
          </a:bodyPr>
          <a:lstStyle/>
          <a:p>
            <a:pPr lvl="0"/>
            <a:r>
              <a:rPr lang="en-GB" smtClean="0"/>
              <a:t>Klicken Sie, um das Titelformat zu bearbeiten</a:t>
            </a:r>
          </a:p>
        </p:txBody>
      </p:sp>
      <p:sp>
        <p:nvSpPr>
          <p:cNvPr id="124933" name="Rectangle 5"/>
          <p:cNvSpPr>
            <a:spLocks noGrp="1" noChangeArrowheads="1"/>
          </p:cNvSpPr>
          <p:nvPr>
            <p:ph type="dt" sz="half" idx="2"/>
          </p:nvPr>
        </p:nvSpPr>
        <p:spPr bwMode="auto">
          <a:xfrm>
            <a:off x="7678738" y="6451600"/>
            <a:ext cx="1114425" cy="179388"/>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1" hangingPunct="1">
              <a:defRPr sz="1000">
                <a:solidFill>
                  <a:srgbClr val="000000"/>
                </a:solidFill>
              </a:defRPr>
            </a:lvl1pPr>
          </a:lstStyle>
          <a:p>
            <a:pPr>
              <a:defRPr/>
            </a:pPr>
            <a:fld id="{BC019A86-ABE1-4823-8ABF-C70F37CB191C}" type="datetime4">
              <a:rPr lang="en-GB"/>
              <a:pPr>
                <a:defRPr/>
              </a:pPr>
              <a:t>07 February 2011</a:t>
            </a:fld>
            <a:endParaRPr lang="en-GB"/>
          </a:p>
        </p:txBody>
      </p:sp>
      <p:sp>
        <p:nvSpPr>
          <p:cNvPr id="124934" name="Rectangle 6"/>
          <p:cNvSpPr>
            <a:spLocks noGrp="1" noChangeArrowheads="1"/>
          </p:cNvSpPr>
          <p:nvPr>
            <p:ph type="ftr" sz="quarter" idx="3"/>
          </p:nvPr>
        </p:nvSpPr>
        <p:spPr bwMode="auto">
          <a:xfrm>
            <a:off x="358775" y="6423025"/>
            <a:ext cx="6478588" cy="360363"/>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1" hangingPunct="1">
              <a:defRPr sz="1000">
                <a:solidFill>
                  <a:srgbClr val="000000"/>
                </a:solidFill>
              </a:defRPr>
            </a:lvl1pPr>
          </a:lstStyle>
          <a:p>
            <a:pPr>
              <a:defRPr/>
            </a:pPr>
            <a:r>
              <a:rPr lang="en-GB"/>
              <a:t>PLEASE INSERT Presentation title</a:t>
            </a:r>
          </a:p>
        </p:txBody>
      </p:sp>
      <p:sp>
        <p:nvSpPr>
          <p:cNvPr id="1058830" name="Rectangle 14"/>
          <p:cNvSpPr>
            <a:spLocks noGrp="1" noChangeArrowheads="1"/>
          </p:cNvSpPr>
          <p:nvPr>
            <p:ph type="sldNum" sz="quarter" idx="4"/>
          </p:nvPr>
        </p:nvSpPr>
        <p:spPr bwMode="auto">
          <a:xfrm>
            <a:off x="7678738" y="6602413"/>
            <a:ext cx="1114425" cy="179387"/>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lvl1pPr algn="r">
              <a:defRPr sz="1000">
                <a:solidFill>
                  <a:srgbClr val="000000"/>
                </a:solidFill>
              </a:defRPr>
            </a:lvl1pPr>
          </a:lstStyle>
          <a:p>
            <a:pPr>
              <a:defRPr/>
            </a:pPr>
            <a:fld id="{F7AD3D11-0673-42DC-A041-960587049998}"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956"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 id="2147484957" r:id="rId12"/>
  </p:sldLayoutIdLst>
  <p:transition spd="med">
    <p:wipe dir="r"/>
  </p:transition>
  <p:hf hdr="0" dt="0"/>
  <p:txStyles>
    <p:title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BISansCond" pitchFamily="2" charset="0"/>
        </a:defRPr>
      </a:lvl2pPr>
      <a:lvl3pPr algn="l" rtl="0" eaLnBrk="0" fontAlgn="base" hangingPunct="0">
        <a:spcBef>
          <a:spcPct val="0"/>
        </a:spcBef>
        <a:spcAft>
          <a:spcPct val="0"/>
        </a:spcAft>
        <a:defRPr sz="2400">
          <a:solidFill>
            <a:schemeClr val="bg1"/>
          </a:solidFill>
          <a:latin typeface="BISansCond" pitchFamily="2" charset="0"/>
        </a:defRPr>
      </a:lvl3pPr>
      <a:lvl4pPr algn="l" rtl="0" eaLnBrk="0" fontAlgn="base" hangingPunct="0">
        <a:spcBef>
          <a:spcPct val="0"/>
        </a:spcBef>
        <a:spcAft>
          <a:spcPct val="0"/>
        </a:spcAft>
        <a:defRPr sz="2400">
          <a:solidFill>
            <a:schemeClr val="bg1"/>
          </a:solidFill>
          <a:latin typeface="BISansCond" pitchFamily="2" charset="0"/>
        </a:defRPr>
      </a:lvl4pPr>
      <a:lvl5pPr algn="l" rtl="0" eaLnBrk="0" fontAlgn="base" hangingPunct="0">
        <a:spcBef>
          <a:spcPct val="0"/>
        </a:spcBef>
        <a:spcAft>
          <a:spcPct val="0"/>
        </a:spcAft>
        <a:defRPr sz="2400">
          <a:solidFill>
            <a:schemeClr val="bg1"/>
          </a:solidFill>
          <a:latin typeface="BISansCond" pitchFamily="2" charset="0"/>
        </a:defRPr>
      </a:lvl5pPr>
      <a:lvl6pPr marL="457200" algn="l" rtl="0" fontAlgn="base">
        <a:spcBef>
          <a:spcPct val="0"/>
        </a:spcBef>
        <a:spcAft>
          <a:spcPct val="0"/>
        </a:spcAft>
        <a:defRPr sz="2400">
          <a:solidFill>
            <a:schemeClr val="bg1"/>
          </a:solidFill>
          <a:latin typeface="BISansCond" pitchFamily="2" charset="0"/>
        </a:defRPr>
      </a:lvl6pPr>
      <a:lvl7pPr marL="914400" algn="l" rtl="0" fontAlgn="base">
        <a:spcBef>
          <a:spcPct val="0"/>
        </a:spcBef>
        <a:spcAft>
          <a:spcPct val="0"/>
        </a:spcAft>
        <a:defRPr sz="2400">
          <a:solidFill>
            <a:schemeClr val="bg1"/>
          </a:solidFill>
          <a:latin typeface="BISansCond" pitchFamily="2" charset="0"/>
        </a:defRPr>
      </a:lvl7pPr>
      <a:lvl8pPr marL="1371600" algn="l" rtl="0" fontAlgn="base">
        <a:spcBef>
          <a:spcPct val="0"/>
        </a:spcBef>
        <a:spcAft>
          <a:spcPct val="0"/>
        </a:spcAft>
        <a:defRPr sz="2400">
          <a:solidFill>
            <a:schemeClr val="bg1"/>
          </a:solidFill>
          <a:latin typeface="BISansCond" pitchFamily="2" charset="0"/>
        </a:defRPr>
      </a:lvl8pPr>
      <a:lvl9pPr marL="1828800" algn="l" rtl="0" fontAlgn="base">
        <a:spcBef>
          <a:spcPct val="0"/>
        </a:spcBef>
        <a:spcAft>
          <a:spcPct val="0"/>
        </a:spcAft>
        <a:defRPr sz="2400">
          <a:solidFill>
            <a:schemeClr val="bg1"/>
          </a:solidFill>
          <a:latin typeface="BISansCond" pitchFamily="2" charset="0"/>
        </a:defRPr>
      </a:lvl9pPr>
    </p:titleStyle>
    <p:bodyStyle>
      <a:lvl1pPr marL="342900" indent="-342900" algn="l" defTabSz="8610600" rtl="0" eaLnBrk="0" fontAlgn="base" hangingPunct="0">
        <a:spcBef>
          <a:spcPct val="0"/>
        </a:spcBef>
        <a:spcAft>
          <a:spcPct val="0"/>
        </a:spcAft>
        <a:buClr>
          <a:schemeClr val="folHlink"/>
        </a:buClr>
        <a:buFont typeface="Wingdings" pitchFamily="2" charset="2"/>
        <a:defRPr sz="2000">
          <a:solidFill>
            <a:schemeClr val="tx1"/>
          </a:solidFill>
          <a:latin typeface="+mn-lt"/>
          <a:ea typeface="+mn-ea"/>
          <a:cs typeface="+mn-cs"/>
        </a:defRPr>
      </a:lvl1pPr>
      <a:lvl2pPr marL="276225" indent="-274638" algn="l" defTabSz="8610600" rtl="0" eaLnBrk="0" fontAlgn="base" hangingPunct="0">
        <a:spcBef>
          <a:spcPct val="0"/>
        </a:spcBef>
        <a:spcAft>
          <a:spcPct val="0"/>
        </a:spcAft>
        <a:buClr>
          <a:schemeClr val="tx1"/>
        </a:buClr>
        <a:buChar char="•"/>
        <a:defRPr sz="2000">
          <a:solidFill>
            <a:schemeClr val="tx1"/>
          </a:solidFill>
          <a:latin typeface="+mn-lt"/>
        </a:defRPr>
      </a:lvl2pPr>
      <a:lvl3pPr marL="542925" indent="-265113" algn="l" defTabSz="8610600" rtl="0" eaLnBrk="0" fontAlgn="base" hangingPunct="0">
        <a:spcBef>
          <a:spcPct val="0"/>
        </a:spcBef>
        <a:spcAft>
          <a:spcPct val="0"/>
        </a:spcAft>
        <a:buClr>
          <a:schemeClr val="tx1"/>
        </a:buClr>
        <a:buFont typeface="BISansCond" pitchFamily="2" charset="0"/>
        <a:buChar char="–"/>
        <a:defRPr sz="2000">
          <a:solidFill>
            <a:schemeClr val="tx1"/>
          </a:solidFill>
          <a:latin typeface="+mn-lt"/>
        </a:defRPr>
      </a:lvl3pPr>
      <a:lvl4pPr marL="819150" indent="-274638" algn="l" defTabSz="8610600" rtl="0" eaLnBrk="0" fontAlgn="base" hangingPunct="0">
        <a:spcBef>
          <a:spcPct val="0"/>
        </a:spcBef>
        <a:spcAft>
          <a:spcPct val="0"/>
        </a:spcAft>
        <a:buFont typeface="BISansCond" pitchFamily="2" charset="0"/>
        <a:buChar char="–"/>
        <a:defRPr sz="2000">
          <a:solidFill>
            <a:schemeClr val="tx1"/>
          </a:solidFill>
          <a:latin typeface="+mn-lt"/>
        </a:defRPr>
      </a:lvl4pPr>
      <a:lvl5pPr marL="1085850" indent="-265113" algn="l" defTabSz="8610600" rtl="0" eaLnBrk="0" fontAlgn="base" hangingPunct="0">
        <a:spcBef>
          <a:spcPct val="0"/>
        </a:spcBef>
        <a:spcAft>
          <a:spcPct val="0"/>
        </a:spcAft>
        <a:buFont typeface="BISansCond" pitchFamily="2" charset="0"/>
        <a:buChar char="–"/>
        <a:defRPr sz="2000">
          <a:solidFill>
            <a:schemeClr val="tx1"/>
          </a:solidFill>
          <a:latin typeface="+mn-lt"/>
        </a:defRPr>
      </a:lvl5pPr>
      <a:lvl6pPr marL="1543050" indent="-265113" algn="l" defTabSz="8610600" rtl="0" fontAlgn="base">
        <a:spcBef>
          <a:spcPct val="0"/>
        </a:spcBef>
        <a:spcAft>
          <a:spcPct val="0"/>
        </a:spcAft>
        <a:buFont typeface="BISansCond" pitchFamily="2" charset="0"/>
        <a:buChar char="–"/>
        <a:defRPr sz="2000">
          <a:solidFill>
            <a:schemeClr val="tx1"/>
          </a:solidFill>
          <a:latin typeface="+mn-lt"/>
        </a:defRPr>
      </a:lvl6pPr>
      <a:lvl7pPr marL="2000250" indent="-265113" algn="l" defTabSz="8610600" rtl="0" fontAlgn="base">
        <a:spcBef>
          <a:spcPct val="0"/>
        </a:spcBef>
        <a:spcAft>
          <a:spcPct val="0"/>
        </a:spcAft>
        <a:buFont typeface="BISansCond" pitchFamily="2" charset="0"/>
        <a:buChar char="–"/>
        <a:defRPr sz="2000">
          <a:solidFill>
            <a:schemeClr val="tx1"/>
          </a:solidFill>
          <a:latin typeface="+mn-lt"/>
        </a:defRPr>
      </a:lvl7pPr>
      <a:lvl8pPr marL="2457450" indent="-265113" algn="l" defTabSz="8610600" rtl="0" fontAlgn="base">
        <a:spcBef>
          <a:spcPct val="0"/>
        </a:spcBef>
        <a:spcAft>
          <a:spcPct val="0"/>
        </a:spcAft>
        <a:buFont typeface="BISansCond" pitchFamily="2" charset="0"/>
        <a:buChar char="–"/>
        <a:defRPr sz="2000">
          <a:solidFill>
            <a:schemeClr val="tx1"/>
          </a:solidFill>
          <a:latin typeface="+mn-lt"/>
        </a:defRPr>
      </a:lvl8pPr>
      <a:lvl9pPr marL="2914650" indent="-265113" algn="l" defTabSz="8610600" rtl="0" fontAlgn="base">
        <a:spcBef>
          <a:spcPct val="0"/>
        </a:spcBef>
        <a:spcAft>
          <a:spcPct val="0"/>
        </a:spcAft>
        <a:buFont typeface="BISansCond"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9.wmf"/></Relationships>
</file>

<file path=ppt/slides/_rels/slide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subTitle" idx="1"/>
          </p:nvPr>
        </p:nvSpPr>
        <p:spPr>
          <a:xfrm>
            <a:off x="2698750" y="2554514"/>
            <a:ext cx="6116638" cy="430887"/>
          </a:xfrm>
        </p:spPr>
        <p:txBody>
          <a:bodyPr/>
          <a:lstStyle/>
          <a:p>
            <a:pPr marL="0" indent="0" algn="ctr"/>
            <a:r>
              <a:rPr lang="en-GB" sz="2800" dirty="0" smtClean="0"/>
              <a:t>March 29, 2011</a:t>
            </a:r>
          </a:p>
        </p:txBody>
      </p:sp>
      <p:sp>
        <p:nvSpPr>
          <p:cNvPr id="10243" name="Rectangle 2"/>
          <p:cNvSpPr>
            <a:spLocks noGrp="1" noChangeArrowheads="1"/>
          </p:cNvSpPr>
          <p:nvPr>
            <p:ph type="ctrTitle"/>
          </p:nvPr>
        </p:nvSpPr>
        <p:spPr>
          <a:xfrm>
            <a:off x="2698750" y="1920428"/>
            <a:ext cx="6116638" cy="430887"/>
          </a:xfrm>
          <a:noFill/>
        </p:spPr>
        <p:txBody>
          <a:bodyPr/>
          <a:lstStyle/>
          <a:p>
            <a:pPr algn="ctr"/>
            <a:r>
              <a:rPr lang="en-US" dirty="0" smtClean="0"/>
              <a:t>An overview of ADME Studies </a:t>
            </a:r>
            <a:endParaRPr lang="en-US" dirty="0"/>
          </a:p>
        </p:txBody>
      </p:sp>
      <p:sp>
        <p:nvSpPr>
          <p:cNvPr id="10244" name="Rectangle 4"/>
          <p:cNvSpPr>
            <a:spLocks noChangeArrowheads="1"/>
          </p:cNvSpPr>
          <p:nvPr/>
        </p:nvSpPr>
        <p:spPr bwMode="auto">
          <a:xfrm>
            <a:off x="0" y="1798638"/>
            <a:ext cx="2339975" cy="2519362"/>
          </a:xfrm>
          <a:prstGeom prst="rect">
            <a:avLst/>
          </a:prstGeom>
          <a:solidFill>
            <a:schemeClr val="hlink"/>
          </a:solidFill>
          <a:ln w="12700">
            <a:noFill/>
            <a:miter lim="800000"/>
            <a:headEnd/>
            <a:tailEnd/>
          </a:ln>
        </p:spPr>
        <p:txBody>
          <a:bodyPr wrap="none" anchor="ctr"/>
          <a:lstStyle/>
          <a:p>
            <a:pPr eaLnBrk="0" hangingPunct="0"/>
            <a:endParaRPr lang="en-GB"/>
          </a:p>
        </p:txBody>
      </p:sp>
      <p:sp>
        <p:nvSpPr>
          <p:cNvPr id="5" name="Rectangle 4"/>
          <p:cNvSpPr/>
          <p:nvPr/>
        </p:nvSpPr>
        <p:spPr>
          <a:xfrm>
            <a:off x="2339975" y="3091542"/>
            <a:ext cx="6804025" cy="1122102"/>
          </a:xfrm>
          <a:prstGeom prst="rect">
            <a:avLst/>
          </a:prstGeom>
        </p:spPr>
        <p:txBody>
          <a:bodyPr wrap="square">
            <a:spAutoFit/>
          </a:bodyPr>
          <a:lstStyle/>
          <a:p>
            <a:pPr lvl="0" algn="ctr" defTabSz="587375">
              <a:lnSpc>
                <a:spcPct val="102000"/>
              </a:lnSpc>
              <a:spcAft>
                <a:spcPct val="35000"/>
              </a:spcAft>
            </a:pPr>
            <a:r>
              <a:rPr kumimoji="0" lang="de-DE" sz="2800" b="0" i="0" u="none" strike="noStrike" kern="0" cap="none" spc="0" normalizeH="0" baseline="0" noProof="0" dirty="0" smtClean="0">
                <a:ln>
                  <a:noFill/>
                </a:ln>
                <a:solidFill>
                  <a:srgbClr val="FFFFFF"/>
                </a:solidFill>
                <a:effectLst/>
                <a:uLnTx/>
                <a:uFillTx/>
                <a:latin typeface="BISansCond"/>
                <a:ea typeface="+mn-ea"/>
                <a:cs typeface="+mn-cs"/>
              </a:rPr>
              <a:t>Dale E. Sharp, PhD,  DABT</a:t>
            </a:r>
          </a:p>
          <a:p>
            <a:pPr lvl="0" algn="ctr" defTabSz="587375">
              <a:lnSpc>
                <a:spcPct val="102000"/>
              </a:lnSpc>
              <a:spcAft>
                <a:spcPct val="35000"/>
              </a:spcAft>
            </a:pPr>
            <a:r>
              <a:rPr lang="de-DE" sz="2800" kern="0" dirty="0" smtClean="0">
                <a:solidFill>
                  <a:srgbClr val="FFFFFF"/>
                </a:solidFill>
                <a:latin typeface="BISansCond"/>
              </a:rPr>
              <a:t>Boehringer Ingelheim Pharmaceuticals Inc.</a:t>
            </a:r>
            <a:endParaRPr kumimoji="0" lang="de-DE" sz="2800" b="0" i="0" u="none" strike="noStrike" kern="0" cap="none" spc="0" normalizeH="0" baseline="0" noProof="0" dirty="0">
              <a:ln>
                <a:noFill/>
              </a:ln>
              <a:solidFill>
                <a:srgbClr val="FFFFFF"/>
              </a:solidFill>
              <a:effectLst/>
              <a:uLnTx/>
              <a:uFillTx/>
              <a:latin typeface="BISansCond"/>
              <a:ea typeface="+mn-ea"/>
              <a:cs typeface="+mn-cs"/>
            </a:endParaRPr>
          </a:p>
        </p:txBody>
      </p:sp>
    </p:spTree>
  </p:cSld>
  <p:clrMapOvr>
    <a:masterClrMapping/>
  </p:clrMapOvr>
  <p:transition spd="med">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p:txBody>
          <a:bodyPr/>
          <a:lstStyle/>
          <a:p>
            <a:r>
              <a:rPr lang="en-US" sz="2400" dirty="0"/>
              <a:t>Case Study – Tritium labeled </a:t>
            </a:r>
            <a:r>
              <a:rPr lang="en-US" sz="2400" dirty="0" err="1"/>
              <a:t>Naltrexone</a:t>
            </a:r>
            <a:r>
              <a:rPr lang="en-US" sz="2400" dirty="0"/>
              <a:t> in an ADME Study (Castelli et al. 2003)</a:t>
            </a:r>
          </a:p>
        </p:txBody>
      </p:sp>
      <p:sp>
        <p:nvSpPr>
          <p:cNvPr id="786435" name="Rectangle 3"/>
          <p:cNvSpPr>
            <a:spLocks noGrp="1" noChangeArrowheads="1"/>
          </p:cNvSpPr>
          <p:nvPr>
            <p:ph type="body" idx="1"/>
          </p:nvPr>
        </p:nvSpPr>
        <p:spPr>
          <a:xfrm>
            <a:off x="358775" y="1447800"/>
            <a:ext cx="8404225" cy="5105400"/>
          </a:xfrm>
        </p:spPr>
        <p:txBody>
          <a:bodyPr/>
          <a:lstStyle/>
          <a:p>
            <a:pPr marL="347663" lvl="1" indent="-233363"/>
            <a:r>
              <a:rPr lang="en-US" sz="2800" dirty="0"/>
              <a:t>For synthetic reasons </a:t>
            </a:r>
            <a:r>
              <a:rPr lang="en-US" sz="2800" dirty="0" err="1"/>
              <a:t>tritiated</a:t>
            </a:r>
            <a:r>
              <a:rPr lang="en-US" sz="2800" dirty="0"/>
              <a:t> </a:t>
            </a:r>
            <a:r>
              <a:rPr lang="en-US" sz="2800" dirty="0" err="1"/>
              <a:t>naltrexone</a:t>
            </a:r>
            <a:r>
              <a:rPr lang="en-US" sz="2800" dirty="0"/>
              <a:t> was used in an ADME study.</a:t>
            </a:r>
          </a:p>
          <a:p>
            <a:pPr marL="347663" lvl="1" indent="-233363"/>
            <a:r>
              <a:rPr lang="en-US" sz="2800" dirty="0"/>
              <a:t>Urine and plasma samples were measured before and after </a:t>
            </a:r>
            <a:r>
              <a:rPr lang="en-US" sz="2800" dirty="0" err="1"/>
              <a:t>lyophilization</a:t>
            </a:r>
            <a:r>
              <a:rPr lang="en-US" sz="2800" dirty="0"/>
              <a:t> to remove volatile tritium. Approximately 3% of the urinary radioactivity was water.  At longer </a:t>
            </a:r>
            <a:r>
              <a:rPr lang="en-US" sz="2800" dirty="0" err="1"/>
              <a:t>timepoints</a:t>
            </a:r>
            <a:r>
              <a:rPr lang="en-US" sz="2800" dirty="0"/>
              <a:t>, PK of total radioactivity was consistent with the known PK of water in the species. (1.13 days in mouse and 3.53 days in rats).</a:t>
            </a:r>
          </a:p>
          <a:p>
            <a:pPr marL="347663" lvl="1" indent="-233363"/>
            <a:r>
              <a:rPr lang="en-US" sz="2800" dirty="0"/>
              <a:t>Extra work, but adequate metabolite ID and  tissue distribution data obtained.</a:t>
            </a:r>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358775" y="348343"/>
            <a:ext cx="6748463" cy="640670"/>
          </a:xfrm>
        </p:spPr>
        <p:txBody>
          <a:bodyPr/>
          <a:lstStyle/>
          <a:p>
            <a:pPr algn="ctr"/>
            <a:r>
              <a:rPr lang="en-US" sz="2800" dirty="0"/>
              <a:t>Advantages and disadvantages of </a:t>
            </a:r>
            <a:r>
              <a:rPr lang="en-US" sz="2800" baseline="30000" dirty="0" smtClean="0"/>
              <a:t>125</a:t>
            </a:r>
            <a:r>
              <a:rPr lang="en-US" sz="2800" dirty="0" smtClean="0"/>
              <a:t>I </a:t>
            </a:r>
            <a:r>
              <a:rPr lang="en-US" sz="2800" dirty="0"/>
              <a:t>label</a:t>
            </a:r>
          </a:p>
        </p:txBody>
      </p:sp>
      <p:sp>
        <p:nvSpPr>
          <p:cNvPr id="785411" name="Rectangle 3"/>
          <p:cNvSpPr>
            <a:spLocks noGrp="1" noChangeArrowheads="1"/>
          </p:cNvSpPr>
          <p:nvPr>
            <p:ph type="body" idx="1"/>
          </p:nvPr>
        </p:nvSpPr>
        <p:spPr>
          <a:xfrm>
            <a:off x="358775" y="1447800"/>
            <a:ext cx="8404225" cy="5105400"/>
          </a:xfrm>
        </p:spPr>
        <p:txBody>
          <a:bodyPr/>
          <a:lstStyle/>
          <a:p>
            <a:pPr marL="347663" lvl="1" indent="-233363"/>
            <a:r>
              <a:rPr lang="en-US" sz="2800" dirty="0"/>
              <a:t>Advantages</a:t>
            </a:r>
          </a:p>
          <a:p>
            <a:pPr marL="1262063" lvl="2" indent="-347663">
              <a:buFont typeface="Arial" pitchFamily="34" charset="0"/>
              <a:buChar char="•"/>
            </a:pPr>
            <a:r>
              <a:rPr lang="en-US" sz="2800" dirty="0"/>
              <a:t>Easily synthesized.</a:t>
            </a:r>
          </a:p>
          <a:p>
            <a:pPr marL="1262063" lvl="2" indent="-347663">
              <a:buFont typeface="Arial" pitchFamily="34" charset="0"/>
              <a:buChar char="•"/>
            </a:pPr>
            <a:r>
              <a:rPr lang="en-US" sz="2800" dirty="0" smtClean="0"/>
              <a:t>Gamma counting is very easy.</a:t>
            </a:r>
          </a:p>
          <a:p>
            <a:pPr marL="1262063" lvl="2" indent="-347663">
              <a:buFont typeface="Arial" pitchFamily="34" charset="0"/>
              <a:buChar char="•"/>
            </a:pPr>
            <a:endParaRPr lang="en-US" sz="2800" dirty="0"/>
          </a:p>
          <a:p>
            <a:pPr marL="347663" lvl="1" indent="-233363"/>
            <a:r>
              <a:rPr lang="en-US" sz="2800" dirty="0"/>
              <a:t>Disadvantages</a:t>
            </a:r>
          </a:p>
          <a:p>
            <a:pPr marL="1262063" lvl="2" indent="-347663">
              <a:buFont typeface="Arial" pitchFamily="34" charset="0"/>
              <a:buChar char="•"/>
            </a:pPr>
            <a:r>
              <a:rPr lang="en-US" sz="2800" dirty="0" smtClean="0"/>
              <a:t>Label </a:t>
            </a:r>
            <a:r>
              <a:rPr lang="en-US" sz="2800" dirty="0"/>
              <a:t>stability </a:t>
            </a:r>
            <a:r>
              <a:rPr lang="en-US" sz="2800" dirty="0" smtClean="0"/>
              <a:t>is often </a:t>
            </a:r>
            <a:r>
              <a:rPr lang="en-US" sz="2800" dirty="0"/>
              <a:t>a problem.</a:t>
            </a:r>
          </a:p>
          <a:p>
            <a:pPr marL="515938" lvl="1" indent="-401638"/>
            <a:endParaRPr lang="en-US" sz="28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358775" y="333829"/>
            <a:ext cx="6748463" cy="655184"/>
          </a:xfrm>
        </p:spPr>
        <p:txBody>
          <a:bodyPr/>
          <a:lstStyle/>
          <a:p>
            <a:pPr algn="ctr"/>
            <a:r>
              <a:rPr lang="en-US" sz="2800" dirty="0"/>
              <a:t>Case Study – Iodine Label</a:t>
            </a:r>
          </a:p>
        </p:txBody>
      </p:sp>
      <p:sp>
        <p:nvSpPr>
          <p:cNvPr id="787459" name="Rectangle 3"/>
          <p:cNvSpPr>
            <a:spLocks noGrp="1" noChangeArrowheads="1"/>
          </p:cNvSpPr>
          <p:nvPr>
            <p:ph type="body" idx="1"/>
          </p:nvPr>
        </p:nvSpPr>
        <p:spPr>
          <a:xfrm>
            <a:off x="358775" y="1447800"/>
            <a:ext cx="8404225" cy="5105400"/>
          </a:xfrm>
        </p:spPr>
        <p:txBody>
          <a:bodyPr/>
          <a:lstStyle/>
          <a:p>
            <a:pPr marL="347663" lvl="1" indent="-233363"/>
            <a:r>
              <a:rPr lang="en-US" sz="2800" dirty="0"/>
              <a:t>Several studies with iodinated peptides delivered both plasma half-lives and tissue distribution consistent with literature data on iodide.</a:t>
            </a:r>
          </a:p>
          <a:p>
            <a:pPr marL="347663" lvl="1" indent="-233363"/>
            <a:r>
              <a:rPr lang="en-US" sz="2800" dirty="0"/>
              <a:t>Conclusion – label was lost quickly in the body</a:t>
            </a:r>
            <a:r>
              <a:rPr lang="en-US" sz="2800" dirty="0" smtClean="0"/>
              <a:t>.</a:t>
            </a:r>
          </a:p>
          <a:p>
            <a:pPr marL="347663" lvl="1" indent="-233363"/>
            <a:r>
              <a:rPr lang="en-US" sz="2800" dirty="0" smtClean="0"/>
              <a:t>Iodine is taken into tissue by transporters.</a:t>
            </a:r>
            <a:endParaRPr lang="en-US" sz="2800" dirty="0"/>
          </a:p>
          <a:p>
            <a:pPr marL="347663" lvl="1" indent="-233363"/>
            <a:r>
              <a:rPr lang="en-US" sz="2800" dirty="0"/>
              <a:t>If extent of loss is low, data quality can be improved by administration of aqueous </a:t>
            </a:r>
            <a:r>
              <a:rPr lang="en-US" sz="2800" dirty="0" smtClean="0"/>
              <a:t>KI  to competitively inhibit uptake.</a:t>
            </a:r>
            <a:endParaRPr lang="en-US" sz="28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a:xfrm>
            <a:off x="358775" y="319314"/>
            <a:ext cx="6748463" cy="669699"/>
          </a:xfrm>
        </p:spPr>
        <p:txBody>
          <a:bodyPr/>
          <a:lstStyle/>
          <a:p>
            <a:pPr algn="ctr"/>
            <a:r>
              <a:rPr lang="en-US" sz="2800" dirty="0" err="1" smtClean="0"/>
              <a:t>Radiopurity</a:t>
            </a:r>
            <a:r>
              <a:rPr lang="en-US" sz="2800" dirty="0" smtClean="0"/>
              <a:t> of Compounds</a:t>
            </a:r>
            <a:endParaRPr lang="en-US" sz="2800" dirty="0"/>
          </a:p>
        </p:txBody>
      </p:sp>
      <p:sp>
        <p:nvSpPr>
          <p:cNvPr id="789507" name="Rectangle 3"/>
          <p:cNvSpPr>
            <a:spLocks noGrp="1" noChangeArrowheads="1"/>
          </p:cNvSpPr>
          <p:nvPr>
            <p:ph type="body" idx="1"/>
          </p:nvPr>
        </p:nvSpPr>
        <p:spPr>
          <a:xfrm>
            <a:off x="358775" y="1447800"/>
            <a:ext cx="8404225" cy="5105400"/>
          </a:xfrm>
        </p:spPr>
        <p:txBody>
          <a:bodyPr/>
          <a:lstStyle/>
          <a:p>
            <a:pPr marL="347663" lvl="1" indent="-233363"/>
            <a:r>
              <a:rPr lang="en-US" sz="2800" dirty="0"/>
              <a:t>As high as possible, BI criterion 97% or greater.</a:t>
            </a:r>
          </a:p>
          <a:p>
            <a:pPr marL="347663" lvl="1" indent="-233363"/>
            <a:r>
              <a:rPr lang="en-US" sz="2800" dirty="0" smtClean="0"/>
              <a:t>Case Study </a:t>
            </a:r>
          </a:p>
          <a:p>
            <a:pPr marL="914400" lvl="2" indent="-449263">
              <a:buFont typeface="Arial" pitchFamily="34" charset="0"/>
              <a:buChar char="•"/>
            </a:pPr>
            <a:r>
              <a:rPr lang="en-US" sz="2800" dirty="0" smtClean="0"/>
              <a:t>At a CRO, a client insisted on running (against our advice) ADME study with 66% </a:t>
            </a:r>
            <a:r>
              <a:rPr lang="en-US" sz="2800" dirty="0" err="1" smtClean="0"/>
              <a:t>radiopure</a:t>
            </a:r>
            <a:r>
              <a:rPr lang="en-US" sz="2800" dirty="0" smtClean="0"/>
              <a:t> material.</a:t>
            </a:r>
          </a:p>
          <a:p>
            <a:pPr marL="914400" lvl="2" indent="-449263">
              <a:buFont typeface="Arial" pitchFamily="34" charset="0"/>
              <a:buChar char="•"/>
            </a:pPr>
            <a:r>
              <a:rPr lang="en-US" sz="2800" dirty="0" smtClean="0"/>
              <a:t>34% of the dose was recovered as CO</a:t>
            </a:r>
            <a:r>
              <a:rPr lang="en-US" sz="2800" baseline="-25000" dirty="0" smtClean="0"/>
              <a:t>2</a:t>
            </a:r>
          </a:p>
          <a:p>
            <a:pPr marL="914400" lvl="2" indent="-449263">
              <a:buFont typeface="Arial" pitchFamily="34" charset="0"/>
              <a:buChar char="•"/>
            </a:pPr>
            <a:r>
              <a:rPr lang="en-US" sz="2800" dirty="0" smtClean="0"/>
              <a:t>Client asked how much was from compound </a:t>
            </a:r>
            <a:r>
              <a:rPr lang="en-US" sz="2800" dirty="0" err="1" smtClean="0"/>
              <a:t>vis</a:t>
            </a:r>
            <a:r>
              <a:rPr lang="en-US" sz="2800" dirty="0" smtClean="0"/>
              <a:t> a </a:t>
            </a:r>
            <a:r>
              <a:rPr lang="en-US" sz="2800" dirty="0" err="1" smtClean="0"/>
              <a:t>vis</a:t>
            </a:r>
            <a:r>
              <a:rPr lang="en-US" sz="2800" dirty="0" smtClean="0"/>
              <a:t> impurities?</a:t>
            </a:r>
          </a:p>
          <a:p>
            <a:pPr marL="914400" lvl="2" indent="-449263">
              <a:buFont typeface="Arial" pitchFamily="34" charset="0"/>
              <a:buChar char="•"/>
            </a:pPr>
            <a:r>
              <a:rPr lang="en-US" sz="2800" dirty="0" smtClean="0"/>
              <a:t>?</a:t>
            </a:r>
          </a:p>
          <a:p>
            <a:pPr marL="1543050" lvl="2" indent="-457200"/>
            <a:endParaRPr lang="en-US" sz="2800" baseline="-250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30" name="Rectangle 2"/>
          <p:cNvSpPr>
            <a:spLocks noGrp="1" noChangeArrowheads="1"/>
          </p:cNvSpPr>
          <p:nvPr>
            <p:ph type="title"/>
          </p:nvPr>
        </p:nvSpPr>
        <p:spPr>
          <a:xfrm>
            <a:off x="358775" y="377371"/>
            <a:ext cx="6748463" cy="611642"/>
          </a:xfrm>
        </p:spPr>
        <p:txBody>
          <a:bodyPr/>
          <a:lstStyle/>
          <a:p>
            <a:pPr algn="ctr"/>
            <a:r>
              <a:rPr lang="en-US" sz="2800" dirty="0"/>
              <a:t>Formulation</a:t>
            </a:r>
          </a:p>
        </p:txBody>
      </p:sp>
      <p:sp>
        <p:nvSpPr>
          <p:cNvPr id="790531" name="Rectangle 3"/>
          <p:cNvSpPr>
            <a:spLocks noGrp="1" noChangeArrowheads="1"/>
          </p:cNvSpPr>
          <p:nvPr>
            <p:ph type="body" idx="1"/>
          </p:nvPr>
        </p:nvSpPr>
        <p:spPr>
          <a:xfrm>
            <a:off x="358775" y="1447800"/>
            <a:ext cx="8404225" cy="5105400"/>
          </a:xfrm>
        </p:spPr>
        <p:txBody>
          <a:bodyPr/>
          <a:lstStyle/>
          <a:p>
            <a:pPr marL="347663" lvl="1" indent="-233363"/>
            <a:r>
              <a:rPr lang="en-US" sz="2800" dirty="0"/>
              <a:t>Something you know will work from </a:t>
            </a:r>
            <a:r>
              <a:rPr lang="en-US" sz="2800" dirty="0" smtClean="0"/>
              <a:t>previous </a:t>
            </a:r>
            <a:r>
              <a:rPr lang="en-US" sz="2800" dirty="0"/>
              <a:t>studies</a:t>
            </a:r>
            <a:r>
              <a:rPr lang="en-US" sz="2800" dirty="0" smtClean="0"/>
              <a:t>!</a:t>
            </a:r>
          </a:p>
          <a:p>
            <a:pPr marL="347663" lvl="1" indent="-233363"/>
            <a:endParaRPr lang="en-US" sz="2800" dirty="0"/>
          </a:p>
          <a:p>
            <a:pPr marL="347663" lvl="1" indent="-233363"/>
            <a:r>
              <a:rPr lang="en-US" sz="2800" dirty="0"/>
              <a:t>Should not cause emesis or diarrhea.  Can cause problems with mass balance</a:t>
            </a:r>
            <a:r>
              <a:rPr lang="en-US" sz="2800" dirty="0" smtClean="0"/>
              <a:t>.</a:t>
            </a:r>
          </a:p>
          <a:p>
            <a:pPr marL="347663" lvl="1" indent="-233363"/>
            <a:endParaRPr lang="en-US" sz="2800" dirty="0"/>
          </a:p>
          <a:p>
            <a:pPr marL="347663" lvl="1" indent="-233363"/>
            <a:r>
              <a:rPr lang="en-US" sz="2800" dirty="0" smtClean="0"/>
              <a:t>Solution preferred.</a:t>
            </a:r>
          </a:p>
          <a:p>
            <a:pPr marL="347663" lvl="1" indent="-233363"/>
            <a:endParaRPr lang="en-US" sz="2800" dirty="0"/>
          </a:p>
          <a:p>
            <a:pPr marL="347663" lvl="1" indent="-233363"/>
            <a:r>
              <a:rPr lang="en-US" sz="2800" dirty="0"/>
              <a:t>Suspensions can be considered although formulation stability and homogeneity can be a problem. </a:t>
            </a:r>
            <a:r>
              <a:rPr lang="en-US" sz="2800" dirty="0" smtClean="0"/>
              <a:t>Recommend </a:t>
            </a:r>
            <a:r>
              <a:rPr lang="en-US" sz="2800" dirty="0"/>
              <a:t>a practice run with tracer label.</a:t>
            </a:r>
          </a:p>
          <a:p>
            <a:pPr marL="1543050" lvl="2" indent="-457200"/>
            <a:endParaRPr lang="en-US" sz="2800" baseline="-250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358775" y="348343"/>
            <a:ext cx="6748463" cy="532720"/>
          </a:xfrm>
        </p:spPr>
        <p:txBody>
          <a:bodyPr/>
          <a:lstStyle/>
          <a:p>
            <a:pPr algn="ctr"/>
            <a:r>
              <a:rPr lang="en-US" sz="2800" dirty="0"/>
              <a:t>Dose </a:t>
            </a:r>
            <a:r>
              <a:rPr lang="en-US" sz="2800" dirty="0" smtClean="0"/>
              <a:t>Level Selection</a:t>
            </a:r>
            <a:endParaRPr lang="en-US" sz="2800" dirty="0"/>
          </a:p>
        </p:txBody>
      </p:sp>
      <p:sp>
        <p:nvSpPr>
          <p:cNvPr id="791555" name="Rectangle 3"/>
          <p:cNvSpPr>
            <a:spLocks noGrp="1" noChangeArrowheads="1"/>
          </p:cNvSpPr>
          <p:nvPr>
            <p:ph type="body" idx="1"/>
          </p:nvPr>
        </p:nvSpPr>
        <p:spPr>
          <a:xfrm>
            <a:off x="358775" y="1447800"/>
            <a:ext cx="8404225" cy="5105400"/>
          </a:xfrm>
        </p:spPr>
        <p:txBody>
          <a:bodyPr/>
          <a:lstStyle/>
          <a:p>
            <a:pPr marL="347663" lvl="1" indent="-233363"/>
            <a:r>
              <a:rPr lang="en-US" sz="2800" dirty="0"/>
              <a:t>Something you know will be safe from </a:t>
            </a:r>
            <a:r>
              <a:rPr lang="en-US" sz="2800" dirty="0" smtClean="0"/>
              <a:t>toxicology </a:t>
            </a:r>
            <a:r>
              <a:rPr lang="en-US" sz="2800" dirty="0"/>
              <a:t>studies</a:t>
            </a:r>
            <a:r>
              <a:rPr lang="en-US" sz="2800" dirty="0" smtClean="0"/>
              <a:t>!</a:t>
            </a:r>
          </a:p>
          <a:p>
            <a:pPr marL="347663" lvl="1" indent="-233363"/>
            <a:endParaRPr lang="en-US" sz="2800" dirty="0"/>
          </a:p>
          <a:p>
            <a:pPr marL="347663" lvl="1" indent="-233363">
              <a:tabLst>
                <a:tab pos="347663" algn="l"/>
              </a:tabLst>
            </a:pPr>
            <a:r>
              <a:rPr lang="en-US" sz="2800" dirty="0"/>
              <a:t>Case study </a:t>
            </a:r>
            <a:r>
              <a:rPr lang="en-US" sz="2800" dirty="0" smtClean="0"/>
              <a:t>.  </a:t>
            </a:r>
            <a:r>
              <a:rPr lang="en-US" sz="2800" dirty="0"/>
              <a:t>Drug was dosed in a QWBA study in pregnant rats on GD 18.  All the rats died.  Drug had not been given past GD 7.  A subsequent </a:t>
            </a:r>
            <a:r>
              <a:rPr lang="en-US" sz="2800" dirty="0" err="1"/>
              <a:t>tox</a:t>
            </a:r>
            <a:r>
              <a:rPr lang="en-US" sz="2800" dirty="0"/>
              <a:t> study confirmed the result.  Study was repeated at a lower dose</a:t>
            </a:r>
            <a:r>
              <a:rPr lang="en-US" sz="2800" dirty="0" smtClean="0"/>
              <a:t>.</a:t>
            </a:r>
          </a:p>
          <a:p>
            <a:pPr marL="347663" lvl="1" indent="-233363">
              <a:tabLst>
                <a:tab pos="347663" algn="l"/>
              </a:tabLst>
            </a:pPr>
            <a:endParaRPr lang="en-US" sz="2800" dirty="0"/>
          </a:p>
          <a:p>
            <a:pPr marL="347663" lvl="1" indent="-233363"/>
            <a:r>
              <a:rPr lang="en-US" sz="2800" dirty="0"/>
              <a:t>Case study.  ADME in </a:t>
            </a:r>
            <a:r>
              <a:rPr lang="en-US" sz="2800" dirty="0" err="1"/>
              <a:t>cynos</a:t>
            </a:r>
            <a:r>
              <a:rPr lang="en-US" sz="2800" dirty="0"/>
              <a:t> successfully completed.  Sponsor decided they wanted data at 10 x </a:t>
            </a:r>
            <a:r>
              <a:rPr lang="en-US" sz="2800" dirty="0" smtClean="0"/>
              <a:t>dose.  </a:t>
            </a:r>
            <a:r>
              <a:rPr lang="en-US" sz="2800" dirty="0"/>
              <a:t>First IV monkey died within 15 min., first PO monkey died within 30 min. A subsequent </a:t>
            </a:r>
            <a:r>
              <a:rPr lang="en-US" sz="2800" dirty="0" err="1"/>
              <a:t>tox</a:t>
            </a:r>
            <a:r>
              <a:rPr lang="en-US" sz="2800" dirty="0"/>
              <a:t> study confirmed the result. </a:t>
            </a:r>
          </a:p>
          <a:p>
            <a:pPr marL="515938" lvl="1" indent="-401638"/>
            <a:endParaRPr lang="en-US" sz="2800" dirty="0"/>
          </a:p>
          <a:p>
            <a:pPr marL="1543050" lvl="2" indent="-457200"/>
            <a:endParaRPr lang="en-US" sz="2800" baseline="-250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a:xfrm>
            <a:off x="358775" y="319314"/>
            <a:ext cx="6748463" cy="669699"/>
          </a:xfrm>
        </p:spPr>
        <p:txBody>
          <a:bodyPr/>
          <a:lstStyle/>
          <a:p>
            <a:pPr algn="ctr"/>
            <a:r>
              <a:rPr lang="en-US" sz="2800" dirty="0"/>
              <a:t>Dose </a:t>
            </a:r>
            <a:r>
              <a:rPr lang="en-US" sz="2800" dirty="0" smtClean="0"/>
              <a:t>Level Selection  </a:t>
            </a:r>
            <a:r>
              <a:rPr lang="en-US" sz="2800" dirty="0"/>
              <a:t>(cont.)</a:t>
            </a:r>
          </a:p>
        </p:txBody>
      </p:sp>
      <p:sp>
        <p:nvSpPr>
          <p:cNvPr id="792579" name="Rectangle 3"/>
          <p:cNvSpPr>
            <a:spLocks noGrp="1" noChangeArrowheads="1"/>
          </p:cNvSpPr>
          <p:nvPr>
            <p:ph type="body" idx="1"/>
          </p:nvPr>
        </p:nvSpPr>
        <p:spPr>
          <a:xfrm>
            <a:off x="358775" y="1447800"/>
            <a:ext cx="8404225" cy="5105400"/>
          </a:xfrm>
        </p:spPr>
        <p:txBody>
          <a:bodyPr/>
          <a:lstStyle/>
          <a:p>
            <a:pPr marL="347663" lvl="1" indent="-233363">
              <a:tabLst>
                <a:tab pos="347663" algn="l"/>
              </a:tabLst>
            </a:pPr>
            <a:r>
              <a:rPr lang="en-US" sz="2800" dirty="0" smtClean="0"/>
              <a:t>BI criteria:  </a:t>
            </a:r>
            <a:r>
              <a:rPr lang="en-US" sz="2800" dirty="0"/>
              <a:t>Rodents &gt; ED50 in Pharmacology Model up to NOAEL</a:t>
            </a:r>
            <a:r>
              <a:rPr lang="en-US" sz="2800" dirty="0" smtClean="0"/>
              <a:t>.</a:t>
            </a:r>
          </a:p>
          <a:p>
            <a:pPr marL="515938" lvl="1" indent="-401638"/>
            <a:endParaRPr lang="en-US" sz="2800" dirty="0"/>
          </a:p>
          <a:p>
            <a:pPr marL="347663" lvl="1" indent="-233363"/>
            <a:r>
              <a:rPr lang="en-US" sz="2800" dirty="0"/>
              <a:t>Rabbit, </a:t>
            </a:r>
            <a:r>
              <a:rPr lang="en-US" sz="2800" dirty="0" smtClean="0"/>
              <a:t>mice, </a:t>
            </a:r>
            <a:r>
              <a:rPr lang="en-US" sz="2800" dirty="0"/>
              <a:t>and </a:t>
            </a:r>
            <a:r>
              <a:rPr lang="en-US" sz="2800" dirty="0" err="1"/>
              <a:t>nonrodents</a:t>
            </a:r>
            <a:r>
              <a:rPr lang="en-US" sz="2800" dirty="0"/>
              <a:t> NOAEL if possible</a:t>
            </a:r>
            <a:r>
              <a:rPr lang="en-US" sz="2800" dirty="0" smtClean="0"/>
              <a:t>.</a:t>
            </a:r>
          </a:p>
          <a:p>
            <a:pPr marL="515938" lvl="1" indent="-401638"/>
            <a:endParaRPr lang="en-US" sz="2800" dirty="0" smtClean="0"/>
          </a:p>
          <a:p>
            <a:pPr marL="515938" lvl="1" indent="-401638">
              <a:buNone/>
            </a:pPr>
            <a:endParaRPr lang="en-US" sz="2800" dirty="0"/>
          </a:p>
          <a:p>
            <a:pPr marL="515938" lvl="1" indent="-401638"/>
            <a:endParaRPr lang="en-US" sz="2800" dirty="0"/>
          </a:p>
          <a:p>
            <a:pPr marL="1543050" lvl="2" indent="-457200"/>
            <a:endParaRPr lang="en-US" sz="2800" baseline="-250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ChangeArrowheads="1"/>
          </p:cNvSpPr>
          <p:nvPr>
            <p:ph type="title"/>
          </p:nvPr>
        </p:nvSpPr>
        <p:spPr>
          <a:xfrm>
            <a:off x="358775" y="333829"/>
            <a:ext cx="6748463" cy="655184"/>
          </a:xfrm>
        </p:spPr>
        <p:txBody>
          <a:bodyPr/>
          <a:lstStyle/>
          <a:p>
            <a:pPr algn="ctr"/>
            <a:r>
              <a:rPr lang="en-US" sz="2800" dirty="0"/>
              <a:t>Dose Administration</a:t>
            </a:r>
          </a:p>
        </p:txBody>
      </p:sp>
      <p:sp>
        <p:nvSpPr>
          <p:cNvPr id="795651" name="Rectangle 3"/>
          <p:cNvSpPr>
            <a:spLocks noGrp="1" noChangeArrowheads="1"/>
          </p:cNvSpPr>
          <p:nvPr>
            <p:ph type="body" idx="1"/>
          </p:nvPr>
        </p:nvSpPr>
        <p:spPr>
          <a:xfrm>
            <a:off x="358775" y="1447800"/>
            <a:ext cx="8404225" cy="5105400"/>
          </a:xfrm>
        </p:spPr>
        <p:txBody>
          <a:bodyPr/>
          <a:lstStyle/>
          <a:p>
            <a:pPr marL="347663" lvl="1" indent="-233363"/>
            <a:r>
              <a:rPr lang="en-US" sz="2800" dirty="0"/>
              <a:t>Animals are typically fasted overnight (exception mice).</a:t>
            </a:r>
          </a:p>
          <a:p>
            <a:pPr marL="347663" lvl="1" indent="-233363"/>
            <a:r>
              <a:rPr lang="en-US" sz="2800" dirty="0"/>
              <a:t>It is vital that the amount of drug administered to the animals be accurately measured.</a:t>
            </a:r>
          </a:p>
          <a:p>
            <a:pPr marL="347663" lvl="1" indent="-233363"/>
            <a:r>
              <a:rPr lang="en-US" sz="2800" dirty="0"/>
              <a:t>Formulation is sampled at a volume similar to that administered before and after dosing by the </a:t>
            </a:r>
            <a:r>
              <a:rPr lang="en-US" sz="2800" dirty="0" err="1"/>
              <a:t>doser</a:t>
            </a:r>
            <a:r>
              <a:rPr lang="en-US" sz="2800" dirty="0"/>
              <a:t> using the dosing syringe in the animal room.  A minimum of duplicate pre- and postdose samples, more if it is a tricky suspension.</a:t>
            </a:r>
          </a:p>
          <a:p>
            <a:pPr marL="347663" lvl="1" indent="-233363"/>
            <a:r>
              <a:rPr lang="en-US" sz="2800" dirty="0"/>
              <a:t>Adequate stirring can be a problem with a suspension.</a:t>
            </a:r>
          </a:p>
          <a:p>
            <a:pPr marL="515938" lvl="1" indent="-401638"/>
            <a:endParaRPr lang="en-US" sz="2800" dirty="0"/>
          </a:p>
          <a:p>
            <a:pPr marL="1543050" lvl="2" indent="-457200"/>
            <a:endParaRPr lang="en-US" sz="2800" baseline="-250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2"/>
          <p:cNvSpPr>
            <a:spLocks noGrp="1" noChangeArrowheads="1"/>
          </p:cNvSpPr>
          <p:nvPr>
            <p:ph type="title"/>
          </p:nvPr>
        </p:nvSpPr>
        <p:spPr>
          <a:xfrm>
            <a:off x="358775" y="319314"/>
            <a:ext cx="6748463" cy="669699"/>
          </a:xfrm>
        </p:spPr>
        <p:txBody>
          <a:bodyPr/>
          <a:lstStyle/>
          <a:p>
            <a:pPr algn="ctr"/>
            <a:r>
              <a:rPr lang="en-US" sz="2800" dirty="0"/>
              <a:t>Sample</a:t>
            </a:r>
            <a:r>
              <a:rPr lang="en-US" dirty="0"/>
              <a:t> </a:t>
            </a:r>
            <a:r>
              <a:rPr lang="en-US" sz="2800" dirty="0"/>
              <a:t>collection</a:t>
            </a:r>
          </a:p>
        </p:txBody>
      </p:sp>
      <p:sp>
        <p:nvSpPr>
          <p:cNvPr id="797699" name="Rectangle 3"/>
          <p:cNvSpPr>
            <a:spLocks noGrp="1" noChangeArrowheads="1"/>
          </p:cNvSpPr>
          <p:nvPr>
            <p:ph type="body" idx="1"/>
          </p:nvPr>
        </p:nvSpPr>
        <p:spPr>
          <a:xfrm>
            <a:off x="174171" y="989013"/>
            <a:ext cx="8588829" cy="5564187"/>
          </a:xfrm>
        </p:spPr>
        <p:txBody>
          <a:bodyPr/>
          <a:lstStyle/>
          <a:p>
            <a:pPr marL="347663" lvl="1" indent="-233363"/>
            <a:r>
              <a:rPr lang="en-US" sz="2800" dirty="0"/>
              <a:t>Urine and feces are collected at timed intervals postdose.  Cages are rinsed at the end of the study, sometimes during.  Carcasses are collected.  Rinsing agent should both dissolve drug and free caked material from cage. Pure organic </a:t>
            </a:r>
            <a:r>
              <a:rPr lang="en-US" sz="2800" dirty="0" smtClean="0"/>
              <a:t>solvents not </a:t>
            </a:r>
            <a:r>
              <a:rPr lang="en-US" sz="2800" dirty="0"/>
              <a:t>recommended with metal cages</a:t>
            </a:r>
            <a:r>
              <a:rPr lang="en-US" sz="2800" dirty="0" smtClean="0"/>
              <a:t>.</a:t>
            </a:r>
            <a:endParaRPr lang="en-US" sz="2800" dirty="0"/>
          </a:p>
          <a:p>
            <a:pPr marL="347663" lvl="1" indent="-233363"/>
            <a:r>
              <a:rPr lang="en-US" sz="2800" dirty="0"/>
              <a:t>CO</a:t>
            </a:r>
            <a:r>
              <a:rPr lang="en-US" sz="2800" baseline="-25000" dirty="0"/>
              <a:t>2</a:t>
            </a:r>
            <a:r>
              <a:rPr lang="en-US" sz="2800" dirty="0"/>
              <a:t> and organic volatiles can be collected, usually not necessary for pharmaceuticals.  Typically only done with rodents but large animals are possible</a:t>
            </a:r>
            <a:r>
              <a:rPr lang="en-US" sz="2800" dirty="0" smtClean="0"/>
              <a:t>.</a:t>
            </a:r>
            <a:endParaRPr lang="en-US" sz="2800" dirty="0"/>
          </a:p>
          <a:p>
            <a:pPr marL="347663" lvl="1" indent="-233363">
              <a:tabLst>
                <a:tab pos="347663" algn="l"/>
              </a:tabLst>
            </a:pPr>
            <a:r>
              <a:rPr lang="en-US" sz="2800" dirty="0"/>
              <a:t>Make sure CO</a:t>
            </a:r>
            <a:r>
              <a:rPr lang="en-US" sz="2800" baseline="-25000" dirty="0"/>
              <a:t>2</a:t>
            </a:r>
            <a:r>
              <a:rPr lang="en-US" sz="2800" dirty="0"/>
              <a:t> and volatiles collection are validated.  Typical trapping solutions </a:t>
            </a:r>
            <a:r>
              <a:rPr lang="en-US" sz="2800" dirty="0" err="1"/>
              <a:t>NaOH</a:t>
            </a:r>
            <a:r>
              <a:rPr lang="en-US" sz="2800" dirty="0"/>
              <a:t>, ethanolamine, </a:t>
            </a:r>
            <a:r>
              <a:rPr lang="en-US" sz="2800" dirty="0" err="1"/>
              <a:t>Carbosorb</a:t>
            </a:r>
            <a:r>
              <a:rPr lang="en-US" sz="2800" dirty="0" smtClean="0"/>
              <a:t>.</a:t>
            </a:r>
          </a:p>
          <a:p>
            <a:pPr marL="347663" lvl="1" indent="-233363"/>
            <a:r>
              <a:rPr lang="en-US" sz="2800" dirty="0" smtClean="0"/>
              <a:t>Plasma is collected for total radioactivity PK and metabolite ID.</a:t>
            </a:r>
            <a:endParaRPr lang="en-US" sz="2800" dirty="0"/>
          </a:p>
          <a:p>
            <a:pPr marL="515938" lvl="1" indent="-401638">
              <a:lnSpc>
                <a:spcPct val="80000"/>
              </a:lnSpc>
              <a:buFontTx/>
              <a:buNone/>
            </a:pPr>
            <a:endParaRPr lang="en-US" sz="2800" baseline="-25000" dirty="0"/>
          </a:p>
          <a:p>
            <a:pPr marL="515938" lvl="1" indent="-401638">
              <a:lnSpc>
                <a:spcPct val="80000"/>
              </a:lnSpc>
            </a:pPr>
            <a:endParaRPr lang="en-US" sz="2800" dirty="0"/>
          </a:p>
          <a:p>
            <a:pPr marL="1543050" lvl="2" indent="-457200">
              <a:lnSpc>
                <a:spcPct val="80000"/>
              </a:lnSpc>
            </a:pPr>
            <a:endParaRPr lang="en-US" sz="2800" baseline="-25000" dirty="0"/>
          </a:p>
          <a:p>
            <a:pPr marL="515938" lvl="1" indent="-401638">
              <a:lnSpc>
                <a:spcPct val="80000"/>
              </a:lnSpc>
            </a:pPr>
            <a:endParaRPr lang="en-US" sz="2800" dirty="0"/>
          </a:p>
          <a:p>
            <a:pPr marL="515938" lvl="1" indent="-401638">
              <a:lnSpc>
                <a:spcPct val="80000"/>
              </a:lnSpc>
              <a:buFontTx/>
              <a:buNone/>
            </a:pPr>
            <a:endParaRPr lang="en-US" sz="2800" dirty="0"/>
          </a:p>
          <a:p>
            <a:pPr marL="515938" lvl="1" indent="-401638">
              <a:lnSpc>
                <a:spcPct val="80000"/>
              </a:lnSpc>
            </a:pPr>
            <a:endParaRPr lang="en-US" sz="2800" dirty="0"/>
          </a:p>
        </p:txBody>
      </p:sp>
    </p:spTree>
  </p:cSld>
  <p:clrMapOvr>
    <a:masterClrMapping/>
  </p:clrMapOvr>
  <p:transition spd="med">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50" name="Rectangle 2"/>
          <p:cNvSpPr>
            <a:spLocks noGrp="1" noChangeArrowheads="1"/>
          </p:cNvSpPr>
          <p:nvPr>
            <p:ph type="title"/>
          </p:nvPr>
        </p:nvSpPr>
        <p:spPr>
          <a:xfrm>
            <a:off x="358775" y="319314"/>
            <a:ext cx="6748463" cy="669699"/>
          </a:xfrm>
        </p:spPr>
        <p:txBody>
          <a:bodyPr/>
          <a:lstStyle/>
          <a:p>
            <a:pPr algn="ctr" defTabSz="914400"/>
            <a:r>
              <a:rPr lang="en-US" sz="2800" dirty="0"/>
              <a:t>Typical rat metabolism cage</a:t>
            </a:r>
          </a:p>
        </p:txBody>
      </p:sp>
      <p:sp>
        <p:nvSpPr>
          <p:cNvPr id="718851" name="Text Box 3"/>
          <p:cNvSpPr txBox="1">
            <a:spLocks noChangeArrowheads="1"/>
          </p:cNvSpPr>
          <p:nvPr/>
        </p:nvSpPr>
        <p:spPr bwMode="auto">
          <a:xfrm>
            <a:off x="250825" y="2895600"/>
            <a:ext cx="184150" cy="793750"/>
          </a:xfrm>
          <a:prstGeom prst="rect">
            <a:avLst/>
          </a:prstGeom>
          <a:noFill/>
          <a:ln w="9525" algn="ctr">
            <a:noFill/>
            <a:miter lim="800000"/>
            <a:headEnd/>
            <a:tailEnd/>
          </a:ln>
          <a:effectLst/>
        </p:spPr>
        <p:txBody>
          <a:bodyPr>
            <a:spAutoFit/>
          </a:bodyPr>
          <a:lstStyle/>
          <a:p>
            <a:pPr algn="l">
              <a:lnSpc>
                <a:spcPct val="100000"/>
              </a:lnSpc>
            </a:pPr>
            <a:r>
              <a:rPr lang="en-US" sz="2800"/>
              <a:t> </a:t>
            </a:r>
            <a:r>
              <a:rPr lang="en-US" sz="1800" b="1">
                <a:latin typeface="Arial" charset="0"/>
              </a:rPr>
              <a:t/>
            </a:r>
            <a:br>
              <a:rPr lang="en-US" sz="1800" b="1">
                <a:latin typeface="Arial" charset="0"/>
              </a:rPr>
            </a:br>
            <a:endParaRPr lang="en-US" sz="1800" b="1">
              <a:latin typeface="Arial" charset="0"/>
            </a:endParaRPr>
          </a:p>
        </p:txBody>
      </p:sp>
      <p:sp>
        <p:nvSpPr>
          <p:cNvPr id="718852" name="AutoShape 4"/>
          <p:cNvSpPr>
            <a:spLocks noChangeArrowheads="1"/>
          </p:cNvSpPr>
          <p:nvPr/>
        </p:nvSpPr>
        <p:spPr bwMode="auto">
          <a:xfrm>
            <a:off x="-1295400" y="3733800"/>
            <a:ext cx="976312" cy="485775"/>
          </a:xfrm>
          <a:prstGeom prst="rightArrow">
            <a:avLst>
              <a:gd name="adj1" fmla="val 50000"/>
              <a:gd name="adj2" fmla="val 50245"/>
            </a:avLst>
          </a:prstGeom>
          <a:solidFill>
            <a:srgbClr val="000000"/>
          </a:solidFill>
          <a:ln w="3175" algn="ctr">
            <a:solidFill>
              <a:schemeClr val="tx1"/>
            </a:solidFill>
            <a:miter lim="800000"/>
            <a:headEnd/>
            <a:tailEnd/>
          </a:ln>
          <a:effectLst/>
        </p:spPr>
        <p:txBody>
          <a:bodyPr wrap="none" anchor="ctr"/>
          <a:lstStyle/>
          <a:p>
            <a:endParaRPr lang="en-US"/>
          </a:p>
        </p:txBody>
      </p:sp>
      <p:sp>
        <p:nvSpPr>
          <p:cNvPr id="718853" name="Rectangle 5"/>
          <p:cNvSpPr>
            <a:spLocks noGrp="1" noChangeArrowheads="1"/>
          </p:cNvSpPr>
          <p:nvPr>
            <p:ph idx="1"/>
          </p:nvPr>
        </p:nvSpPr>
        <p:spPr>
          <a:xfrm>
            <a:off x="381000" y="1447800"/>
            <a:ext cx="7926388" cy="4641850"/>
          </a:xfrm>
        </p:spPr>
        <p:txBody>
          <a:bodyPr/>
          <a:lstStyle/>
          <a:p>
            <a:endParaRPr lang="en-US"/>
          </a:p>
        </p:txBody>
      </p:sp>
      <p:pic>
        <p:nvPicPr>
          <p:cNvPr id="718866" name="Picture 18" descr="MTB_it"/>
          <p:cNvPicPr>
            <a:picLocks noChangeAspect="1" noChangeArrowheads="1"/>
          </p:cNvPicPr>
          <p:nvPr/>
        </p:nvPicPr>
        <p:blipFill>
          <a:blip r:embed="rId2" cstate="print"/>
          <a:srcRect/>
          <a:stretch>
            <a:fillRect/>
          </a:stretch>
        </p:blipFill>
        <p:spPr bwMode="auto">
          <a:xfrm>
            <a:off x="2514600" y="1524000"/>
            <a:ext cx="3630613" cy="4343400"/>
          </a:xfrm>
          <a:prstGeom prst="rect">
            <a:avLst/>
          </a:prstGeom>
          <a:noFill/>
        </p:spPr>
      </p:pic>
    </p:spTree>
  </p:cSld>
  <p:clrMapOvr>
    <a:masterClrMapping/>
  </p:clrMapOvr>
  <p:transition spd="med">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a:xfrm>
            <a:off x="358775" y="304800"/>
            <a:ext cx="6748463" cy="684213"/>
          </a:xfrm>
        </p:spPr>
        <p:txBody>
          <a:bodyPr/>
          <a:lstStyle/>
          <a:p>
            <a:pPr algn="ctr"/>
            <a:r>
              <a:rPr lang="en-US" dirty="0"/>
              <a:t> </a:t>
            </a:r>
            <a:r>
              <a:rPr lang="en-US" sz="2800" dirty="0"/>
              <a:t>Presentation Objectives</a:t>
            </a:r>
          </a:p>
        </p:txBody>
      </p:sp>
      <p:sp>
        <p:nvSpPr>
          <p:cNvPr id="784387" name="Rectangle 3"/>
          <p:cNvSpPr>
            <a:spLocks noGrp="1" noChangeArrowheads="1"/>
          </p:cNvSpPr>
          <p:nvPr>
            <p:ph type="body" idx="1"/>
          </p:nvPr>
        </p:nvSpPr>
        <p:spPr/>
        <p:txBody>
          <a:bodyPr/>
          <a:lstStyle/>
          <a:p>
            <a:pPr marL="347663" indent="-347663">
              <a:buFontTx/>
              <a:buChar char="•"/>
            </a:pPr>
            <a:endParaRPr lang="en-US" dirty="0" smtClean="0"/>
          </a:p>
          <a:p>
            <a:pPr marL="347663" indent="-347663">
              <a:buFontTx/>
              <a:buChar char="•"/>
            </a:pPr>
            <a:r>
              <a:rPr lang="en-US" sz="2800" dirty="0" smtClean="0"/>
              <a:t>Give </a:t>
            </a:r>
            <a:r>
              <a:rPr lang="en-US" sz="2800" dirty="0"/>
              <a:t>an overview of the types and objectives of ADME studies with an emphasis on practical aspects of their conduct and interpretation</a:t>
            </a:r>
            <a:r>
              <a:rPr lang="en-US" sz="2800" dirty="0" smtClean="0"/>
              <a:t>.</a:t>
            </a:r>
          </a:p>
          <a:p>
            <a:pPr marL="347663" indent="-347663">
              <a:buFontTx/>
              <a:buChar char="•"/>
            </a:pPr>
            <a:endParaRPr lang="en-US" sz="2800" dirty="0" smtClean="0"/>
          </a:p>
          <a:p>
            <a:pPr marL="347663" indent="-347663">
              <a:buFontTx/>
              <a:buChar char="•"/>
            </a:pPr>
            <a:r>
              <a:rPr lang="en-US" sz="2800" dirty="0" smtClean="0"/>
              <a:t>ADME – Absorption, Distribution, Metabolism, and Excretion</a:t>
            </a:r>
          </a:p>
          <a:p>
            <a:pPr marL="347663" indent="-347663">
              <a:buFontTx/>
              <a:buChar char="•"/>
            </a:pPr>
            <a:endParaRPr lang="en-US" sz="2800" dirty="0" smtClean="0"/>
          </a:p>
          <a:p>
            <a:pPr marL="347663" indent="-347663">
              <a:buFontTx/>
              <a:buChar char="•"/>
            </a:pPr>
            <a:r>
              <a:rPr lang="en-US" sz="2800" dirty="0" smtClean="0"/>
              <a:t>This talk will be limited to mass balance/plasma PK and tissue distribution studies. </a:t>
            </a:r>
            <a:endParaRPr lang="en-US" sz="2800" dirty="0"/>
          </a:p>
          <a:p>
            <a:pPr marL="347663" indent="-347663">
              <a:buFontTx/>
              <a:buChar char="•"/>
            </a:pPr>
            <a:endParaRPr lang="en-US" sz="2800" dirty="0"/>
          </a:p>
          <a:p>
            <a:pPr marL="347663" indent="-347663">
              <a:buFontTx/>
              <a:buChar char="•"/>
            </a:pPr>
            <a:endParaRPr lang="en-US" dirty="0"/>
          </a:p>
          <a:p>
            <a:pPr marL="347663" indent="-347663">
              <a:buFontTx/>
              <a:buChar char="•"/>
            </a:pPr>
            <a:endParaRPr lang="en-US" dirty="0"/>
          </a:p>
          <a:p>
            <a:pPr marL="347663" indent="-347663">
              <a:buFontTx/>
              <a:buChar char="•"/>
            </a:pPr>
            <a:endParaRPr lang="en-US" dirty="0"/>
          </a:p>
        </p:txBody>
      </p:sp>
    </p:spTree>
  </p:cSld>
  <p:clrMapOvr>
    <a:masterClrMapping/>
  </p:clrMapOvr>
  <p:transition spd="med">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746" name="Rectangle 2"/>
          <p:cNvSpPr>
            <a:spLocks noGrp="1" noChangeArrowheads="1"/>
          </p:cNvSpPr>
          <p:nvPr>
            <p:ph type="title"/>
          </p:nvPr>
        </p:nvSpPr>
        <p:spPr/>
        <p:txBody>
          <a:bodyPr/>
          <a:lstStyle/>
          <a:p>
            <a:pPr defTabSz="914400"/>
            <a:r>
              <a:rPr lang="en-US" sz="2400" dirty="0"/>
              <a:t>Dog Metabolism Cages (courtesy Covance Madison)</a:t>
            </a:r>
          </a:p>
        </p:txBody>
      </p:sp>
      <p:sp>
        <p:nvSpPr>
          <p:cNvPr id="799747" name="Text Box 3"/>
          <p:cNvSpPr txBox="1">
            <a:spLocks noChangeArrowheads="1"/>
          </p:cNvSpPr>
          <p:nvPr/>
        </p:nvSpPr>
        <p:spPr bwMode="auto">
          <a:xfrm>
            <a:off x="250825" y="2895600"/>
            <a:ext cx="184150" cy="793750"/>
          </a:xfrm>
          <a:prstGeom prst="rect">
            <a:avLst/>
          </a:prstGeom>
          <a:noFill/>
          <a:ln w="9525" algn="ctr">
            <a:noFill/>
            <a:miter lim="800000"/>
            <a:headEnd/>
            <a:tailEnd/>
          </a:ln>
          <a:effectLst/>
        </p:spPr>
        <p:txBody>
          <a:bodyPr>
            <a:spAutoFit/>
          </a:bodyPr>
          <a:lstStyle/>
          <a:p>
            <a:pPr algn="l">
              <a:lnSpc>
                <a:spcPct val="100000"/>
              </a:lnSpc>
            </a:pPr>
            <a:r>
              <a:rPr lang="en-US" sz="2800"/>
              <a:t> </a:t>
            </a:r>
            <a:r>
              <a:rPr lang="en-US" sz="1800" b="1">
                <a:latin typeface="Arial" charset="0"/>
              </a:rPr>
              <a:t/>
            </a:r>
            <a:br>
              <a:rPr lang="en-US" sz="1800" b="1">
                <a:latin typeface="Arial" charset="0"/>
              </a:rPr>
            </a:br>
            <a:endParaRPr lang="en-US" sz="1800" b="1">
              <a:latin typeface="Arial" charset="0"/>
            </a:endParaRPr>
          </a:p>
        </p:txBody>
      </p:sp>
      <p:sp>
        <p:nvSpPr>
          <p:cNvPr id="799748" name="AutoShape 4"/>
          <p:cNvSpPr>
            <a:spLocks noChangeArrowheads="1"/>
          </p:cNvSpPr>
          <p:nvPr/>
        </p:nvSpPr>
        <p:spPr bwMode="auto">
          <a:xfrm>
            <a:off x="-1295400" y="3733800"/>
            <a:ext cx="976312" cy="485775"/>
          </a:xfrm>
          <a:prstGeom prst="rightArrow">
            <a:avLst>
              <a:gd name="adj1" fmla="val 50000"/>
              <a:gd name="adj2" fmla="val 50245"/>
            </a:avLst>
          </a:prstGeom>
          <a:solidFill>
            <a:srgbClr val="000000"/>
          </a:solidFill>
          <a:ln w="3175" algn="ctr">
            <a:solidFill>
              <a:schemeClr val="tx1"/>
            </a:solidFill>
            <a:miter lim="800000"/>
            <a:headEnd/>
            <a:tailEnd/>
          </a:ln>
          <a:effectLst/>
        </p:spPr>
        <p:txBody>
          <a:bodyPr wrap="none" anchor="ctr"/>
          <a:lstStyle/>
          <a:p>
            <a:endParaRPr lang="en-US"/>
          </a:p>
        </p:txBody>
      </p:sp>
      <p:graphicFrame>
        <p:nvGraphicFramePr>
          <p:cNvPr id="799749" name="Object 5"/>
          <p:cNvGraphicFramePr>
            <a:graphicFrameLocks noChangeAspect="1"/>
          </p:cNvGraphicFramePr>
          <p:nvPr>
            <p:ph idx="1"/>
          </p:nvPr>
        </p:nvGraphicFramePr>
        <p:xfrm>
          <a:off x="1249363" y="1447800"/>
          <a:ext cx="6189662" cy="4641850"/>
        </p:xfrm>
        <a:graphic>
          <a:graphicData uri="http://schemas.openxmlformats.org/presentationml/2006/ole">
            <p:oleObj spid="_x0000_s156674" name="Photo Editor Photo" r:id="rId3" imgW="15238095" imgH="11428571" progId="">
              <p:embed/>
            </p:oleObj>
          </a:graphicData>
        </a:graphic>
      </p:graphicFrame>
    </p:spTree>
  </p:cSld>
  <p:clrMapOvr>
    <a:masterClrMapping/>
  </p:clrMapOvr>
  <p:transition spd="med">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title"/>
          </p:nvPr>
        </p:nvSpPr>
        <p:spPr>
          <a:xfrm>
            <a:off x="838200" y="330200"/>
            <a:ext cx="6019800" cy="673100"/>
          </a:xfrm>
        </p:spPr>
        <p:txBody>
          <a:bodyPr/>
          <a:lstStyle/>
          <a:p>
            <a:pPr defTabSz="914400"/>
            <a:r>
              <a:rPr lang="en-US" altLang="zh-CN">
                <a:ea typeface="宋体" charset="-122"/>
              </a:rPr>
              <a:t>Monkey metabolism cage</a:t>
            </a:r>
            <a:endParaRPr lang="en-US"/>
          </a:p>
        </p:txBody>
      </p:sp>
      <p:sp>
        <p:nvSpPr>
          <p:cNvPr id="764931" name="Text Box 3"/>
          <p:cNvSpPr txBox="1">
            <a:spLocks noChangeArrowheads="1"/>
          </p:cNvSpPr>
          <p:nvPr/>
        </p:nvSpPr>
        <p:spPr bwMode="auto">
          <a:xfrm>
            <a:off x="250825" y="2895600"/>
            <a:ext cx="184150" cy="793750"/>
          </a:xfrm>
          <a:prstGeom prst="rect">
            <a:avLst/>
          </a:prstGeom>
          <a:noFill/>
          <a:ln w="9525" algn="ctr">
            <a:noFill/>
            <a:miter lim="800000"/>
            <a:headEnd/>
            <a:tailEnd/>
          </a:ln>
          <a:effectLst/>
        </p:spPr>
        <p:txBody>
          <a:bodyPr>
            <a:spAutoFit/>
          </a:bodyPr>
          <a:lstStyle/>
          <a:p>
            <a:pPr algn="l">
              <a:lnSpc>
                <a:spcPct val="100000"/>
              </a:lnSpc>
            </a:pPr>
            <a:r>
              <a:rPr lang="en-US" sz="2800"/>
              <a:t> </a:t>
            </a:r>
            <a:r>
              <a:rPr lang="en-US" sz="1800" b="1">
                <a:latin typeface="Arial" charset="0"/>
              </a:rPr>
              <a:t/>
            </a:r>
            <a:br>
              <a:rPr lang="en-US" sz="1800" b="1">
                <a:latin typeface="Arial" charset="0"/>
              </a:rPr>
            </a:br>
            <a:endParaRPr lang="en-US" sz="1800" b="1">
              <a:latin typeface="Arial" charset="0"/>
            </a:endParaRPr>
          </a:p>
        </p:txBody>
      </p:sp>
      <p:sp>
        <p:nvSpPr>
          <p:cNvPr id="764932" name="AutoShape 4"/>
          <p:cNvSpPr>
            <a:spLocks noChangeArrowheads="1"/>
          </p:cNvSpPr>
          <p:nvPr/>
        </p:nvSpPr>
        <p:spPr bwMode="auto">
          <a:xfrm>
            <a:off x="-1295400" y="3733800"/>
            <a:ext cx="976312" cy="485775"/>
          </a:xfrm>
          <a:prstGeom prst="rightArrow">
            <a:avLst>
              <a:gd name="adj1" fmla="val 50000"/>
              <a:gd name="adj2" fmla="val 50245"/>
            </a:avLst>
          </a:prstGeom>
          <a:solidFill>
            <a:srgbClr val="000000"/>
          </a:solidFill>
          <a:ln w="3175" algn="ctr">
            <a:solidFill>
              <a:schemeClr val="tx1"/>
            </a:solidFill>
            <a:miter lim="800000"/>
            <a:headEnd/>
            <a:tailEnd/>
          </a:ln>
          <a:effectLst/>
        </p:spPr>
        <p:txBody>
          <a:bodyPr wrap="none" anchor="ctr"/>
          <a:lstStyle/>
          <a:p>
            <a:endParaRPr lang="en-US"/>
          </a:p>
        </p:txBody>
      </p:sp>
      <p:sp>
        <p:nvSpPr>
          <p:cNvPr id="764936" name="Text Box 8"/>
          <p:cNvSpPr txBox="1">
            <a:spLocks noChangeArrowheads="1"/>
          </p:cNvSpPr>
          <p:nvPr/>
        </p:nvSpPr>
        <p:spPr bwMode="auto">
          <a:xfrm flipV="1">
            <a:off x="1524000" y="7315200"/>
            <a:ext cx="6781800" cy="390525"/>
          </a:xfrm>
          <a:prstGeom prst="rect">
            <a:avLst/>
          </a:prstGeom>
          <a:noFill/>
          <a:ln w="9525" algn="ctr">
            <a:noFill/>
            <a:miter lim="800000"/>
            <a:headEnd/>
            <a:tailEnd/>
          </a:ln>
          <a:effectLst/>
        </p:spPr>
        <p:txBody>
          <a:bodyPr lIns="91414" tIns="45708" rIns="91414" bIns="45708">
            <a:spAutoFit/>
          </a:bodyPr>
          <a:lstStyle/>
          <a:p>
            <a:pPr algn="l"/>
            <a:r>
              <a:rPr lang="en-US" altLang="zh-CN">
                <a:ea typeface="宋体" charset="-122"/>
              </a:rPr>
              <a:t>The dashed line signifies good (top) and poor bottom) permeability. </a:t>
            </a:r>
            <a:endParaRPr lang="en-US"/>
          </a:p>
        </p:txBody>
      </p:sp>
      <p:sp>
        <p:nvSpPr>
          <p:cNvPr id="764937" name="Rectangle 9"/>
          <p:cNvSpPr>
            <a:spLocks noGrp="1" noChangeArrowheads="1"/>
          </p:cNvSpPr>
          <p:nvPr>
            <p:ph idx="1"/>
          </p:nvPr>
        </p:nvSpPr>
        <p:spPr>
          <a:xfrm>
            <a:off x="533400" y="1447800"/>
            <a:ext cx="7926388" cy="4641850"/>
          </a:xfrm>
        </p:spPr>
        <p:txBody>
          <a:bodyPr/>
          <a:lstStyle/>
          <a:p>
            <a:endParaRPr lang="en-US"/>
          </a:p>
        </p:txBody>
      </p:sp>
      <p:pic>
        <p:nvPicPr>
          <p:cNvPr id="764939" name="Picture 11" descr="1743-7075-5-32-1-l"/>
          <p:cNvPicPr>
            <a:picLocks noChangeAspect="1" noChangeArrowheads="1"/>
          </p:cNvPicPr>
          <p:nvPr/>
        </p:nvPicPr>
        <p:blipFill>
          <a:blip r:embed="rId2" cstate="print"/>
          <a:srcRect l="38719" t="19362" r="5621" b="30638"/>
          <a:stretch>
            <a:fillRect/>
          </a:stretch>
        </p:blipFill>
        <p:spPr bwMode="auto">
          <a:xfrm>
            <a:off x="2667000" y="1447800"/>
            <a:ext cx="3505200" cy="4800600"/>
          </a:xfrm>
          <a:prstGeom prst="rect">
            <a:avLst/>
          </a:prstGeom>
          <a:noFill/>
        </p:spPr>
      </p:pic>
    </p:spTree>
  </p:cSld>
  <p:clrMapOvr>
    <a:masterClrMapping/>
  </p:clrMapOvr>
  <p:transition spd="med">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70" name="Rectangle 2"/>
          <p:cNvSpPr>
            <a:spLocks noGrp="1" noChangeArrowheads="1"/>
          </p:cNvSpPr>
          <p:nvPr>
            <p:ph type="title"/>
          </p:nvPr>
        </p:nvSpPr>
        <p:spPr>
          <a:xfrm>
            <a:off x="358775" y="188686"/>
            <a:ext cx="6748463" cy="800327"/>
          </a:xfrm>
        </p:spPr>
        <p:txBody>
          <a:bodyPr/>
          <a:lstStyle/>
          <a:p>
            <a:pPr algn="ctr"/>
            <a:r>
              <a:rPr lang="en-US" sz="2800" dirty="0" smtClean="0"/>
              <a:t>Radioanalysis</a:t>
            </a:r>
            <a:endParaRPr lang="en-US" sz="2800" dirty="0"/>
          </a:p>
        </p:txBody>
      </p:sp>
      <p:sp>
        <p:nvSpPr>
          <p:cNvPr id="800771" name="Rectangle 3"/>
          <p:cNvSpPr>
            <a:spLocks noGrp="1" noChangeArrowheads="1"/>
          </p:cNvSpPr>
          <p:nvPr>
            <p:ph type="body" idx="1"/>
          </p:nvPr>
        </p:nvSpPr>
        <p:spPr>
          <a:xfrm>
            <a:off x="358775" y="1447800"/>
            <a:ext cx="8404225" cy="5105400"/>
          </a:xfrm>
        </p:spPr>
        <p:txBody>
          <a:bodyPr/>
          <a:lstStyle/>
          <a:p>
            <a:pPr marL="347663" lvl="1" indent="-233363"/>
            <a:r>
              <a:rPr lang="en-US" sz="2800" dirty="0" smtClean="0"/>
              <a:t>Samples </a:t>
            </a:r>
            <a:r>
              <a:rPr lang="en-US" sz="2800" dirty="0"/>
              <a:t>are homogenized before analysis.  Urine, plasma and cage wash are counted directly.  Feces are typically mixed with liquid, ideally something that dissolves drug, because it helps homogeneity.   The homogenates are either oxidized or digested.  </a:t>
            </a:r>
            <a:endParaRPr lang="en-US" sz="2800" baseline="-25000" dirty="0"/>
          </a:p>
          <a:p>
            <a:pPr marL="515938" lvl="1" indent="-401638"/>
            <a:endParaRPr lang="en-US" sz="2800" dirty="0"/>
          </a:p>
          <a:p>
            <a:pPr marL="1543050" lvl="2" indent="-457200"/>
            <a:endParaRPr lang="en-US" sz="2800" baseline="-250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r>
              <a:rPr lang="en-US"/>
              <a:t>Sample oxidizer</a:t>
            </a:r>
          </a:p>
        </p:txBody>
      </p:sp>
      <p:sp>
        <p:nvSpPr>
          <p:cNvPr id="772099" name="Rectangle 3"/>
          <p:cNvSpPr>
            <a:spLocks noGrp="1" noChangeArrowheads="1"/>
          </p:cNvSpPr>
          <p:nvPr>
            <p:ph type="body" idx="1"/>
          </p:nvPr>
        </p:nvSpPr>
        <p:spPr>
          <a:xfrm>
            <a:off x="838200" y="1447800"/>
            <a:ext cx="7924800" cy="5105400"/>
          </a:xfrm>
        </p:spPr>
        <p:txBody>
          <a:bodyPr/>
          <a:lstStyle/>
          <a:p>
            <a:pPr marL="515938" lvl="1" indent="-401638"/>
            <a:endParaRPr lang="en-US" sz="2800"/>
          </a:p>
          <a:p>
            <a:pPr marL="515938" lvl="1" indent="-401638"/>
            <a:endParaRPr lang="en-US" sz="2800"/>
          </a:p>
        </p:txBody>
      </p:sp>
      <p:pic>
        <p:nvPicPr>
          <p:cNvPr id="772103" name="Picture 7" descr="Sample Oxidizer"/>
          <p:cNvPicPr>
            <a:picLocks noChangeAspect="1" noChangeArrowheads="1"/>
          </p:cNvPicPr>
          <p:nvPr/>
        </p:nvPicPr>
        <p:blipFill>
          <a:blip r:embed="rId2" cstate="print"/>
          <a:srcRect/>
          <a:stretch>
            <a:fillRect/>
          </a:stretch>
        </p:blipFill>
        <p:spPr bwMode="auto">
          <a:xfrm>
            <a:off x="1371600" y="1417638"/>
            <a:ext cx="5943600" cy="5353050"/>
          </a:xfrm>
          <a:prstGeom prst="rect">
            <a:avLst/>
          </a:prstGeom>
          <a:noFill/>
        </p:spPr>
      </p:pic>
    </p:spTree>
  </p:cSld>
  <p:clrMapOvr>
    <a:masterClrMapping/>
  </p:clrMapOvr>
  <p:transition spd="med">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2"/>
          <p:cNvSpPr>
            <a:spLocks noChangeArrowheads="1"/>
          </p:cNvSpPr>
          <p:nvPr/>
        </p:nvSpPr>
        <p:spPr bwMode="auto">
          <a:xfrm>
            <a:off x="0" y="995363"/>
            <a:ext cx="9144000" cy="0"/>
          </a:xfrm>
          <a:prstGeom prst="rect">
            <a:avLst/>
          </a:prstGeom>
          <a:noFill/>
          <a:ln w="9525">
            <a:noFill/>
            <a:miter lim="800000"/>
            <a:headEnd/>
            <a:tailEnd/>
          </a:ln>
          <a:effectLst/>
        </p:spPr>
        <p:txBody>
          <a:bodyPr wrap="none" lIns="91414" tIns="45708" rIns="91414" bIns="45708" anchor="ctr">
            <a:spAutoFit/>
          </a:bodyPr>
          <a:lstStyle/>
          <a:p>
            <a:endParaRPr lang="en-US"/>
          </a:p>
        </p:txBody>
      </p:sp>
      <p:sp>
        <p:nvSpPr>
          <p:cNvPr id="370692" name="Text Box 4"/>
          <p:cNvSpPr txBox="1">
            <a:spLocks noChangeArrowheads="1"/>
          </p:cNvSpPr>
          <p:nvPr/>
        </p:nvSpPr>
        <p:spPr bwMode="auto">
          <a:xfrm>
            <a:off x="751267" y="381000"/>
            <a:ext cx="5573333" cy="523196"/>
          </a:xfrm>
          <a:prstGeom prst="rect">
            <a:avLst/>
          </a:prstGeom>
          <a:noFill/>
          <a:ln w="9525">
            <a:noFill/>
            <a:miter lim="800000"/>
            <a:headEnd/>
            <a:tailEnd/>
          </a:ln>
          <a:effectLst/>
        </p:spPr>
        <p:txBody>
          <a:bodyPr wrap="square" lIns="91414" tIns="45708" rIns="91414" bIns="45708">
            <a:spAutoFit/>
          </a:bodyPr>
          <a:lstStyle/>
          <a:p>
            <a:pPr algn="ctr"/>
            <a:r>
              <a:rPr lang="en-US" sz="2800" dirty="0" smtClean="0">
                <a:solidFill>
                  <a:schemeClr val="bg1"/>
                </a:solidFill>
              </a:rPr>
              <a:t>The</a:t>
            </a:r>
            <a:r>
              <a:rPr lang="en-US" dirty="0" smtClean="0"/>
              <a:t>  </a:t>
            </a:r>
            <a:r>
              <a:rPr lang="en-US" sz="2800" dirty="0" smtClean="0">
                <a:solidFill>
                  <a:schemeClr val="bg1"/>
                </a:solidFill>
              </a:rPr>
              <a:t>scintillation </a:t>
            </a:r>
            <a:r>
              <a:rPr lang="en-US" sz="2800" dirty="0">
                <a:solidFill>
                  <a:schemeClr val="bg1"/>
                </a:solidFill>
              </a:rPr>
              <a:t>process</a:t>
            </a:r>
          </a:p>
        </p:txBody>
      </p:sp>
      <p:pic>
        <p:nvPicPr>
          <p:cNvPr id="370694" name="Picture 6"/>
          <p:cNvPicPr>
            <a:picLocks noGrp="1" noChangeAspect="1" noChangeArrowheads="1"/>
          </p:cNvPicPr>
          <p:nvPr>
            <p:ph sz="half" idx="1"/>
          </p:nvPr>
        </p:nvPicPr>
        <p:blipFill>
          <a:blip r:embed="rId2" cstate="print"/>
          <a:srcRect/>
          <a:stretch>
            <a:fillRect/>
          </a:stretch>
        </p:blipFill>
        <p:spPr>
          <a:xfrm>
            <a:off x="1066800" y="2667000"/>
            <a:ext cx="2419350" cy="1282700"/>
          </a:xfrm>
          <a:noFill/>
          <a:ln/>
        </p:spPr>
      </p:pic>
      <p:pic>
        <p:nvPicPr>
          <p:cNvPr id="370700" name="Picture 12"/>
          <p:cNvPicPr>
            <a:picLocks noGrp="1" noChangeAspect="1" noChangeArrowheads="1"/>
          </p:cNvPicPr>
          <p:nvPr>
            <p:ph sz="quarter" idx="2"/>
          </p:nvPr>
        </p:nvPicPr>
        <p:blipFill>
          <a:blip r:embed="rId3" cstate="print"/>
          <a:srcRect/>
          <a:stretch>
            <a:fillRect/>
          </a:stretch>
        </p:blipFill>
        <p:spPr>
          <a:xfrm>
            <a:off x="3429000" y="2667000"/>
            <a:ext cx="3003550" cy="1295400"/>
          </a:xfrm>
          <a:noFill/>
          <a:ln/>
        </p:spPr>
      </p:pic>
      <p:grpSp>
        <p:nvGrpSpPr>
          <p:cNvPr id="2" name="Group 19"/>
          <p:cNvGrpSpPr>
            <a:grpSpLocks/>
          </p:cNvGrpSpPr>
          <p:nvPr/>
        </p:nvGrpSpPr>
        <p:grpSpPr bwMode="auto">
          <a:xfrm>
            <a:off x="6324600" y="2667000"/>
            <a:ext cx="2014538" cy="1295400"/>
            <a:chOff x="3984" y="1680"/>
            <a:chExt cx="1269" cy="816"/>
          </a:xfrm>
        </p:grpSpPr>
        <p:pic>
          <p:nvPicPr>
            <p:cNvPr id="370702" name="Picture 14"/>
            <p:cNvPicPr>
              <a:picLocks noChangeAspect="1" noChangeArrowheads="1"/>
            </p:cNvPicPr>
            <p:nvPr/>
          </p:nvPicPr>
          <p:blipFill>
            <a:blip r:embed="rId4" cstate="print"/>
            <a:srcRect/>
            <a:stretch>
              <a:fillRect/>
            </a:stretch>
          </p:blipFill>
          <p:spPr bwMode="auto">
            <a:xfrm>
              <a:off x="3984" y="1680"/>
              <a:ext cx="1269" cy="816"/>
            </a:xfrm>
            <a:prstGeom prst="rect">
              <a:avLst/>
            </a:prstGeom>
            <a:noFill/>
            <a:ln>
              <a:noFill/>
            </a:ln>
            <a:effectLst/>
          </p:spPr>
        </p:pic>
        <p:sp>
          <p:nvSpPr>
            <p:cNvPr id="370705" name="Text Box 17"/>
            <p:cNvSpPr txBox="1">
              <a:spLocks noChangeArrowheads="1"/>
            </p:cNvSpPr>
            <p:nvPr/>
          </p:nvSpPr>
          <p:spPr bwMode="auto">
            <a:xfrm>
              <a:off x="3984" y="2058"/>
              <a:ext cx="116" cy="246"/>
            </a:xfrm>
            <a:prstGeom prst="rect">
              <a:avLst/>
            </a:prstGeom>
            <a:solidFill>
              <a:schemeClr val="tx1"/>
            </a:solidFill>
            <a:ln w="9525">
              <a:noFill/>
              <a:miter lim="800000"/>
              <a:headEnd/>
              <a:tailEnd/>
            </a:ln>
            <a:effectLst/>
          </p:spPr>
          <p:txBody>
            <a:bodyPr lIns="91414" tIns="45708" rIns="91414" bIns="45708">
              <a:spAutoFit/>
            </a:bodyPr>
            <a:lstStyle/>
            <a:p>
              <a:pPr algn="ctr">
                <a:spcBef>
                  <a:spcPct val="50000"/>
                </a:spcBef>
              </a:pPr>
              <a:r>
                <a:rPr lang="en-US" sz="2000"/>
                <a:t>  </a:t>
              </a:r>
            </a:p>
          </p:txBody>
        </p:sp>
      </p:grpSp>
      <p:sp>
        <p:nvSpPr>
          <p:cNvPr id="370710" name="Text Box 22"/>
          <p:cNvSpPr txBox="1">
            <a:spLocks noChangeArrowheads="1"/>
          </p:cNvSpPr>
          <p:nvPr/>
        </p:nvSpPr>
        <p:spPr bwMode="auto">
          <a:xfrm>
            <a:off x="973138" y="4724400"/>
            <a:ext cx="7561262" cy="854075"/>
          </a:xfrm>
          <a:prstGeom prst="rect">
            <a:avLst/>
          </a:prstGeom>
          <a:noFill/>
          <a:ln w="9525">
            <a:noFill/>
            <a:miter lim="800000"/>
            <a:headEnd/>
            <a:tailEnd/>
          </a:ln>
          <a:effectLst/>
        </p:spPr>
        <p:txBody>
          <a:bodyPr lIns="91414" tIns="45708" rIns="91414" bIns="45708">
            <a:spAutoFit/>
          </a:bodyPr>
          <a:lstStyle/>
          <a:p>
            <a:pPr marL="2286000" indent="-2286000">
              <a:lnSpc>
                <a:spcPct val="125000"/>
              </a:lnSpc>
            </a:pPr>
            <a:r>
              <a:rPr lang="en-US" sz="2000" u="sng"/>
              <a:t>Cocktail components</a:t>
            </a:r>
            <a:r>
              <a:rPr lang="en-US" sz="2000"/>
              <a:t>:	solvent, fluor, and emulsifiers (to aid in mixing of aqueous samples with organic solvents)</a:t>
            </a:r>
          </a:p>
        </p:txBody>
      </p:sp>
      <p:sp>
        <p:nvSpPr>
          <p:cNvPr id="370711" name="Text Box 23"/>
          <p:cNvSpPr txBox="1">
            <a:spLocks noChangeArrowheads="1"/>
          </p:cNvSpPr>
          <p:nvPr/>
        </p:nvSpPr>
        <p:spPr bwMode="auto">
          <a:xfrm>
            <a:off x="365125" y="6248400"/>
            <a:ext cx="4346575" cy="300038"/>
          </a:xfrm>
          <a:prstGeom prst="rect">
            <a:avLst/>
          </a:prstGeom>
          <a:noFill/>
          <a:ln w="9525">
            <a:noFill/>
            <a:miter lim="800000"/>
            <a:headEnd/>
            <a:tailEnd/>
          </a:ln>
          <a:effectLst/>
        </p:spPr>
        <p:txBody>
          <a:bodyPr wrap="none" lIns="91414" tIns="45708" rIns="91414" bIns="45708">
            <a:spAutoFit/>
          </a:bodyPr>
          <a:lstStyle/>
          <a:p>
            <a:r>
              <a:rPr lang="en-US" sz="1400"/>
              <a:t>* All illustrations from Beckman </a:t>
            </a:r>
            <a:r>
              <a:rPr lang="en-US" sz="1400" i="1"/>
              <a:t>Advanced Technology Guide</a:t>
            </a:r>
            <a:r>
              <a:rPr lang="en-US" sz="140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0700"/>
                                        </p:tgtEl>
                                        <p:attrNameLst>
                                          <p:attrName>style.visibility</p:attrName>
                                        </p:attrNameLst>
                                      </p:cBhvr>
                                      <p:to>
                                        <p:strVal val="visible"/>
                                      </p:to>
                                    </p:set>
                                    <p:anim calcmode="lin" valueType="num">
                                      <p:cBhvr additive="base">
                                        <p:cTn id="7" dur="500" fill="hold"/>
                                        <p:tgtEl>
                                          <p:spTgt spid="370700"/>
                                        </p:tgtEl>
                                        <p:attrNameLst>
                                          <p:attrName>ppt_x</p:attrName>
                                        </p:attrNameLst>
                                      </p:cBhvr>
                                      <p:tavLst>
                                        <p:tav tm="0">
                                          <p:val>
                                            <p:strVal val="#ppt_x"/>
                                          </p:val>
                                        </p:tav>
                                        <p:tav tm="100000">
                                          <p:val>
                                            <p:strVal val="#ppt_x"/>
                                          </p:val>
                                        </p:tav>
                                      </p:tavLst>
                                    </p:anim>
                                    <p:anim calcmode="lin" valueType="num">
                                      <p:cBhvr additive="base">
                                        <p:cTn id="8" dur="500" fill="hold"/>
                                        <p:tgtEl>
                                          <p:spTgt spid="3707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0710"/>
                                        </p:tgtEl>
                                        <p:attrNameLst>
                                          <p:attrName>style.visibility</p:attrName>
                                        </p:attrNameLst>
                                      </p:cBhvr>
                                      <p:to>
                                        <p:strVal val="visible"/>
                                      </p:to>
                                    </p:set>
                                    <p:anim calcmode="lin" valueType="num">
                                      <p:cBhvr additive="base">
                                        <p:cTn id="19" dur="500" fill="hold"/>
                                        <p:tgtEl>
                                          <p:spTgt spid="370710"/>
                                        </p:tgtEl>
                                        <p:attrNameLst>
                                          <p:attrName>ppt_x</p:attrName>
                                        </p:attrNameLst>
                                      </p:cBhvr>
                                      <p:tavLst>
                                        <p:tav tm="0">
                                          <p:val>
                                            <p:strVal val="#ppt_x"/>
                                          </p:val>
                                        </p:tav>
                                        <p:tav tm="100000">
                                          <p:val>
                                            <p:strVal val="#ppt_x"/>
                                          </p:val>
                                        </p:tav>
                                      </p:tavLst>
                                    </p:anim>
                                    <p:anim calcmode="lin" valueType="num">
                                      <p:cBhvr additive="base">
                                        <p:cTn id="20" dur="500" fill="hold"/>
                                        <p:tgtEl>
                                          <p:spTgt spid="3707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7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ChangeArrowheads="1"/>
          </p:cNvSpPr>
          <p:nvPr/>
        </p:nvSpPr>
        <p:spPr bwMode="auto">
          <a:xfrm>
            <a:off x="0" y="995363"/>
            <a:ext cx="9144000" cy="0"/>
          </a:xfrm>
          <a:prstGeom prst="rect">
            <a:avLst/>
          </a:prstGeom>
          <a:noFill/>
          <a:ln w="9525">
            <a:noFill/>
            <a:miter lim="800000"/>
            <a:headEnd/>
            <a:tailEnd/>
          </a:ln>
          <a:effectLst/>
        </p:spPr>
        <p:txBody>
          <a:bodyPr wrap="none" lIns="91414" tIns="45708" rIns="91414" bIns="45708" anchor="ctr">
            <a:spAutoFit/>
          </a:bodyPr>
          <a:lstStyle/>
          <a:p>
            <a:endParaRPr lang="en-US"/>
          </a:p>
        </p:txBody>
      </p:sp>
      <p:sp>
        <p:nvSpPr>
          <p:cNvPr id="375811" name="Text Box 3"/>
          <p:cNvSpPr txBox="1">
            <a:spLocks noChangeArrowheads="1"/>
          </p:cNvSpPr>
          <p:nvPr/>
        </p:nvSpPr>
        <p:spPr bwMode="auto">
          <a:xfrm>
            <a:off x="765384" y="203200"/>
            <a:ext cx="5707987" cy="584751"/>
          </a:xfrm>
          <a:prstGeom prst="rect">
            <a:avLst/>
          </a:prstGeom>
          <a:noFill/>
          <a:ln w="9525">
            <a:noFill/>
            <a:miter lim="800000"/>
            <a:headEnd/>
            <a:tailEnd/>
          </a:ln>
          <a:effectLst/>
        </p:spPr>
        <p:txBody>
          <a:bodyPr wrap="square" lIns="91414" tIns="45708" rIns="91414" bIns="45708">
            <a:spAutoFit/>
          </a:bodyPr>
          <a:lstStyle/>
          <a:p>
            <a:pPr algn="ctr"/>
            <a:r>
              <a:rPr lang="en-US" sz="3200" dirty="0">
                <a:solidFill>
                  <a:schemeClr val="bg1"/>
                </a:solidFill>
              </a:rPr>
              <a:t>Energy spectra</a:t>
            </a:r>
          </a:p>
        </p:txBody>
      </p:sp>
      <p:pic>
        <p:nvPicPr>
          <p:cNvPr id="375822" name="Picture 14"/>
          <p:cNvPicPr>
            <a:picLocks noChangeAspect="1" noChangeArrowheads="1"/>
          </p:cNvPicPr>
          <p:nvPr/>
        </p:nvPicPr>
        <p:blipFill>
          <a:blip r:embed="rId2" cstate="print"/>
          <a:srcRect/>
          <a:stretch>
            <a:fillRect/>
          </a:stretch>
        </p:blipFill>
        <p:spPr bwMode="auto">
          <a:xfrm>
            <a:off x="1407886" y="1449801"/>
            <a:ext cx="6227209" cy="3310885"/>
          </a:xfrm>
          <a:prstGeom prst="rect">
            <a:avLst/>
          </a:prstGeom>
          <a:noFill/>
          <a:ln w="9525">
            <a:noFill/>
            <a:miter lim="800000"/>
            <a:headEnd/>
            <a:tailEnd/>
          </a:ln>
          <a:effectLst/>
        </p:spPr>
      </p:pic>
      <p:grpSp>
        <p:nvGrpSpPr>
          <p:cNvPr id="2" name="Group 18"/>
          <p:cNvGrpSpPr>
            <a:grpSpLocks/>
          </p:cNvGrpSpPr>
          <p:nvPr/>
        </p:nvGrpSpPr>
        <p:grpSpPr bwMode="auto">
          <a:xfrm>
            <a:off x="3124200" y="2846388"/>
            <a:ext cx="990600" cy="954087"/>
            <a:chOff x="1968" y="1793"/>
            <a:chExt cx="624" cy="601"/>
          </a:xfrm>
        </p:grpSpPr>
        <p:pic>
          <p:nvPicPr>
            <p:cNvPr id="375823" name="Picture 15"/>
            <p:cNvPicPr>
              <a:picLocks noChangeAspect="1" noChangeArrowheads="1"/>
            </p:cNvPicPr>
            <p:nvPr/>
          </p:nvPicPr>
          <p:blipFill>
            <a:blip r:embed="rId2" cstate="print"/>
            <a:srcRect l="13225" t="14925" r="39674" b="14925"/>
            <a:stretch>
              <a:fillRect/>
            </a:stretch>
          </p:blipFill>
          <p:spPr bwMode="auto">
            <a:xfrm>
              <a:off x="1968" y="1793"/>
              <a:ext cx="624" cy="601"/>
            </a:xfrm>
            <a:prstGeom prst="rect">
              <a:avLst/>
            </a:prstGeom>
            <a:noFill/>
            <a:ln w="9525">
              <a:noFill/>
              <a:miter lim="800000"/>
              <a:headEnd/>
              <a:tailEnd/>
            </a:ln>
            <a:effectLst/>
          </p:spPr>
        </p:pic>
        <p:sp>
          <p:nvSpPr>
            <p:cNvPr id="375824" name="Text Box 16"/>
            <p:cNvSpPr txBox="1">
              <a:spLocks noChangeArrowheads="1"/>
            </p:cNvSpPr>
            <p:nvPr/>
          </p:nvSpPr>
          <p:spPr bwMode="auto">
            <a:xfrm>
              <a:off x="2131" y="1914"/>
              <a:ext cx="221" cy="189"/>
            </a:xfrm>
            <a:prstGeom prst="rect">
              <a:avLst/>
            </a:prstGeom>
            <a:noFill/>
            <a:ln w="9525">
              <a:noFill/>
              <a:miter lim="800000"/>
              <a:headEnd/>
              <a:tailEnd/>
            </a:ln>
            <a:effectLst/>
          </p:spPr>
          <p:txBody>
            <a:bodyPr wrap="none" lIns="91414" tIns="45708" rIns="91414" bIns="45708">
              <a:spAutoFit/>
            </a:bodyPr>
            <a:lstStyle/>
            <a:p>
              <a:pPr algn="ctr"/>
              <a:r>
                <a:rPr lang="en-US" sz="1400" b="1" baseline="46000">
                  <a:solidFill>
                    <a:srgbClr val="000000"/>
                  </a:solidFill>
                </a:rPr>
                <a:t>3</a:t>
              </a:r>
              <a:r>
                <a:rPr lang="en-US" sz="1400">
                  <a:solidFill>
                    <a:srgbClr val="000000"/>
                  </a:solidFill>
                </a:rPr>
                <a: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ChangeArrowheads="1"/>
          </p:cNvSpPr>
          <p:nvPr/>
        </p:nvSpPr>
        <p:spPr bwMode="auto">
          <a:xfrm>
            <a:off x="0" y="995363"/>
            <a:ext cx="9144000" cy="0"/>
          </a:xfrm>
          <a:prstGeom prst="rect">
            <a:avLst/>
          </a:prstGeom>
          <a:noFill/>
          <a:ln w="9525">
            <a:noFill/>
            <a:miter lim="800000"/>
            <a:headEnd/>
            <a:tailEnd/>
          </a:ln>
          <a:effectLst/>
        </p:spPr>
        <p:txBody>
          <a:bodyPr wrap="none" lIns="91414" tIns="45708" rIns="91414" bIns="45708" anchor="ctr">
            <a:spAutoFit/>
          </a:bodyPr>
          <a:lstStyle/>
          <a:p>
            <a:endParaRPr lang="en-US"/>
          </a:p>
        </p:txBody>
      </p:sp>
      <p:sp>
        <p:nvSpPr>
          <p:cNvPr id="377859" name="Text Box 3"/>
          <p:cNvSpPr txBox="1">
            <a:spLocks noChangeArrowheads="1"/>
          </p:cNvSpPr>
          <p:nvPr/>
        </p:nvSpPr>
        <p:spPr bwMode="auto">
          <a:xfrm>
            <a:off x="762000" y="381000"/>
            <a:ext cx="1489075" cy="511175"/>
          </a:xfrm>
          <a:prstGeom prst="rect">
            <a:avLst/>
          </a:prstGeom>
          <a:noFill/>
          <a:ln w="9525">
            <a:noFill/>
            <a:miter lim="800000"/>
            <a:headEnd/>
            <a:tailEnd/>
          </a:ln>
          <a:effectLst/>
        </p:spPr>
        <p:txBody>
          <a:bodyPr wrap="none" lIns="91414" tIns="45708" rIns="91414" bIns="45708">
            <a:spAutoFit/>
          </a:bodyPr>
          <a:lstStyle/>
          <a:p>
            <a:r>
              <a:rPr lang="en-US"/>
              <a:t>Detection</a:t>
            </a:r>
          </a:p>
        </p:txBody>
      </p:sp>
      <p:pic>
        <p:nvPicPr>
          <p:cNvPr id="377864" name="Picture 8"/>
          <p:cNvPicPr>
            <a:picLocks noChangeAspect="1" noChangeArrowheads="1"/>
          </p:cNvPicPr>
          <p:nvPr/>
        </p:nvPicPr>
        <p:blipFill>
          <a:blip r:embed="rId2" cstate="print"/>
          <a:srcRect/>
          <a:stretch>
            <a:fillRect/>
          </a:stretch>
        </p:blipFill>
        <p:spPr bwMode="auto">
          <a:xfrm>
            <a:off x="762000" y="1600200"/>
            <a:ext cx="4489450" cy="4622800"/>
          </a:xfrm>
          <a:prstGeom prst="rect">
            <a:avLst/>
          </a:prstGeom>
          <a:noFill/>
          <a:ln w="9525">
            <a:noFill/>
            <a:miter lim="800000"/>
            <a:headEnd/>
            <a:tailEnd/>
          </a:ln>
          <a:effectLst/>
        </p:spPr>
      </p:pic>
      <p:sp>
        <p:nvSpPr>
          <p:cNvPr id="377865" name="Text Box 9"/>
          <p:cNvSpPr txBox="1">
            <a:spLocks noChangeArrowheads="1"/>
          </p:cNvSpPr>
          <p:nvPr/>
        </p:nvSpPr>
        <p:spPr bwMode="auto">
          <a:xfrm>
            <a:off x="5915025" y="3184525"/>
            <a:ext cx="2460625" cy="863600"/>
          </a:xfrm>
          <a:prstGeom prst="rect">
            <a:avLst/>
          </a:prstGeom>
          <a:noFill/>
          <a:ln w="9525">
            <a:solidFill>
              <a:schemeClr val="tx1"/>
            </a:solidFill>
            <a:miter lim="800000"/>
            <a:headEnd/>
            <a:tailEnd/>
          </a:ln>
          <a:effectLst/>
        </p:spPr>
        <p:txBody>
          <a:bodyPr wrap="none" lIns="91414" tIns="45708" rIns="91414" bIns="45708">
            <a:spAutoFit/>
          </a:bodyPr>
          <a:lstStyle/>
          <a:p>
            <a:pPr algn="ctr">
              <a:lnSpc>
                <a:spcPct val="100000"/>
              </a:lnSpc>
              <a:spcBef>
                <a:spcPct val="50000"/>
              </a:spcBef>
            </a:pPr>
            <a:r>
              <a:rPr lang="en-US" sz="2000"/>
              <a:t>“Coincidence” defined:</a:t>
            </a:r>
          </a:p>
          <a:p>
            <a:pPr algn="ctr">
              <a:lnSpc>
                <a:spcPct val="100000"/>
              </a:lnSpc>
              <a:spcBef>
                <a:spcPct val="50000"/>
              </a:spcBef>
            </a:pPr>
            <a:r>
              <a:rPr lang="en-US" sz="2000"/>
              <a:t>within 20 nanoseconds</a:t>
            </a:r>
          </a:p>
        </p:txBody>
      </p:sp>
      <p:sp>
        <p:nvSpPr>
          <p:cNvPr id="377866" name="Text Box 10"/>
          <p:cNvSpPr txBox="1">
            <a:spLocks noChangeArrowheads="1"/>
          </p:cNvSpPr>
          <p:nvPr/>
        </p:nvSpPr>
        <p:spPr bwMode="auto">
          <a:xfrm>
            <a:off x="5562600" y="4343400"/>
            <a:ext cx="3581400" cy="1584325"/>
          </a:xfrm>
          <a:prstGeom prst="rect">
            <a:avLst/>
          </a:prstGeom>
          <a:noFill/>
          <a:ln w="9525">
            <a:noFill/>
            <a:miter lim="800000"/>
            <a:headEnd/>
            <a:tailEnd/>
          </a:ln>
          <a:effectLst/>
        </p:spPr>
        <p:txBody>
          <a:bodyPr lIns="91414" tIns="45708" rIns="91414" bIns="45708">
            <a:spAutoFit/>
          </a:bodyPr>
          <a:lstStyle/>
          <a:p>
            <a:pPr>
              <a:spcBef>
                <a:spcPct val="50000"/>
              </a:spcBef>
            </a:pPr>
            <a:r>
              <a:rPr lang="en-US" sz="2000"/>
              <a:t>If cpm are too high, they will overlap within this time window, leading to a decrease in counting efficiency.  For this and other reasons, stay below 2x10</a:t>
            </a:r>
            <a:r>
              <a:rPr lang="en-US" baseline="30000"/>
              <a:t>6</a:t>
            </a:r>
            <a:r>
              <a:rPr lang="en-US" sz="2000"/>
              <a:t> cpm.</a:t>
            </a:r>
          </a:p>
        </p:txBody>
      </p:sp>
      <p:sp>
        <p:nvSpPr>
          <p:cNvPr id="377867" name="Text Box 11"/>
          <p:cNvSpPr txBox="1">
            <a:spLocks noChangeArrowheads="1"/>
          </p:cNvSpPr>
          <p:nvPr/>
        </p:nvSpPr>
        <p:spPr bwMode="auto">
          <a:xfrm>
            <a:off x="5622925" y="1600200"/>
            <a:ext cx="3140075" cy="1285875"/>
          </a:xfrm>
          <a:prstGeom prst="rect">
            <a:avLst/>
          </a:prstGeom>
          <a:noFill/>
          <a:ln w="9525">
            <a:noFill/>
            <a:miter lim="800000"/>
            <a:headEnd/>
            <a:tailEnd/>
          </a:ln>
          <a:effectLst/>
        </p:spPr>
        <p:txBody>
          <a:bodyPr lIns="91414" tIns="45708" rIns="91414" bIns="45708">
            <a:spAutoFit/>
          </a:bodyPr>
          <a:lstStyle/>
          <a:p>
            <a:r>
              <a:rPr lang="en-US" sz="2000"/>
              <a:t>One “event” causes multiple photons to be produced, allowing detection by both PMTs.</a:t>
            </a:r>
          </a:p>
        </p:txBody>
      </p:sp>
      <p:sp>
        <p:nvSpPr>
          <p:cNvPr id="377868" name="Line 12"/>
          <p:cNvSpPr>
            <a:spLocks noChangeShapeType="1"/>
          </p:cNvSpPr>
          <p:nvPr/>
        </p:nvSpPr>
        <p:spPr bwMode="auto">
          <a:xfrm flipH="1" flipV="1">
            <a:off x="2667000" y="4419600"/>
            <a:ext cx="152400" cy="76200"/>
          </a:xfrm>
          <a:prstGeom prst="line">
            <a:avLst/>
          </a:prstGeom>
          <a:noFill/>
          <a:ln w="9525">
            <a:solidFill>
              <a:srgbClr val="000000"/>
            </a:solidFill>
            <a:round/>
            <a:headEnd/>
            <a:tailEnd/>
          </a:ln>
          <a:effectLst/>
        </p:spPr>
        <p:txBody>
          <a:bodyPr wrap="none" lIns="91414" tIns="45708" rIns="91414" bIns="45708"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377865"/>
                                        </p:tgtEl>
                                        <p:attrNameLst>
                                          <p:attrName>style.visibility</p:attrName>
                                        </p:attrNameLst>
                                      </p:cBhvr>
                                      <p:to>
                                        <p:strVal val="visible"/>
                                      </p:to>
                                    </p:set>
                                    <p:anim calcmode="lin" valueType="num">
                                      <p:cBhvr additive="base">
                                        <p:cTn id="7" dur="500" fill="hold"/>
                                        <p:tgtEl>
                                          <p:spTgt spid="377865"/>
                                        </p:tgtEl>
                                        <p:attrNameLst>
                                          <p:attrName>ppt_x</p:attrName>
                                        </p:attrNameLst>
                                      </p:cBhvr>
                                      <p:tavLst>
                                        <p:tav tm="0">
                                          <p:val>
                                            <p:strVal val="1+#ppt_w/2"/>
                                          </p:val>
                                        </p:tav>
                                        <p:tav tm="100000">
                                          <p:val>
                                            <p:strVal val="#ppt_x"/>
                                          </p:val>
                                        </p:tav>
                                      </p:tavLst>
                                    </p:anim>
                                    <p:anim calcmode="lin" valueType="num">
                                      <p:cBhvr additive="base">
                                        <p:cTn id="8" dur="500" fill="hold"/>
                                        <p:tgtEl>
                                          <p:spTgt spid="37786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77866">
                                            <p:txEl>
                                              <p:pRg st="0" end="0"/>
                                            </p:txEl>
                                          </p:spTgt>
                                        </p:tgtEl>
                                        <p:attrNameLst>
                                          <p:attrName>style.visibility</p:attrName>
                                        </p:attrNameLst>
                                      </p:cBhvr>
                                      <p:to>
                                        <p:strVal val="visible"/>
                                      </p:to>
                                    </p:set>
                                    <p:anim calcmode="lin" valueType="num">
                                      <p:cBhvr additive="base">
                                        <p:cTn id="13" dur="500" fill="hold"/>
                                        <p:tgtEl>
                                          <p:spTgt spid="37786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7786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6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ChangeArrowheads="1"/>
          </p:cNvSpPr>
          <p:nvPr/>
        </p:nvSpPr>
        <p:spPr bwMode="auto">
          <a:xfrm>
            <a:off x="0" y="995363"/>
            <a:ext cx="9144000" cy="0"/>
          </a:xfrm>
          <a:prstGeom prst="rect">
            <a:avLst/>
          </a:prstGeom>
          <a:noFill/>
          <a:ln w="9525">
            <a:noFill/>
            <a:miter lim="800000"/>
            <a:headEnd/>
            <a:tailEnd/>
          </a:ln>
          <a:effectLst/>
        </p:spPr>
        <p:txBody>
          <a:bodyPr wrap="none" lIns="91414" tIns="45708" rIns="91414" bIns="45708" anchor="ctr">
            <a:spAutoFit/>
          </a:bodyPr>
          <a:lstStyle/>
          <a:p>
            <a:endParaRPr lang="en-US"/>
          </a:p>
        </p:txBody>
      </p:sp>
      <p:sp>
        <p:nvSpPr>
          <p:cNvPr id="379907" name="Text Box 3"/>
          <p:cNvSpPr txBox="1">
            <a:spLocks noChangeArrowheads="1"/>
          </p:cNvSpPr>
          <p:nvPr/>
        </p:nvSpPr>
        <p:spPr bwMode="auto">
          <a:xfrm>
            <a:off x="761999" y="381000"/>
            <a:ext cx="5493657" cy="584751"/>
          </a:xfrm>
          <a:prstGeom prst="rect">
            <a:avLst/>
          </a:prstGeom>
          <a:noFill/>
          <a:ln w="9525">
            <a:noFill/>
            <a:miter lim="800000"/>
            <a:headEnd/>
            <a:tailEnd/>
          </a:ln>
          <a:effectLst/>
        </p:spPr>
        <p:txBody>
          <a:bodyPr wrap="square" lIns="91414" tIns="45708" rIns="91414" bIns="45708">
            <a:spAutoFit/>
          </a:bodyPr>
          <a:lstStyle/>
          <a:p>
            <a:pPr algn="ctr"/>
            <a:r>
              <a:rPr lang="en-US" sz="3200" dirty="0">
                <a:solidFill>
                  <a:schemeClr val="bg1"/>
                </a:solidFill>
              </a:rPr>
              <a:t>Quench</a:t>
            </a:r>
          </a:p>
        </p:txBody>
      </p:sp>
      <p:pic>
        <p:nvPicPr>
          <p:cNvPr id="379911" name="Picture 7"/>
          <p:cNvPicPr>
            <a:picLocks noChangeAspect="1" noChangeArrowheads="1"/>
          </p:cNvPicPr>
          <p:nvPr/>
        </p:nvPicPr>
        <p:blipFill>
          <a:blip r:embed="rId2" cstate="print"/>
          <a:srcRect/>
          <a:stretch>
            <a:fillRect/>
          </a:stretch>
        </p:blipFill>
        <p:spPr bwMode="auto">
          <a:xfrm>
            <a:off x="914400" y="1733550"/>
            <a:ext cx="4762500" cy="1985963"/>
          </a:xfrm>
          <a:prstGeom prst="rect">
            <a:avLst/>
          </a:prstGeom>
          <a:noFill/>
          <a:ln w="9525">
            <a:noFill/>
            <a:miter lim="800000"/>
            <a:headEnd/>
            <a:tailEnd/>
          </a:ln>
          <a:effectLst/>
        </p:spPr>
      </p:pic>
      <p:pic>
        <p:nvPicPr>
          <p:cNvPr id="379912" name="Picture 8"/>
          <p:cNvPicPr>
            <a:picLocks noChangeAspect="1" noChangeArrowheads="1"/>
          </p:cNvPicPr>
          <p:nvPr/>
        </p:nvPicPr>
        <p:blipFill>
          <a:blip r:embed="rId3" cstate="print"/>
          <a:srcRect/>
          <a:stretch>
            <a:fillRect/>
          </a:stretch>
        </p:blipFill>
        <p:spPr bwMode="auto">
          <a:xfrm>
            <a:off x="914400" y="4114800"/>
            <a:ext cx="4759325" cy="2058988"/>
          </a:xfrm>
          <a:prstGeom prst="rect">
            <a:avLst/>
          </a:prstGeom>
          <a:noFill/>
          <a:ln w="9525">
            <a:noFill/>
            <a:miter lim="800000"/>
            <a:headEnd/>
            <a:tailEnd/>
          </a:ln>
          <a:effectLst/>
        </p:spPr>
      </p:pic>
      <p:sp>
        <p:nvSpPr>
          <p:cNvPr id="379913" name="Text Box 9"/>
          <p:cNvSpPr txBox="1">
            <a:spLocks noChangeArrowheads="1"/>
          </p:cNvSpPr>
          <p:nvPr/>
        </p:nvSpPr>
        <p:spPr bwMode="auto">
          <a:xfrm>
            <a:off x="5943600" y="2057400"/>
            <a:ext cx="3124200" cy="1285875"/>
          </a:xfrm>
          <a:prstGeom prst="rect">
            <a:avLst/>
          </a:prstGeom>
          <a:noFill/>
          <a:ln w="9525">
            <a:noFill/>
            <a:miter lim="800000"/>
            <a:headEnd/>
            <a:tailEnd/>
          </a:ln>
          <a:effectLst/>
        </p:spPr>
        <p:txBody>
          <a:bodyPr lIns="91414" tIns="45708" rIns="91414" bIns="45708">
            <a:spAutoFit/>
          </a:bodyPr>
          <a:lstStyle/>
          <a:p>
            <a:r>
              <a:rPr lang="en-US" sz="2000"/>
              <a:t>Chemical quench only affects liquid scintillation counting, not counting with a solid scintillator.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9912"/>
                                        </p:tgtEl>
                                        <p:attrNameLst>
                                          <p:attrName>style.visibility</p:attrName>
                                        </p:attrNameLst>
                                      </p:cBhvr>
                                      <p:to>
                                        <p:strVal val="visible"/>
                                      </p:to>
                                    </p:set>
                                    <p:anim calcmode="lin" valueType="num">
                                      <p:cBhvr additive="base">
                                        <p:cTn id="7" dur="500" fill="hold"/>
                                        <p:tgtEl>
                                          <p:spTgt spid="379912"/>
                                        </p:tgtEl>
                                        <p:attrNameLst>
                                          <p:attrName>ppt_x</p:attrName>
                                        </p:attrNameLst>
                                      </p:cBhvr>
                                      <p:tavLst>
                                        <p:tav tm="0">
                                          <p:val>
                                            <p:strVal val="#ppt_x"/>
                                          </p:val>
                                        </p:tav>
                                        <p:tav tm="100000">
                                          <p:val>
                                            <p:strVal val="#ppt_x"/>
                                          </p:val>
                                        </p:tav>
                                      </p:tavLst>
                                    </p:anim>
                                    <p:anim calcmode="lin" valueType="num">
                                      <p:cBhvr additive="base">
                                        <p:cTn id="8" dur="500" fill="hold"/>
                                        <p:tgtEl>
                                          <p:spTgt spid="3799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2"/>
          <p:cNvSpPr>
            <a:spLocks noChangeArrowheads="1"/>
          </p:cNvSpPr>
          <p:nvPr/>
        </p:nvSpPr>
        <p:spPr bwMode="auto">
          <a:xfrm>
            <a:off x="0" y="995363"/>
            <a:ext cx="9144000" cy="0"/>
          </a:xfrm>
          <a:prstGeom prst="rect">
            <a:avLst/>
          </a:prstGeom>
          <a:noFill/>
          <a:ln w="9525">
            <a:noFill/>
            <a:miter lim="800000"/>
            <a:headEnd/>
            <a:tailEnd/>
          </a:ln>
          <a:effectLst/>
        </p:spPr>
        <p:txBody>
          <a:bodyPr wrap="none" lIns="91414" tIns="45708" rIns="91414" bIns="45708" anchor="ctr">
            <a:spAutoFit/>
          </a:bodyPr>
          <a:lstStyle/>
          <a:p>
            <a:endParaRPr lang="en-US"/>
          </a:p>
        </p:txBody>
      </p:sp>
      <p:sp>
        <p:nvSpPr>
          <p:cNvPr id="380931" name="Text Box 3"/>
          <p:cNvSpPr txBox="1">
            <a:spLocks noChangeArrowheads="1"/>
          </p:cNvSpPr>
          <p:nvPr/>
        </p:nvSpPr>
        <p:spPr bwMode="auto">
          <a:xfrm>
            <a:off x="762000" y="174171"/>
            <a:ext cx="5827486" cy="523196"/>
          </a:xfrm>
          <a:prstGeom prst="rect">
            <a:avLst/>
          </a:prstGeom>
          <a:noFill/>
          <a:ln w="9525">
            <a:noFill/>
            <a:miter lim="800000"/>
            <a:headEnd/>
            <a:tailEnd/>
          </a:ln>
          <a:effectLst/>
        </p:spPr>
        <p:txBody>
          <a:bodyPr wrap="square" lIns="91414" tIns="45708" rIns="91414" bIns="45708">
            <a:spAutoFit/>
          </a:bodyPr>
          <a:lstStyle/>
          <a:p>
            <a:pPr algn="ctr"/>
            <a:r>
              <a:rPr lang="en-US" sz="2800" dirty="0">
                <a:solidFill>
                  <a:schemeClr val="bg1"/>
                </a:solidFill>
              </a:rPr>
              <a:t>Quench</a:t>
            </a:r>
          </a:p>
        </p:txBody>
      </p:sp>
      <p:pic>
        <p:nvPicPr>
          <p:cNvPr id="380935" name="Picture 7"/>
          <p:cNvPicPr>
            <a:picLocks noChangeAspect="1" noChangeArrowheads="1"/>
          </p:cNvPicPr>
          <p:nvPr/>
        </p:nvPicPr>
        <p:blipFill>
          <a:blip r:embed="rId2" cstate="print"/>
          <a:srcRect/>
          <a:stretch>
            <a:fillRect/>
          </a:stretch>
        </p:blipFill>
        <p:spPr bwMode="auto">
          <a:xfrm>
            <a:off x="4437063" y="1447800"/>
            <a:ext cx="3944937" cy="5257800"/>
          </a:xfrm>
          <a:prstGeom prst="rect">
            <a:avLst/>
          </a:prstGeom>
          <a:noFill/>
          <a:ln w="9525">
            <a:noFill/>
            <a:miter lim="800000"/>
            <a:headEnd/>
            <a:tailEnd/>
          </a:ln>
          <a:effectLst/>
        </p:spPr>
      </p:pic>
      <p:sp>
        <p:nvSpPr>
          <p:cNvPr id="380936" name="Text Box 8"/>
          <p:cNvSpPr txBox="1">
            <a:spLocks noChangeArrowheads="1"/>
          </p:cNvSpPr>
          <p:nvPr/>
        </p:nvSpPr>
        <p:spPr bwMode="auto">
          <a:xfrm>
            <a:off x="822325" y="2000250"/>
            <a:ext cx="3140075" cy="1139825"/>
          </a:xfrm>
          <a:prstGeom prst="rect">
            <a:avLst/>
          </a:prstGeom>
          <a:noFill/>
          <a:ln w="9525">
            <a:noFill/>
            <a:miter lim="800000"/>
            <a:headEnd/>
            <a:tailEnd/>
          </a:ln>
          <a:effectLst/>
        </p:spPr>
        <p:txBody>
          <a:bodyPr lIns="91414" tIns="45708" rIns="91414" bIns="45708">
            <a:spAutoFit/>
          </a:bodyPr>
          <a:lstStyle/>
          <a:p>
            <a:pPr marL="228600" indent="-228600">
              <a:spcAft>
                <a:spcPct val="50000"/>
              </a:spcAft>
            </a:pPr>
            <a:r>
              <a:rPr lang="en-US" sz="2000" u="sng"/>
              <a:t>Chemical quench</a:t>
            </a:r>
            <a:r>
              <a:rPr lang="en-US" sz="2000"/>
              <a:t>:</a:t>
            </a:r>
          </a:p>
          <a:p>
            <a:pPr marL="228600" indent="-228600">
              <a:buFontTx/>
              <a:buChar char="•"/>
            </a:pPr>
            <a:r>
              <a:rPr lang="en-US" sz="2000"/>
              <a:t>Shifts spectrum to lower energies</a:t>
            </a:r>
          </a:p>
        </p:txBody>
      </p:sp>
      <p:sp>
        <p:nvSpPr>
          <p:cNvPr id="380937" name="Text Box 9"/>
          <p:cNvSpPr txBox="1">
            <a:spLocks noChangeArrowheads="1"/>
          </p:cNvSpPr>
          <p:nvPr/>
        </p:nvSpPr>
        <p:spPr bwMode="auto">
          <a:xfrm>
            <a:off x="822325" y="3508375"/>
            <a:ext cx="3140075" cy="1438275"/>
          </a:xfrm>
          <a:prstGeom prst="rect">
            <a:avLst/>
          </a:prstGeom>
          <a:noFill/>
          <a:ln w="9525">
            <a:noFill/>
            <a:miter lim="800000"/>
            <a:headEnd/>
            <a:tailEnd/>
          </a:ln>
          <a:effectLst/>
        </p:spPr>
        <p:txBody>
          <a:bodyPr lIns="91414" tIns="45708" rIns="91414" bIns="45708">
            <a:spAutoFit/>
          </a:bodyPr>
          <a:lstStyle/>
          <a:p>
            <a:pPr marL="228600" indent="-228600">
              <a:spcAft>
                <a:spcPct val="50000"/>
              </a:spcAft>
            </a:pPr>
            <a:r>
              <a:rPr lang="en-US" sz="2000" u="sng"/>
              <a:t>Color quench</a:t>
            </a:r>
            <a:r>
              <a:rPr lang="en-US" sz="2000"/>
              <a:t>:</a:t>
            </a:r>
          </a:p>
          <a:p>
            <a:pPr marL="228600" indent="-228600">
              <a:buFontTx/>
              <a:buChar char="•"/>
            </a:pPr>
            <a:r>
              <a:rPr lang="en-US" sz="2000"/>
              <a:t>Shifts spectrum to lower energies</a:t>
            </a:r>
          </a:p>
          <a:p>
            <a:pPr marL="228600" indent="-228600">
              <a:buFontTx/>
              <a:buChar char="•"/>
            </a:pPr>
            <a:r>
              <a:rPr lang="en-US" sz="2000"/>
              <a:t>Changes shape of spectrum</a:t>
            </a:r>
          </a:p>
        </p:txBody>
      </p:sp>
      <p:sp>
        <p:nvSpPr>
          <p:cNvPr id="380938" name="Text Box 10"/>
          <p:cNvSpPr txBox="1">
            <a:spLocks noChangeArrowheads="1"/>
          </p:cNvSpPr>
          <p:nvPr/>
        </p:nvSpPr>
        <p:spPr bwMode="auto">
          <a:xfrm>
            <a:off x="822325" y="5257800"/>
            <a:ext cx="3368675" cy="841375"/>
          </a:xfrm>
          <a:prstGeom prst="rect">
            <a:avLst/>
          </a:prstGeom>
          <a:noFill/>
          <a:ln w="9525">
            <a:noFill/>
            <a:miter lim="800000"/>
            <a:headEnd/>
            <a:tailEnd/>
          </a:ln>
          <a:effectLst/>
        </p:spPr>
        <p:txBody>
          <a:bodyPr lIns="91414" tIns="45708" rIns="91414" bIns="45708">
            <a:spAutoFit/>
          </a:bodyPr>
          <a:lstStyle/>
          <a:p>
            <a:pPr marL="228600" indent="-228600">
              <a:spcAft>
                <a:spcPct val="50000"/>
              </a:spcAft>
            </a:pPr>
            <a:r>
              <a:rPr lang="en-US" sz="2000" u="sng"/>
              <a:t>Both</a:t>
            </a:r>
            <a:r>
              <a:rPr lang="en-US" sz="2000"/>
              <a:t>:</a:t>
            </a:r>
          </a:p>
          <a:p>
            <a:pPr marL="228600" indent="-228600">
              <a:buFontTx/>
              <a:buChar char="•"/>
            </a:pPr>
            <a:r>
              <a:rPr lang="en-US" sz="2000"/>
              <a:t>Decrease counting efficiency</a:t>
            </a:r>
          </a:p>
        </p:txBody>
      </p:sp>
      <p:sp>
        <p:nvSpPr>
          <p:cNvPr id="380939" name="Text Box 11"/>
          <p:cNvSpPr txBox="1">
            <a:spLocks noChangeArrowheads="1"/>
          </p:cNvSpPr>
          <p:nvPr/>
        </p:nvSpPr>
        <p:spPr bwMode="auto">
          <a:xfrm>
            <a:off x="7467600" y="3598863"/>
            <a:ext cx="638175" cy="211137"/>
          </a:xfrm>
          <a:prstGeom prst="rect">
            <a:avLst/>
          </a:prstGeom>
          <a:solidFill>
            <a:schemeClr val="tx1"/>
          </a:solidFill>
          <a:ln w="9525">
            <a:noFill/>
            <a:miter lim="800000"/>
            <a:headEnd/>
            <a:tailEnd/>
          </a:ln>
          <a:effectLst/>
        </p:spPr>
        <p:txBody>
          <a:bodyPr wrap="none" lIns="91414" tIns="45708" rIns="91414" bIns="45708">
            <a:spAutoFit/>
          </a:bodyPr>
          <a:lstStyle/>
          <a:p>
            <a:r>
              <a:rPr lang="en-US" sz="800"/>
              <a:t>                      </a:t>
            </a:r>
          </a:p>
        </p:txBody>
      </p:sp>
      <p:sp>
        <p:nvSpPr>
          <p:cNvPr id="380940" name="Text Box 12"/>
          <p:cNvSpPr txBox="1">
            <a:spLocks noChangeArrowheads="1"/>
          </p:cNvSpPr>
          <p:nvPr/>
        </p:nvSpPr>
        <p:spPr bwMode="auto">
          <a:xfrm>
            <a:off x="7467600" y="6019800"/>
            <a:ext cx="638175" cy="211138"/>
          </a:xfrm>
          <a:prstGeom prst="rect">
            <a:avLst/>
          </a:prstGeom>
          <a:solidFill>
            <a:schemeClr val="tx1"/>
          </a:solidFill>
          <a:ln w="9525">
            <a:noFill/>
            <a:miter lim="800000"/>
            <a:headEnd/>
            <a:tailEnd/>
          </a:ln>
          <a:effectLst/>
        </p:spPr>
        <p:txBody>
          <a:bodyPr wrap="none" lIns="91414" tIns="45708" rIns="91414" bIns="45708">
            <a:spAutoFit/>
          </a:bodyPr>
          <a:lstStyle/>
          <a:p>
            <a:r>
              <a:rPr lang="en-US" sz="800"/>
              <a:t>                      </a:t>
            </a:r>
          </a:p>
        </p:txBody>
      </p:sp>
      <p:sp>
        <p:nvSpPr>
          <p:cNvPr id="380941" name="Text Box 13"/>
          <p:cNvSpPr txBox="1">
            <a:spLocks noChangeArrowheads="1"/>
          </p:cNvSpPr>
          <p:nvPr/>
        </p:nvSpPr>
        <p:spPr bwMode="auto">
          <a:xfrm>
            <a:off x="5029200" y="5943600"/>
            <a:ext cx="998538" cy="300038"/>
          </a:xfrm>
          <a:prstGeom prst="rect">
            <a:avLst/>
          </a:prstGeom>
          <a:noFill/>
          <a:ln w="9525">
            <a:noFill/>
            <a:miter lim="800000"/>
            <a:headEnd/>
            <a:tailEnd/>
          </a:ln>
          <a:effectLst/>
        </p:spPr>
        <p:txBody>
          <a:bodyPr wrap="none" lIns="91414" tIns="45708" rIns="91414" bIns="45708">
            <a:spAutoFit/>
          </a:bodyPr>
          <a:lstStyle/>
          <a:p>
            <a:r>
              <a:rPr lang="en-US" sz="1400">
                <a:solidFill>
                  <a:srgbClr val="000000"/>
                </a:solidFill>
              </a:rPr>
              <a:t>Energy (log)</a:t>
            </a:r>
          </a:p>
        </p:txBody>
      </p:sp>
      <p:sp>
        <p:nvSpPr>
          <p:cNvPr id="380942" name="Text Box 14"/>
          <p:cNvSpPr txBox="1">
            <a:spLocks noChangeArrowheads="1"/>
          </p:cNvSpPr>
          <p:nvPr/>
        </p:nvSpPr>
        <p:spPr bwMode="auto">
          <a:xfrm>
            <a:off x="5029200" y="3581400"/>
            <a:ext cx="998538" cy="300038"/>
          </a:xfrm>
          <a:prstGeom prst="rect">
            <a:avLst/>
          </a:prstGeom>
          <a:noFill/>
          <a:ln w="9525">
            <a:noFill/>
            <a:miter lim="800000"/>
            <a:headEnd/>
            <a:tailEnd/>
          </a:ln>
          <a:effectLst/>
        </p:spPr>
        <p:txBody>
          <a:bodyPr wrap="none" lIns="91414" tIns="45708" rIns="91414" bIns="45708">
            <a:spAutoFit/>
          </a:bodyPr>
          <a:lstStyle/>
          <a:p>
            <a:r>
              <a:rPr lang="en-US" sz="1400">
                <a:solidFill>
                  <a:srgbClr val="000000"/>
                </a:solidFill>
              </a:rPr>
              <a:t>Energy (log)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80938"/>
                                        </p:tgtEl>
                                        <p:attrNameLst>
                                          <p:attrName>style.visibility</p:attrName>
                                        </p:attrNameLst>
                                      </p:cBhvr>
                                      <p:to>
                                        <p:strVal val="visible"/>
                                      </p:to>
                                    </p:set>
                                    <p:anim calcmode="lin" valueType="num">
                                      <p:cBhvr additive="base">
                                        <p:cTn id="7" dur="500" fill="hold"/>
                                        <p:tgtEl>
                                          <p:spTgt spid="380938"/>
                                        </p:tgtEl>
                                        <p:attrNameLst>
                                          <p:attrName>ppt_x</p:attrName>
                                        </p:attrNameLst>
                                      </p:cBhvr>
                                      <p:tavLst>
                                        <p:tav tm="0">
                                          <p:val>
                                            <p:strVal val="#ppt_x"/>
                                          </p:val>
                                        </p:tav>
                                        <p:tav tm="100000">
                                          <p:val>
                                            <p:strVal val="#ppt_x"/>
                                          </p:val>
                                        </p:tav>
                                      </p:tavLst>
                                    </p:anim>
                                    <p:anim calcmode="lin" valueType="num">
                                      <p:cBhvr additive="base">
                                        <p:cTn id="8" dur="500" fill="hold"/>
                                        <p:tgtEl>
                                          <p:spTgt spid="3809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9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ChangeArrowheads="1"/>
          </p:cNvSpPr>
          <p:nvPr/>
        </p:nvSpPr>
        <p:spPr bwMode="auto">
          <a:xfrm>
            <a:off x="0" y="995363"/>
            <a:ext cx="9144000" cy="0"/>
          </a:xfrm>
          <a:prstGeom prst="rect">
            <a:avLst/>
          </a:prstGeom>
          <a:noFill/>
          <a:ln w="9525">
            <a:noFill/>
            <a:miter lim="800000"/>
            <a:headEnd/>
            <a:tailEnd/>
          </a:ln>
          <a:effectLst/>
        </p:spPr>
        <p:txBody>
          <a:bodyPr wrap="none" lIns="91414" tIns="45708" rIns="91414" bIns="45708" anchor="ctr">
            <a:spAutoFit/>
          </a:bodyPr>
          <a:lstStyle/>
          <a:p>
            <a:endParaRPr lang="en-US"/>
          </a:p>
        </p:txBody>
      </p:sp>
      <p:sp>
        <p:nvSpPr>
          <p:cNvPr id="382979" name="Text Box 3"/>
          <p:cNvSpPr txBox="1">
            <a:spLocks noChangeArrowheads="1"/>
          </p:cNvSpPr>
          <p:nvPr/>
        </p:nvSpPr>
        <p:spPr bwMode="auto">
          <a:xfrm>
            <a:off x="762000" y="381000"/>
            <a:ext cx="5581650" cy="584751"/>
          </a:xfrm>
          <a:prstGeom prst="rect">
            <a:avLst/>
          </a:prstGeom>
          <a:noFill/>
          <a:ln w="9525">
            <a:noFill/>
            <a:miter lim="800000"/>
            <a:headEnd/>
            <a:tailEnd/>
          </a:ln>
          <a:effectLst/>
        </p:spPr>
        <p:txBody>
          <a:bodyPr wrap="square" lIns="91414" tIns="45708" rIns="91414" bIns="45708">
            <a:spAutoFit/>
          </a:bodyPr>
          <a:lstStyle/>
          <a:p>
            <a:pPr algn="ctr"/>
            <a:r>
              <a:rPr lang="en-US" sz="3200">
                <a:solidFill>
                  <a:schemeClr val="bg1"/>
                </a:solidFill>
              </a:rPr>
              <a:t>Quench correction</a:t>
            </a:r>
          </a:p>
        </p:txBody>
      </p:sp>
      <p:pic>
        <p:nvPicPr>
          <p:cNvPr id="382984" name="Picture 8"/>
          <p:cNvPicPr>
            <a:picLocks noChangeAspect="1" noChangeArrowheads="1"/>
          </p:cNvPicPr>
          <p:nvPr/>
        </p:nvPicPr>
        <p:blipFill>
          <a:blip r:embed="rId2" cstate="print"/>
          <a:srcRect/>
          <a:stretch>
            <a:fillRect/>
          </a:stretch>
        </p:blipFill>
        <p:spPr bwMode="auto">
          <a:xfrm>
            <a:off x="3962400" y="2209800"/>
            <a:ext cx="4578350" cy="3036888"/>
          </a:xfrm>
          <a:prstGeom prst="rect">
            <a:avLst/>
          </a:prstGeom>
          <a:noFill/>
          <a:ln w="9525">
            <a:noFill/>
            <a:miter lim="800000"/>
            <a:headEnd/>
            <a:tailEnd/>
          </a:ln>
          <a:effectLst/>
        </p:spPr>
      </p:pic>
      <p:sp>
        <p:nvSpPr>
          <p:cNvPr id="382985" name="Text Box 9"/>
          <p:cNvSpPr txBox="1">
            <a:spLocks noChangeArrowheads="1"/>
          </p:cNvSpPr>
          <p:nvPr/>
        </p:nvSpPr>
        <p:spPr bwMode="auto">
          <a:xfrm>
            <a:off x="1828800" y="5486400"/>
            <a:ext cx="5629275" cy="1139825"/>
          </a:xfrm>
          <a:prstGeom prst="rect">
            <a:avLst/>
          </a:prstGeom>
          <a:noFill/>
          <a:ln w="9525">
            <a:noFill/>
            <a:miter lim="800000"/>
            <a:headEnd/>
            <a:tailEnd/>
          </a:ln>
          <a:effectLst/>
        </p:spPr>
        <p:txBody>
          <a:bodyPr wrap="none" lIns="91414" tIns="45708" rIns="91414" bIns="45708">
            <a:spAutoFit/>
          </a:bodyPr>
          <a:lstStyle/>
          <a:p>
            <a:pPr marL="228600" indent="-228600">
              <a:spcAft>
                <a:spcPct val="50000"/>
              </a:spcAft>
            </a:pPr>
            <a:r>
              <a:rPr lang="en-US" sz="2000"/>
              <a:t>Beckman counters determine an “H-Number”</a:t>
            </a:r>
          </a:p>
          <a:p>
            <a:pPr marL="228600" indent="-228600">
              <a:buFontTx/>
              <a:buChar char="•"/>
            </a:pPr>
            <a:r>
              <a:rPr lang="en-US" sz="2000"/>
              <a:t>Named for Dr. Donald Horrocks (a Beckman scientist)</a:t>
            </a:r>
          </a:p>
          <a:p>
            <a:pPr marL="228600" indent="-228600">
              <a:buFontTx/>
              <a:buChar char="•"/>
            </a:pPr>
            <a:r>
              <a:rPr lang="en-US" sz="2000"/>
              <a:t>As quench increases, so does the H-Number.</a:t>
            </a:r>
          </a:p>
        </p:txBody>
      </p:sp>
      <p:pic>
        <p:nvPicPr>
          <p:cNvPr id="382986" name="Picture 10"/>
          <p:cNvPicPr>
            <a:picLocks noChangeAspect="1" noChangeArrowheads="1"/>
          </p:cNvPicPr>
          <p:nvPr/>
        </p:nvPicPr>
        <p:blipFill>
          <a:blip r:embed="rId3" cstate="print"/>
          <a:srcRect/>
          <a:stretch>
            <a:fillRect/>
          </a:stretch>
        </p:blipFill>
        <p:spPr bwMode="auto">
          <a:xfrm>
            <a:off x="1066800" y="2590800"/>
            <a:ext cx="2328863" cy="2205038"/>
          </a:xfrm>
          <a:prstGeom prst="rect">
            <a:avLst/>
          </a:prstGeom>
          <a:noFill/>
          <a:ln w="9525">
            <a:noFill/>
            <a:miter lim="800000"/>
            <a:headEnd/>
            <a:tailEnd/>
          </a:ln>
          <a:effectLst/>
        </p:spPr>
      </p:pic>
      <p:sp>
        <p:nvSpPr>
          <p:cNvPr id="382987" name="Text Box 11"/>
          <p:cNvSpPr txBox="1">
            <a:spLocks noChangeArrowheads="1"/>
          </p:cNvSpPr>
          <p:nvPr/>
        </p:nvSpPr>
        <p:spPr bwMode="auto">
          <a:xfrm>
            <a:off x="1965325" y="1495425"/>
            <a:ext cx="5186363" cy="449263"/>
          </a:xfrm>
          <a:prstGeom prst="rect">
            <a:avLst/>
          </a:prstGeom>
          <a:noFill/>
          <a:ln w="9525">
            <a:noFill/>
            <a:miter lim="800000"/>
            <a:headEnd/>
            <a:tailEnd/>
          </a:ln>
          <a:effectLst/>
        </p:spPr>
        <p:txBody>
          <a:bodyPr wrap="none" lIns="91414" tIns="45708" rIns="91414" bIns="45708">
            <a:spAutoFit/>
          </a:bodyPr>
          <a:lstStyle/>
          <a:p>
            <a:r>
              <a:rPr lang="en-US" sz="2400"/>
              <a:t>Monitoring quench with an external source</a:t>
            </a:r>
          </a:p>
        </p:txBody>
      </p:sp>
      <p:sp>
        <p:nvSpPr>
          <p:cNvPr id="382988" name="Text Box 12"/>
          <p:cNvSpPr txBox="1">
            <a:spLocks noChangeArrowheads="1"/>
          </p:cNvSpPr>
          <p:nvPr/>
        </p:nvSpPr>
        <p:spPr bwMode="auto">
          <a:xfrm>
            <a:off x="5257800" y="4572000"/>
            <a:ext cx="998538" cy="300038"/>
          </a:xfrm>
          <a:prstGeom prst="rect">
            <a:avLst/>
          </a:prstGeom>
          <a:noFill/>
          <a:ln w="9525">
            <a:noFill/>
            <a:miter lim="800000"/>
            <a:headEnd/>
            <a:tailEnd/>
          </a:ln>
          <a:effectLst/>
        </p:spPr>
        <p:txBody>
          <a:bodyPr wrap="none" lIns="91414" tIns="45708" rIns="91414" bIns="45708">
            <a:spAutoFit/>
          </a:bodyPr>
          <a:lstStyle/>
          <a:p>
            <a:r>
              <a:rPr lang="en-US" sz="1400">
                <a:solidFill>
                  <a:srgbClr val="000000"/>
                </a:solidFill>
              </a:rPr>
              <a:t>Energy (log)</a:t>
            </a:r>
          </a:p>
        </p:txBody>
      </p:sp>
      <p:sp>
        <p:nvSpPr>
          <p:cNvPr id="382989" name="Text Box 13"/>
          <p:cNvSpPr txBox="1">
            <a:spLocks noChangeArrowheads="1"/>
          </p:cNvSpPr>
          <p:nvPr/>
        </p:nvSpPr>
        <p:spPr bwMode="auto">
          <a:xfrm>
            <a:off x="6343650" y="4800600"/>
            <a:ext cx="1276350" cy="300038"/>
          </a:xfrm>
          <a:prstGeom prst="rect">
            <a:avLst/>
          </a:prstGeom>
          <a:solidFill>
            <a:schemeClr val="tx1"/>
          </a:solidFill>
          <a:ln w="9525">
            <a:noFill/>
            <a:miter lim="800000"/>
            <a:headEnd/>
            <a:tailEnd/>
          </a:ln>
          <a:effectLst/>
        </p:spPr>
        <p:txBody>
          <a:bodyPr wrap="none" lIns="91414" tIns="45708" rIns="91414" bIns="45708">
            <a:spAutoFit/>
          </a:bodyPr>
          <a:lstStyle/>
          <a:p>
            <a:r>
              <a:rPr lang="en-US" sz="1400">
                <a:solidFill>
                  <a:srgbClr val="000000"/>
                </a:solidFill>
              </a:rPr>
              <a:t>     H-Number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a:xfrm>
            <a:off x="358775" y="362857"/>
            <a:ext cx="6748463" cy="626156"/>
          </a:xfrm>
        </p:spPr>
        <p:txBody>
          <a:bodyPr/>
          <a:lstStyle/>
          <a:p>
            <a:pPr algn="ctr"/>
            <a:r>
              <a:rPr lang="en-US" sz="2800" dirty="0"/>
              <a:t>Mass balance studies, why do we do them?</a:t>
            </a:r>
          </a:p>
        </p:txBody>
      </p:sp>
      <p:sp>
        <p:nvSpPr>
          <p:cNvPr id="716803" name="Rectangle 3"/>
          <p:cNvSpPr>
            <a:spLocks noGrp="1" noChangeArrowheads="1"/>
          </p:cNvSpPr>
          <p:nvPr>
            <p:ph type="body" idx="1"/>
          </p:nvPr>
        </p:nvSpPr>
        <p:spPr/>
        <p:txBody>
          <a:bodyPr/>
          <a:lstStyle/>
          <a:p>
            <a:pPr marL="290513" indent="-290513">
              <a:buClrTx/>
              <a:buFontTx/>
              <a:buChar char="•"/>
            </a:pPr>
            <a:r>
              <a:rPr lang="en-GB" altLang="ja-JP" sz="2800" dirty="0" smtClean="0">
                <a:ea typeface="ＭＳ Ｐゴシック" charset="-128"/>
              </a:rPr>
              <a:t> Investigation </a:t>
            </a:r>
            <a:r>
              <a:rPr lang="en-GB" altLang="ja-JP" sz="2800" dirty="0">
                <a:ea typeface="ＭＳ Ｐゴシック" charset="-128"/>
              </a:rPr>
              <a:t>of the basic pharmacokinetics to aid the </a:t>
            </a:r>
            <a:r>
              <a:rPr lang="en-GB" altLang="ja-JP" sz="2800" dirty="0" smtClean="0">
                <a:ea typeface="ＭＳ Ｐゴシック" charset="-128"/>
              </a:rPr>
              <a:t> extrapolation </a:t>
            </a:r>
            <a:r>
              <a:rPr lang="en-GB" altLang="ja-JP" sz="2800" dirty="0">
                <a:ea typeface="ＭＳ Ｐゴシック" charset="-128"/>
              </a:rPr>
              <a:t>of safety and efficacy data to </a:t>
            </a:r>
            <a:r>
              <a:rPr lang="en-GB" altLang="ja-JP" sz="2800" dirty="0" smtClean="0">
                <a:ea typeface="ＭＳ Ｐゴシック" charset="-128"/>
              </a:rPr>
              <a:t>humans.</a:t>
            </a:r>
            <a:endParaRPr lang="en-GB" altLang="ja-JP" sz="2800" dirty="0">
              <a:ea typeface="ＭＳ Ｐゴシック" charset="-128"/>
            </a:endParaRPr>
          </a:p>
          <a:p>
            <a:pPr marL="173038" indent="-173038">
              <a:buFontTx/>
              <a:buChar char="•"/>
            </a:pPr>
            <a:endParaRPr lang="en-GB" altLang="ja-JP" sz="2800" dirty="0">
              <a:ea typeface="ＭＳ Ｐゴシック" charset="-128"/>
            </a:endParaRPr>
          </a:p>
          <a:p>
            <a:pPr marL="173038" indent="-173038">
              <a:buClrTx/>
              <a:buFontTx/>
              <a:buChar char="•"/>
            </a:pPr>
            <a:r>
              <a:rPr lang="en-GB" altLang="ja-JP" sz="2800" dirty="0" smtClean="0">
                <a:ea typeface="ＭＳ Ｐゴシック" charset="-128"/>
              </a:rPr>
              <a:t>  Major </a:t>
            </a:r>
            <a:r>
              <a:rPr lang="en-GB" altLang="ja-JP" sz="2800" dirty="0">
                <a:ea typeface="ＭＳ Ｐゴシック" charset="-128"/>
              </a:rPr>
              <a:t>results</a:t>
            </a:r>
          </a:p>
          <a:p>
            <a:pPr marL="552450" lvl="1"/>
            <a:r>
              <a:rPr lang="en-GB" altLang="ja-JP" sz="2800" dirty="0">
                <a:ea typeface="ＭＳ Ｐゴシック" charset="-128"/>
              </a:rPr>
              <a:t>estimation of rate and extent of absorption</a:t>
            </a:r>
          </a:p>
          <a:p>
            <a:pPr marL="552450" lvl="1"/>
            <a:r>
              <a:rPr lang="en-GB" altLang="ja-JP" sz="2800" dirty="0" smtClean="0">
                <a:ea typeface="ＭＳ Ｐゴシック" charset="-128"/>
              </a:rPr>
              <a:t>estimation </a:t>
            </a:r>
            <a:r>
              <a:rPr lang="en-GB" altLang="ja-JP" sz="2800" dirty="0">
                <a:ea typeface="ＭＳ Ｐゴシック" charset="-128"/>
              </a:rPr>
              <a:t>of first pass effect</a:t>
            </a:r>
          </a:p>
          <a:p>
            <a:pPr marL="552450" lvl="1"/>
            <a:r>
              <a:rPr lang="en-GB" altLang="ja-JP" sz="2800" dirty="0" smtClean="0">
                <a:ea typeface="ＭＳ Ｐゴシック" charset="-128"/>
              </a:rPr>
              <a:t>estimation </a:t>
            </a:r>
            <a:r>
              <a:rPr lang="en-GB" altLang="ja-JP" sz="2800" dirty="0">
                <a:ea typeface="ＭＳ Ｐゴシック" charset="-128"/>
              </a:rPr>
              <a:t>of extent of metabolism</a:t>
            </a:r>
          </a:p>
          <a:p>
            <a:pPr marL="552450" lvl="1"/>
            <a:r>
              <a:rPr lang="en-GB" altLang="ja-JP" sz="2800" dirty="0" smtClean="0">
                <a:ea typeface="ＭＳ Ｐゴシック" charset="-128"/>
              </a:rPr>
              <a:t>metabolic </a:t>
            </a:r>
            <a:r>
              <a:rPr lang="en-GB" altLang="ja-JP" sz="2800" dirty="0">
                <a:ea typeface="ＭＳ Ｐゴシック" charset="-128"/>
              </a:rPr>
              <a:t>pattern and ID</a:t>
            </a:r>
          </a:p>
          <a:p>
            <a:pPr marL="552450" lvl="1"/>
            <a:r>
              <a:rPr lang="en-GB" altLang="ja-JP" sz="2800" dirty="0" smtClean="0">
                <a:ea typeface="ＭＳ Ｐゴシック" charset="-128"/>
              </a:rPr>
              <a:t>excretion </a:t>
            </a:r>
            <a:r>
              <a:rPr lang="en-GB" altLang="ja-JP" sz="2800" dirty="0">
                <a:ea typeface="ＭＳ Ｐゴシック" charset="-128"/>
              </a:rPr>
              <a:t>mass balance</a:t>
            </a:r>
          </a:p>
          <a:p>
            <a:pPr marL="552450" lvl="1"/>
            <a:r>
              <a:rPr lang="en-GB" altLang="ja-JP" sz="2800" dirty="0" smtClean="0">
                <a:ea typeface="ＭＳ Ｐゴシック" charset="-128"/>
              </a:rPr>
              <a:t>elimination </a:t>
            </a:r>
            <a:r>
              <a:rPr lang="en-GB" altLang="ja-JP" sz="2800" dirty="0" err="1">
                <a:ea typeface="ＭＳ Ｐゴシック" charset="-128"/>
              </a:rPr>
              <a:t>behavior</a:t>
            </a:r>
            <a:endParaRPr lang="en-GB" altLang="ja-JP" sz="2800" dirty="0">
              <a:ea typeface="ＭＳ Ｐゴシック" charset="-128"/>
            </a:endParaRPr>
          </a:p>
          <a:p>
            <a:pPr marL="552450" lvl="1"/>
            <a:r>
              <a:rPr lang="en-GB" altLang="ja-JP" sz="2800" dirty="0" smtClean="0">
                <a:ea typeface="ＭＳ Ｐゴシック" charset="-128"/>
              </a:rPr>
              <a:t>indication </a:t>
            </a:r>
            <a:r>
              <a:rPr lang="en-GB" altLang="ja-JP" sz="2800" dirty="0">
                <a:ea typeface="ＭＳ Ｐゴシック" charset="-128"/>
              </a:rPr>
              <a:t>of sexual dimorphism</a:t>
            </a:r>
          </a:p>
          <a:p>
            <a:pPr marL="552450" lvl="1"/>
            <a:r>
              <a:rPr lang="en-US" sz="2800" dirty="0"/>
              <a:t>determination of clearance mechanism</a:t>
            </a:r>
          </a:p>
        </p:txBody>
      </p:sp>
    </p:spTree>
  </p:cSld>
  <p:clrMapOvr>
    <a:masterClrMapping/>
  </p:clrMapOvr>
  <p:transition spd="med">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2" name="Rectangle 2"/>
          <p:cNvSpPr>
            <a:spLocks noGrp="1" noChangeArrowheads="1"/>
          </p:cNvSpPr>
          <p:nvPr>
            <p:ph type="title"/>
          </p:nvPr>
        </p:nvSpPr>
        <p:spPr/>
        <p:txBody>
          <a:bodyPr/>
          <a:lstStyle/>
          <a:p>
            <a:r>
              <a:rPr lang="en-US" sz="2800" dirty="0"/>
              <a:t>Advantages and disadvantages of oxidation </a:t>
            </a:r>
            <a:r>
              <a:rPr lang="en-US" sz="2800" dirty="0" err="1"/>
              <a:t>vs</a:t>
            </a:r>
            <a:r>
              <a:rPr lang="en-US" sz="2800" dirty="0"/>
              <a:t> digestion</a:t>
            </a:r>
          </a:p>
        </p:txBody>
      </p:sp>
      <p:sp>
        <p:nvSpPr>
          <p:cNvPr id="768003" name="Rectangle 3"/>
          <p:cNvSpPr>
            <a:spLocks noGrp="1" noChangeArrowheads="1"/>
          </p:cNvSpPr>
          <p:nvPr>
            <p:ph type="body" idx="1"/>
          </p:nvPr>
        </p:nvSpPr>
        <p:spPr/>
        <p:txBody>
          <a:bodyPr/>
          <a:lstStyle/>
          <a:p>
            <a:pPr marL="401638" indent="-173038">
              <a:buClrTx/>
              <a:buFont typeface="Arial" pitchFamily="34" charset="0"/>
              <a:buChar char="•"/>
            </a:pPr>
            <a:r>
              <a:rPr lang="en-US" sz="2800" dirty="0"/>
              <a:t>Advantages of oxidation</a:t>
            </a:r>
          </a:p>
          <a:p>
            <a:pPr marL="781050" lvl="1">
              <a:buClrTx/>
              <a:buFont typeface="Arial" pitchFamily="34" charset="0"/>
              <a:buChar char="•"/>
            </a:pPr>
            <a:r>
              <a:rPr lang="en-US" sz="2800" dirty="0"/>
              <a:t>No matrix effect on LSC.</a:t>
            </a:r>
          </a:p>
          <a:p>
            <a:pPr marL="781050" lvl="1">
              <a:buClrTx/>
              <a:buFont typeface="Arial" pitchFamily="34" charset="0"/>
              <a:buChar char="•"/>
            </a:pPr>
            <a:r>
              <a:rPr lang="en-US" sz="2800" dirty="0"/>
              <a:t>Small tissues can be burned whole without homogenization.</a:t>
            </a:r>
          </a:p>
          <a:p>
            <a:pPr marL="781050" lvl="1">
              <a:buClrTx/>
              <a:buFont typeface="Arial" pitchFamily="34" charset="0"/>
              <a:buChar char="•"/>
            </a:pPr>
            <a:r>
              <a:rPr lang="en-US" sz="2800" dirty="0"/>
              <a:t>High throughput (can be </a:t>
            </a:r>
            <a:r>
              <a:rPr lang="en-US" sz="2800" dirty="0" smtClean="0"/>
              <a:t>automated).</a:t>
            </a:r>
            <a:endParaRPr lang="en-US" sz="2800" dirty="0"/>
          </a:p>
          <a:p>
            <a:pPr marL="401638" indent="-173038">
              <a:buClrTx/>
              <a:buFontTx/>
              <a:buChar char="•"/>
            </a:pPr>
            <a:r>
              <a:rPr lang="en-US" sz="2800" dirty="0"/>
              <a:t>Disadvantages of oxidation.</a:t>
            </a:r>
          </a:p>
          <a:p>
            <a:pPr marL="781050" lvl="1"/>
            <a:r>
              <a:rPr lang="en-US" sz="2800" dirty="0"/>
              <a:t>Machine needs regular use.</a:t>
            </a:r>
          </a:p>
          <a:p>
            <a:pPr marL="401638" indent="-173038">
              <a:buClrTx/>
              <a:buFontTx/>
              <a:buChar char="•"/>
            </a:pPr>
            <a:r>
              <a:rPr lang="en-US" sz="2800" dirty="0"/>
              <a:t>Disadvantages of digestion</a:t>
            </a:r>
          </a:p>
          <a:p>
            <a:pPr marL="781050" lvl="1">
              <a:buClrTx/>
            </a:pPr>
            <a:r>
              <a:rPr lang="en-US" sz="2800" dirty="0"/>
              <a:t>Most tissues require bleaching, tricky operation.</a:t>
            </a:r>
          </a:p>
          <a:p>
            <a:pPr marL="781050" lvl="1">
              <a:buClrTx/>
            </a:pPr>
            <a:endParaRPr lang="en-US" dirty="0"/>
          </a:p>
          <a:p>
            <a:pPr marL="781050" lvl="1">
              <a:buClrTx/>
              <a:buFontTx/>
              <a:buNone/>
            </a:pPr>
            <a:endParaRPr lang="en-US" dirty="0"/>
          </a:p>
          <a:p>
            <a:pPr marL="781050" lvl="1">
              <a:buClrTx/>
              <a:buFontTx/>
              <a:buNone/>
            </a:pPr>
            <a:endParaRPr lang="en-US" dirty="0"/>
          </a:p>
          <a:p>
            <a:pPr marL="781050" lvl="1">
              <a:buClrTx/>
              <a:buFontTx/>
              <a:buNone/>
            </a:pPr>
            <a:endParaRPr lang="en-US" dirty="0"/>
          </a:p>
        </p:txBody>
      </p:sp>
    </p:spTree>
  </p:cSld>
  <p:clrMapOvr>
    <a:masterClrMapping/>
  </p:clrMapOvr>
  <p:transition spd="med">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4" name="Rectangle 2"/>
          <p:cNvSpPr>
            <a:spLocks noGrp="1" noChangeArrowheads="1"/>
          </p:cNvSpPr>
          <p:nvPr>
            <p:ph type="title"/>
          </p:nvPr>
        </p:nvSpPr>
        <p:spPr>
          <a:xfrm>
            <a:off x="358775" y="174171"/>
            <a:ext cx="6748463" cy="740229"/>
          </a:xfrm>
        </p:spPr>
        <p:txBody>
          <a:bodyPr/>
          <a:lstStyle/>
          <a:p>
            <a:pPr algn="ctr"/>
            <a:r>
              <a:rPr lang="en-US" sz="2800" dirty="0"/>
              <a:t>Results of Mass Balance Study</a:t>
            </a:r>
          </a:p>
        </p:txBody>
      </p:sp>
      <p:sp>
        <p:nvSpPr>
          <p:cNvPr id="776195" name="Rectangle 3"/>
          <p:cNvSpPr>
            <a:spLocks noGrp="1" noChangeArrowheads="1"/>
          </p:cNvSpPr>
          <p:nvPr>
            <p:ph type="body" idx="1"/>
          </p:nvPr>
        </p:nvSpPr>
        <p:spPr/>
        <p:txBody>
          <a:bodyPr/>
          <a:lstStyle/>
          <a:p>
            <a:pPr marL="406400" indent="-115888">
              <a:buClrTx/>
              <a:buFontTx/>
              <a:buChar char="•"/>
            </a:pPr>
            <a:r>
              <a:rPr lang="en-US" sz="2800" dirty="0" smtClean="0"/>
              <a:t> Criteria </a:t>
            </a:r>
            <a:r>
              <a:rPr lang="en-US" sz="2800" dirty="0"/>
              <a:t>:  Rodents &gt;95% ideally, can live with &gt;90</a:t>
            </a:r>
            <a:r>
              <a:rPr lang="en-US" sz="2800" dirty="0" smtClean="0"/>
              <a:t>%.</a:t>
            </a:r>
            <a:endParaRPr lang="en-US" sz="2800" dirty="0"/>
          </a:p>
          <a:p>
            <a:pPr marL="1770063" lvl="3" indent="-449263">
              <a:buFontTx/>
              <a:buNone/>
            </a:pPr>
            <a:r>
              <a:rPr lang="en-US" sz="2800" dirty="0"/>
              <a:t>	</a:t>
            </a:r>
            <a:r>
              <a:rPr lang="en-US" sz="2800" dirty="0" err="1"/>
              <a:t>Nonrodents</a:t>
            </a:r>
            <a:r>
              <a:rPr lang="en-US" sz="2800" dirty="0"/>
              <a:t> &gt;95% ideally, can live with high eighties</a:t>
            </a:r>
            <a:r>
              <a:rPr lang="en-US" sz="2800" dirty="0" smtClean="0"/>
              <a:t>.</a:t>
            </a:r>
          </a:p>
          <a:p>
            <a:pPr marL="1770063" lvl="3" indent="-449263">
              <a:buFontTx/>
              <a:buNone/>
            </a:pPr>
            <a:endParaRPr lang="en-US" sz="2800" dirty="0"/>
          </a:p>
          <a:p>
            <a:pPr marL="401638" indent="-173038">
              <a:buClrTx/>
              <a:buFontTx/>
              <a:buChar char="•"/>
            </a:pPr>
            <a:r>
              <a:rPr lang="en-US" sz="2800" dirty="0"/>
              <a:t>To my knowledge, an ADME study has never been rejected by a regulator for poor mass balance</a:t>
            </a:r>
            <a:r>
              <a:rPr lang="en-US" sz="2800" dirty="0" smtClean="0"/>
              <a:t>.</a:t>
            </a:r>
          </a:p>
          <a:p>
            <a:pPr marL="401638" indent="-173038">
              <a:buClrTx/>
              <a:buFontTx/>
              <a:buChar char="•"/>
            </a:pPr>
            <a:endParaRPr lang="en-US" sz="2800" dirty="0"/>
          </a:p>
          <a:p>
            <a:pPr marL="401638" indent="-173038">
              <a:buClrTx/>
              <a:buFontTx/>
              <a:buChar char="•"/>
            </a:pPr>
            <a:r>
              <a:rPr lang="en-US" sz="2800" dirty="0" smtClean="0"/>
              <a:t>Total radioactivity pharmacokinetics.</a:t>
            </a:r>
          </a:p>
          <a:p>
            <a:pPr marL="401638" indent="-173038">
              <a:buClrTx/>
              <a:buFontTx/>
              <a:buChar char="•"/>
            </a:pPr>
            <a:endParaRPr lang="en-US" sz="2800" dirty="0"/>
          </a:p>
          <a:p>
            <a:pPr marL="401638" indent="-173038">
              <a:buClrTx/>
              <a:buFont typeface="Arial" pitchFamily="34" charset="0"/>
              <a:buChar char="•"/>
            </a:pPr>
            <a:r>
              <a:rPr lang="en-US" sz="2800" dirty="0"/>
              <a:t>Samples for metabolite profiling.</a:t>
            </a:r>
          </a:p>
          <a:p>
            <a:pPr marL="1546225" lvl="3">
              <a:buFontTx/>
              <a:buNone/>
            </a:pPr>
            <a:endParaRPr lang="en-US" dirty="0"/>
          </a:p>
          <a:p>
            <a:pPr marL="1546225" lvl="3">
              <a:buFontTx/>
              <a:buNone/>
            </a:pPr>
            <a:endParaRPr lang="en-US" dirty="0"/>
          </a:p>
          <a:p>
            <a:pPr marL="401638" indent="-173038">
              <a:buFontTx/>
              <a:buChar char="•"/>
            </a:pPr>
            <a:endParaRPr lang="en-US" dirty="0"/>
          </a:p>
        </p:txBody>
      </p:sp>
    </p:spTree>
  </p:cSld>
  <p:clrMapOvr>
    <a:masterClrMapping/>
  </p:clrMapOvr>
  <p:transition spd="med">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8" name="Rectangle 2"/>
          <p:cNvSpPr>
            <a:spLocks noGrp="1" noChangeArrowheads="1"/>
          </p:cNvSpPr>
          <p:nvPr>
            <p:ph type="title"/>
          </p:nvPr>
        </p:nvSpPr>
        <p:spPr>
          <a:xfrm>
            <a:off x="358775" y="362857"/>
            <a:ext cx="6748463" cy="626156"/>
          </a:xfrm>
        </p:spPr>
        <p:txBody>
          <a:bodyPr/>
          <a:lstStyle/>
          <a:p>
            <a:pPr algn="ctr"/>
            <a:r>
              <a:rPr lang="en-US" sz="2800" dirty="0"/>
              <a:t>Why do we do tissue distribution studies?</a:t>
            </a:r>
          </a:p>
        </p:txBody>
      </p:sp>
      <p:sp>
        <p:nvSpPr>
          <p:cNvPr id="802819" name="Rectangle 3"/>
          <p:cNvSpPr>
            <a:spLocks noGrp="1" noChangeArrowheads="1"/>
          </p:cNvSpPr>
          <p:nvPr>
            <p:ph type="body" idx="1"/>
          </p:nvPr>
        </p:nvSpPr>
        <p:spPr/>
        <p:txBody>
          <a:bodyPr/>
          <a:lstStyle/>
          <a:p>
            <a:pPr marL="401638" indent="-173038">
              <a:buClrTx/>
              <a:buFontTx/>
              <a:buChar char="•"/>
            </a:pPr>
            <a:r>
              <a:rPr lang="en-GB" altLang="ja-JP" sz="2800" dirty="0" smtClean="0">
                <a:ea typeface="ＭＳ Ｐゴシック" charset="-128"/>
              </a:rPr>
              <a:t>Pattern </a:t>
            </a:r>
            <a:r>
              <a:rPr lang="en-GB" altLang="ja-JP" sz="2800" dirty="0">
                <a:ea typeface="ＭＳ Ｐゴシック" charset="-128"/>
              </a:rPr>
              <a:t>of distribution in </a:t>
            </a:r>
            <a:r>
              <a:rPr lang="en-GB" altLang="ja-JP" sz="2800" dirty="0" smtClean="0">
                <a:ea typeface="ＭＳ Ｐゴシック" charset="-128"/>
              </a:rPr>
              <a:t>tissues.</a:t>
            </a:r>
            <a:endParaRPr lang="en-GB" altLang="ja-JP" sz="2800" dirty="0">
              <a:ea typeface="ＭＳ Ｐゴシック" charset="-128"/>
            </a:endParaRPr>
          </a:p>
          <a:p>
            <a:pPr marL="401638" indent="-173038">
              <a:buClrTx/>
              <a:buFontTx/>
              <a:buChar char="•"/>
            </a:pPr>
            <a:r>
              <a:rPr lang="en-GB" altLang="ja-JP" sz="2800" dirty="0" smtClean="0">
                <a:ea typeface="ＭＳ Ｐゴシック" charset="-128"/>
              </a:rPr>
              <a:t>Estimation </a:t>
            </a:r>
            <a:r>
              <a:rPr lang="en-GB" altLang="ja-JP" sz="2800" dirty="0">
                <a:ea typeface="ＭＳ Ｐゴシック" charset="-128"/>
              </a:rPr>
              <a:t>of the AUC, </a:t>
            </a:r>
            <a:r>
              <a:rPr lang="en-GB" altLang="ja-JP" sz="2800" dirty="0" err="1">
                <a:ea typeface="ＭＳ Ｐゴシック" charset="-128"/>
              </a:rPr>
              <a:t>C</a:t>
            </a:r>
            <a:r>
              <a:rPr lang="en-GB" altLang="ja-JP" sz="2800" baseline="-25000" dirty="0" err="1">
                <a:ea typeface="ＭＳ Ｐゴシック" charset="-128"/>
              </a:rPr>
              <a:t>max</a:t>
            </a:r>
            <a:r>
              <a:rPr lang="en-GB" altLang="ja-JP" sz="2800" dirty="0">
                <a:ea typeface="ＭＳ Ｐゴシック" charset="-128"/>
              </a:rPr>
              <a:t> and half-life in </a:t>
            </a:r>
            <a:r>
              <a:rPr lang="en-GB" altLang="ja-JP" sz="2800" dirty="0" smtClean="0">
                <a:ea typeface="ＭＳ Ｐゴシック" charset="-128"/>
              </a:rPr>
              <a:t>tissues.</a:t>
            </a:r>
            <a:endParaRPr lang="en-GB" altLang="ja-JP" sz="2800" dirty="0">
              <a:ea typeface="ＭＳ Ｐゴシック" charset="-128"/>
            </a:endParaRPr>
          </a:p>
          <a:p>
            <a:pPr marL="798513" lvl="1" indent="-293688">
              <a:buClrTx/>
            </a:pPr>
            <a:r>
              <a:rPr lang="en-GB" altLang="ja-JP" sz="2800" dirty="0" err="1">
                <a:ea typeface="ＭＳ Ｐゴシック" charset="-128"/>
              </a:rPr>
              <a:t>dosimetry</a:t>
            </a:r>
            <a:r>
              <a:rPr lang="en-GB" altLang="ja-JP" sz="2800" dirty="0">
                <a:ea typeface="ＭＳ Ｐゴシック" charset="-128"/>
              </a:rPr>
              <a:t> for human ADME </a:t>
            </a:r>
            <a:r>
              <a:rPr lang="en-GB" altLang="ja-JP" sz="2800" dirty="0" smtClean="0">
                <a:ea typeface="ＭＳ Ｐゴシック" charset="-128"/>
              </a:rPr>
              <a:t>study.</a:t>
            </a:r>
            <a:endParaRPr lang="en-GB" altLang="ja-JP" sz="2800" dirty="0">
              <a:ea typeface="ＭＳ Ｐゴシック" charset="-128"/>
            </a:endParaRPr>
          </a:p>
          <a:p>
            <a:pPr marL="401638" indent="-173038">
              <a:buClrTx/>
              <a:buFontTx/>
              <a:buChar char="•"/>
            </a:pPr>
            <a:r>
              <a:rPr lang="en-GB" altLang="ja-JP" sz="2800" dirty="0" smtClean="0">
                <a:ea typeface="ＭＳ Ｐゴシック" charset="-128"/>
              </a:rPr>
              <a:t>Detection </a:t>
            </a:r>
            <a:r>
              <a:rPr lang="en-GB" altLang="ja-JP" sz="2800" dirty="0">
                <a:ea typeface="ＭＳ Ｐゴシック" charset="-128"/>
              </a:rPr>
              <a:t>of deep </a:t>
            </a:r>
            <a:r>
              <a:rPr lang="en-GB" altLang="ja-JP" sz="2800" dirty="0" smtClean="0">
                <a:ea typeface="ＭＳ Ｐゴシック" charset="-128"/>
              </a:rPr>
              <a:t>compartments.</a:t>
            </a:r>
            <a:endParaRPr lang="en-GB" altLang="ja-JP" sz="2800" dirty="0">
              <a:ea typeface="ＭＳ Ｐゴシック" charset="-128"/>
            </a:endParaRPr>
          </a:p>
          <a:p>
            <a:pPr marL="401638" indent="-173038">
              <a:buClrTx/>
              <a:buFontTx/>
              <a:buChar char="•"/>
            </a:pPr>
            <a:r>
              <a:rPr lang="en-GB" altLang="ja-JP" sz="2800" dirty="0" smtClean="0">
                <a:ea typeface="ＭＳ Ｐゴシック" charset="-128"/>
              </a:rPr>
              <a:t>Assessment </a:t>
            </a:r>
            <a:r>
              <a:rPr lang="en-GB" altLang="ja-JP" sz="2800" dirty="0">
                <a:ea typeface="ＭＳ Ｐゴシック" charset="-128"/>
              </a:rPr>
              <a:t>of the blood brain </a:t>
            </a:r>
            <a:r>
              <a:rPr lang="en-GB" altLang="ja-JP" sz="2800" dirty="0" smtClean="0">
                <a:ea typeface="ＭＳ Ｐゴシック" charset="-128"/>
              </a:rPr>
              <a:t>barrier.</a:t>
            </a:r>
            <a:endParaRPr lang="en-GB" altLang="ja-JP" sz="2800" dirty="0">
              <a:ea typeface="ＭＳ Ｐゴシック" charset="-128"/>
            </a:endParaRPr>
          </a:p>
          <a:p>
            <a:pPr marL="401638" indent="-173038">
              <a:buClrTx/>
              <a:buFontTx/>
              <a:buChar char="•"/>
            </a:pPr>
            <a:r>
              <a:rPr lang="en-GB" altLang="ja-JP" sz="2800" dirty="0" smtClean="0">
                <a:ea typeface="ＭＳ Ｐゴシック" charset="-128"/>
              </a:rPr>
              <a:t>Affinity </a:t>
            </a:r>
            <a:r>
              <a:rPr lang="en-GB" altLang="ja-JP" sz="2800" dirty="0">
                <a:ea typeface="ＭＳ Ｐゴシック" charset="-128"/>
              </a:rPr>
              <a:t>to </a:t>
            </a:r>
            <a:r>
              <a:rPr lang="en-GB" altLang="ja-JP" sz="2800" dirty="0" smtClean="0">
                <a:ea typeface="ＭＳ Ｐゴシック" charset="-128"/>
              </a:rPr>
              <a:t>melanin.</a:t>
            </a:r>
            <a:endParaRPr lang="en-GB" altLang="ja-JP" sz="2800" dirty="0">
              <a:ea typeface="ＭＳ Ｐゴシック" charset="-128"/>
            </a:endParaRPr>
          </a:p>
          <a:p>
            <a:pPr marL="401638" indent="-173038">
              <a:buClrTx/>
              <a:buFontTx/>
              <a:buChar char="•"/>
            </a:pPr>
            <a:endParaRPr lang="en-GB" altLang="ja-JP" sz="2800" dirty="0">
              <a:ea typeface="ＭＳ Ｐゴシック" charset="-128"/>
            </a:endParaRPr>
          </a:p>
          <a:p>
            <a:pPr marL="401638" indent="-173038">
              <a:buClrTx/>
              <a:buFontTx/>
              <a:buChar char="•"/>
            </a:pPr>
            <a:r>
              <a:rPr lang="en-GB" altLang="ja-JP" sz="2800" dirty="0">
                <a:ea typeface="ＭＳ Ｐゴシック" charset="-128"/>
              </a:rPr>
              <a:t>In </a:t>
            </a:r>
            <a:r>
              <a:rPr lang="en-GB" altLang="ja-JP" sz="2800" dirty="0" smtClean="0">
                <a:ea typeface="ＭＳ Ｐゴシック" charset="-128"/>
              </a:rPr>
              <a:t>2011, </a:t>
            </a:r>
            <a:r>
              <a:rPr lang="en-GB" altLang="ja-JP" sz="2800" dirty="0">
                <a:ea typeface="ＭＳ Ｐゴシック" charset="-128"/>
              </a:rPr>
              <a:t>nearly always done by </a:t>
            </a:r>
            <a:r>
              <a:rPr lang="en-GB" altLang="ja-JP" sz="2800" dirty="0" smtClean="0">
                <a:ea typeface="ＭＳ Ｐゴシック" charset="-128"/>
              </a:rPr>
              <a:t>Quantitative Whole Body Autoradiography (QWBA).   Excision rare.</a:t>
            </a:r>
            <a:endParaRPr lang="en-GB" altLang="ja-JP" sz="2800" dirty="0">
              <a:ea typeface="ＭＳ Ｐゴシック" charset="-128"/>
            </a:endParaRPr>
          </a:p>
          <a:p>
            <a:pPr marL="401638" indent="-173038">
              <a:buClrTx/>
              <a:buFontTx/>
              <a:buChar char="•"/>
            </a:pPr>
            <a:r>
              <a:rPr lang="en-GB" altLang="ja-JP" sz="2800" dirty="0">
                <a:ea typeface="ＭＳ Ｐゴシック" charset="-128"/>
              </a:rPr>
              <a:t>Radiolabel required.</a:t>
            </a:r>
          </a:p>
          <a:p>
            <a:pPr marL="401638" indent="-173038">
              <a:buFontTx/>
              <a:buChar char="•"/>
            </a:pPr>
            <a:endParaRPr lang="en-US" dirty="0"/>
          </a:p>
          <a:p>
            <a:pPr marL="1546225" lvl="3">
              <a:buFontTx/>
              <a:buNone/>
            </a:pPr>
            <a:endParaRPr lang="en-US" dirty="0"/>
          </a:p>
          <a:p>
            <a:pPr marL="401638" indent="-173038">
              <a:buFontTx/>
              <a:buChar char="•"/>
            </a:pPr>
            <a:endParaRPr lang="en-US" dirty="0"/>
          </a:p>
        </p:txBody>
      </p:sp>
    </p:spTree>
  </p:cSld>
  <p:clrMapOvr>
    <a:masterClrMapping/>
  </p:clrMapOvr>
  <p:transition spd="med">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2" name="Rectangle 2"/>
          <p:cNvSpPr>
            <a:spLocks noGrp="1" noChangeArrowheads="1"/>
          </p:cNvSpPr>
          <p:nvPr>
            <p:ph type="title"/>
          </p:nvPr>
        </p:nvSpPr>
        <p:spPr>
          <a:xfrm>
            <a:off x="358775" y="333829"/>
            <a:ext cx="6748463" cy="655184"/>
          </a:xfrm>
        </p:spPr>
        <p:txBody>
          <a:bodyPr/>
          <a:lstStyle/>
          <a:p>
            <a:pPr algn="ctr"/>
            <a:r>
              <a:rPr lang="en-US" sz="2800" dirty="0"/>
              <a:t>When do we do tissue distribution studies?</a:t>
            </a:r>
          </a:p>
        </p:txBody>
      </p:sp>
      <p:sp>
        <p:nvSpPr>
          <p:cNvPr id="803843" name="Rectangle 3"/>
          <p:cNvSpPr>
            <a:spLocks noGrp="1" noChangeArrowheads="1"/>
          </p:cNvSpPr>
          <p:nvPr>
            <p:ph type="body" idx="1"/>
          </p:nvPr>
        </p:nvSpPr>
        <p:spPr/>
        <p:txBody>
          <a:bodyPr/>
          <a:lstStyle/>
          <a:p>
            <a:pPr marL="401638" indent="-173038">
              <a:buClrTx/>
              <a:buFontTx/>
              <a:buChar char="•"/>
            </a:pPr>
            <a:r>
              <a:rPr lang="en-GB" altLang="ja-JP" sz="2800" dirty="0" smtClean="0">
                <a:ea typeface="ＭＳ Ｐゴシック" charset="-128"/>
              </a:rPr>
              <a:t>   Phase </a:t>
            </a:r>
            <a:r>
              <a:rPr lang="en-GB" altLang="ja-JP" sz="2800" dirty="0" err="1">
                <a:ea typeface="ＭＳ Ｐゴシック" charset="-128"/>
              </a:rPr>
              <a:t>Ia</a:t>
            </a:r>
            <a:r>
              <a:rPr lang="en-GB" altLang="ja-JP" sz="2800" dirty="0">
                <a:ea typeface="ＭＳ Ｐゴシック" charset="-128"/>
              </a:rPr>
              <a:t> for </a:t>
            </a:r>
            <a:r>
              <a:rPr lang="en-GB" altLang="ja-JP" sz="2800" dirty="0" smtClean="0">
                <a:ea typeface="ＭＳ Ｐゴシック" charset="-128"/>
              </a:rPr>
              <a:t>QWBA.</a:t>
            </a:r>
          </a:p>
          <a:p>
            <a:pPr marL="401638" indent="-173038">
              <a:buClrTx/>
              <a:buFontTx/>
              <a:buChar char="•"/>
            </a:pPr>
            <a:endParaRPr lang="en-GB" altLang="ja-JP" sz="2800" dirty="0">
              <a:ea typeface="ＭＳ Ｐゴシック" charset="-128"/>
            </a:endParaRPr>
          </a:p>
          <a:p>
            <a:pPr marL="401638" indent="-173038">
              <a:buClrTx/>
              <a:buFontTx/>
              <a:buChar char="•"/>
            </a:pPr>
            <a:r>
              <a:rPr lang="en-GB" altLang="ja-JP" sz="2800" dirty="0">
                <a:ea typeface="ＭＳ Ｐゴシック" charset="-128"/>
              </a:rPr>
              <a:t>   Late in development for </a:t>
            </a:r>
            <a:r>
              <a:rPr lang="en-GB" altLang="ja-JP" sz="2800" dirty="0" smtClean="0">
                <a:ea typeface="ＭＳ Ｐゴシック" charset="-128"/>
              </a:rPr>
              <a:t>multiple dose studies.</a:t>
            </a:r>
            <a:endParaRPr lang="en-GB" altLang="ja-JP" sz="2800" dirty="0">
              <a:ea typeface="ＭＳ Ｐゴシック" charset="-128"/>
            </a:endParaRPr>
          </a:p>
          <a:p>
            <a:pPr marL="781050" lvl="1">
              <a:buFontTx/>
              <a:buNone/>
            </a:pPr>
            <a:endParaRPr lang="en-US" dirty="0"/>
          </a:p>
          <a:p>
            <a:pPr marL="1546225" lvl="3">
              <a:buFontTx/>
              <a:buNone/>
            </a:pPr>
            <a:endParaRPr lang="en-US" dirty="0"/>
          </a:p>
          <a:p>
            <a:pPr marL="401638" indent="-173038">
              <a:buFontTx/>
              <a:buChar char="•"/>
            </a:pPr>
            <a:endParaRPr lang="en-US" dirty="0"/>
          </a:p>
        </p:txBody>
      </p:sp>
    </p:spTree>
  </p:cSld>
  <p:clrMapOvr>
    <a:masterClrMapping/>
  </p:clrMapOvr>
  <p:transition spd="med">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4" name="Rectangle 2"/>
          <p:cNvSpPr>
            <a:spLocks noGrp="1" noChangeArrowheads="1"/>
          </p:cNvSpPr>
          <p:nvPr>
            <p:ph type="title"/>
          </p:nvPr>
        </p:nvSpPr>
        <p:spPr>
          <a:xfrm>
            <a:off x="358775" y="304800"/>
            <a:ext cx="6748463" cy="684213"/>
          </a:xfrm>
        </p:spPr>
        <p:txBody>
          <a:bodyPr/>
          <a:lstStyle/>
          <a:p>
            <a:pPr algn="ctr"/>
            <a:r>
              <a:rPr lang="en-US" sz="2800" dirty="0"/>
              <a:t>QWBA Studies</a:t>
            </a:r>
          </a:p>
        </p:txBody>
      </p:sp>
      <p:sp>
        <p:nvSpPr>
          <p:cNvPr id="781315" name="Rectangle 3"/>
          <p:cNvSpPr>
            <a:spLocks noGrp="1" noChangeArrowheads="1"/>
          </p:cNvSpPr>
          <p:nvPr>
            <p:ph type="body" idx="1"/>
          </p:nvPr>
        </p:nvSpPr>
        <p:spPr>
          <a:xfrm>
            <a:off x="413950" y="1467983"/>
            <a:ext cx="8434388" cy="4865687"/>
          </a:xfrm>
        </p:spPr>
        <p:txBody>
          <a:bodyPr/>
          <a:lstStyle/>
          <a:p>
            <a:pPr marL="401638" indent="-173038">
              <a:buClrTx/>
              <a:buFontTx/>
              <a:buChar char="•"/>
            </a:pPr>
            <a:r>
              <a:rPr lang="en-US" sz="2800" dirty="0"/>
              <a:t>Usually done in rats or mice.  Other species possible.</a:t>
            </a:r>
          </a:p>
        </p:txBody>
      </p:sp>
      <p:pic>
        <p:nvPicPr>
          <p:cNvPr id="781316" name="Picture 4"/>
          <p:cNvPicPr>
            <a:picLocks noChangeAspect="1" noChangeArrowheads="1"/>
          </p:cNvPicPr>
          <p:nvPr/>
        </p:nvPicPr>
        <p:blipFill>
          <a:blip r:embed="rId2" cstate="print"/>
          <a:srcRect/>
          <a:stretch>
            <a:fillRect/>
          </a:stretch>
        </p:blipFill>
        <p:spPr bwMode="auto">
          <a:xfrm>
            <a:off x="413950" y="2177144"/>
            <a:ext cx="7739450" cy="3375932"/>
          </a:xfrm>
          <a:prstGeom prst="rect">
            <a:avLst/>
          </a:prstGeom>
          <a:noFill/>
          <a:ln w="9525" algn="ctr">
            <a:noFill/>
            <a:miter lim="800000"/>
            <a:headEnd/>
            <a:tailEnd/>
          </a:ln>
          <a:effectLst/>
        </p:spPr>
      </p:pic>
    </p:spTree>
  </p:cSld>
  <p:clrMapOvr>
    <a:masterClrMapping/>
  </p:clrMapOvr>
  <p:transition spd="med">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8" name="Rectangle 2"/>
          <p:cNvSpPr>
            <a:spLocks noGrp="1" noChangeArrowheads="1"/>
          </p:cNvSpPr>
          <p:nvPr>
            <p:ph type="title"/>
          </p:nvPr>
        </p:nvSpPr>
        <p:spPr>
          <a:xfrm>
            <a:off x="358775" y="319314"/>
            <a:ext cx="6748463" cy="669699"/>
          </a:xfrm>
        </p:spPr>
        <p:txBody>
          <a:bodyPr/>
          <a:lstStyle/>
          <a:p>
            <a:pPr algn="ctr"/>
            <a:r>
              <a:rPr lang="en-US" sz="2800" dirty="0"/>
              <a:t>Study design of standard rat QWBA</a:t>
            </a:r>
          </a:p>
        </p:txBody>
      </p:sp>
      <p:sp>
        <p:nvSpPr>
          <p:cNvPr id="782339" name="Rectangle 3"/>
          <p:cNvSpPr>
            <a:spLocks noGrp="1" noChangeArrowheads="1"/>
          </p:cNvSpPr>
          <p:nvPr>
            <p:ph type="body" idx="1"/>
          </p:nvPr>
        </p:nvSpPr>
        <p:spPr/>
        <p:txBody>
          <a:bodyPr/>
          <a:lstStyle/>
          <a:p>
            <a:pPr marL="401638" indent="-173038">
              <a:buClrTx/>
              <a:buFontTx/>
              <a:buChar char="•"/>
            </a:pPr>
            <a:r>
              <a:rPr lang="en-US" sz="2800" dirty="0"/>
              <a:t>Pigmented and </a:t>
            </a:r>
            <a:r>
              <a:rPr lang="en-US" sz="2800" dirty="0" err="1"/>
              <a:t>unpigmented</a:t>
            </a:r>
            <a:r>
              <a:rPr lang="en-US" sz="2800" dirty="0"/>
              <a:t> rats are dosed orally with drug (PO and </a:t>
            </a:r>
            <a:r>
              <a:rPr lang="en-US" sz="2800" dirty="0" smtClean="0"/>
              <a:t>IV</a:t>
            </a:r>
            <a:r>
              <a:rPr lang="en-US" sz="2800" dirty="0"/>
              <a:t>).  One or two rats/</a:t>
            </a:r>
            <a:r>
              <a:rPr lang="en-US" sz="2800" dirty="0" err="1"/>
              <a:t>timepoint</a:t>
            </a:r>
            <a:r>
              <a:rPr lang="en-US" sz="2800" dirty="0"/>
              <a:t> are killed, </a:t>
            </a:r>
            <a:r>
              <a:rPr lang="en-US" sz="2800" dirty="0" err="1"/>
              <a:t>exsanguinated</a:t>
            </a:r>
            <a:r>
              <a:rPr lang="en-US" sz="2800" dirty="0"/>
              <a:t>, embedded, and frozen.  Standards are frozen along with the carcass</a:t>
            </a:r>
            <a:r>
              <a:rPr lang="en-US" sz="2800" dirty="0" smtClean="0"/>
              <a:t>.</a:t>
            </a:r>
          </a:p>
          <a:p>
            <a:pPr marL="401638" indent="-173038">
              <a:buClrTx/>
              <a:buFontTx/>
              <a:buChar char="•"/>
            </a:pPr>
            <a:endParaRPr lang="en-US" sz="2800" dirty="0"/>
          </a:p>
          <a:p>
            <a:pPr marL="401638" indent="-173038">
              <a:buClrTx/>
              <a:buFontTx/>
              <a:buChar char="•"/>
            </a:pPr>
            <a:r>
              <a:rPr lang="en-US" sz="2800" dirty="0"/>
              <a:t>Slices prepared with a </a:t>
            </a:r>
            <a:r>
              <a:rPr lang="en-US" sz="2800" dirty="0" err="1"/>
              <a:t>cryomicrotome</a:t>
            </a:r>
            <a:r>
              <a:rPr lang="en-US" sz="2800" dirty="0"/>
              <a:t>, freeze-dried and exposed to a </a:t>
            </a:r>
            <a:r>
              <a:rPr lang="en-US" sz="2800" dirty="0" err="1"/>
              <a:t>phosphoimager</a:t>
            </a:r>
            <a:r>
              <a:rPr lang="en-US" sz="2800" dirty="0"/>
              <a:t> plate.  </a:t>
            </a:r>
            <a:endParaRPr lang="en-US" sz="2800" dirty="0" smtClean="0"/>
          </a:p>
          <a:p>
            <a:pPr marL="401638" indent="-173038">
              <a:buClrTx/>
              <a:buFontTx/>
              <a:buChar char="•"/>
            </a:pPr>
            <a:endParaRPr lang="en-US" sz="2800" dirty="0"/>
          </a:p>
          <a:p>
            <a:pPr marL="401638" indent="-173038">
              <a:buClrTx/>
              <a:buFontTx/>
              <a:buChar char="•"/>
            </a:pPr>
            <a:r>
              <a:rPr lang="en-US" sz="2800" dirty="0"/>
              <a:t>Plate read by a laser. </a:t>
            </a:r>
            <a:endParaRPr lang="en-US" sz="2800" dirty="0" smtClean="0"/>
          </a:p>
          <a:p>
            <a:pPr marL="401638" indent="-173038">
              <a:buClrTx/>
              <a:buFontTx/>
              <a:buChar char="•"/>
            </a:pPr>
            <a:endParaRPr lang="en-US" sz="2800" dirty="0"/>
          </a:p>
          <a:p>
            <a:pPr marL="401638" indent="-173038">
              <a:buClrTx/>
              <a:buFontTx/>
              <a:buChar char="•"/>
            </a:pPr>
            <a:r>
              <a:rPr lang="en-US" sz="2800" dirty="0"/>
              <a:t>Both </a:t>
            </a:r>
            <a:r>
              <a:rPr lang="en-US" sz="2800" dirty="0" err="1"/>
              <a:t>autoradiograms</a:t>
            </a:r>
            <a:r>
              <a:rPr lang="en-US" sz="2800" dirty="0"/>
              <a:t> and numerical data are obtained.</a:t>
            </a:r>
          </a:p>
          <a:p>
            <a:pPr marL="401638" indent="-173038">
              <a:buFontTx/>
              <a:buChar char="•"/>
            </a:pPr>
            <a:endParaRPr lang="en-US" dirty="0"/>
          </a:p>
        </p:txBody>
      </p:sp>
    </p:spTree>
  </p:cSld>
  <p:clrMapOvr>
    <a:masterClrMapping/>
  </p:clrMapOvr>
  <p:transition spd="med">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6" name="Rectangle 2"/>
          <p:cNvSpPr>
            <a:spLocks noGrp="1" noChangeArrowheads="1"/>
          </p:cNvSpPr>
          <p:nvPr>
            <p:ph type="title"/>
          </p:nvPr>
        </p:nvSpPr>
        <p:spPr>
          <a:xfrm>
            <a:off x="358775" y="319314"/>
            <a:ext cx="6748463" cy="669699"/>
          </a:xfrm>
        </p:spPr>
        <p:txBody>
          <a:bodyPr/>
          <a:lstStyle/>
          <a:p>
            <a:pPr algn="ctr"/>
            <a:r>
              <a:rPr lang="en-US" sz="2800" dirty="0"/>
              <a:t>Results</a:t>
            </a:r>
            <a:r>
              <a:rPr lang="en-US" dirty="0"/>
              <a:t> of QWBA Studies  </a:t>
            </a:r>
          </a:p>
        </p:txBody>
      </p:sp>
      <p:sp>
        <p:nvSpPr>
          <p:cNvPr id="804867" name="Rectangle 3"/>
          <p:cNvSpPr>
            <a:spLocks noGrp="1" noChangeArrowheads="1"/>
          </p:cNvSpPr>
          <p:nvPr>
            <p:ph type="body" idx="1"/>
          </p:nvPr>
        </p:nvSpPr>
        <p:spPr>
          <a:xfrm>
            <a:off x="358775" y="1258888"/>
            <a:ext cx="8434388" cy="4865687"/>
          </a:xfrm>
        </p:spPr>
        <p:txBody>
          <a:bodyPr/>
          <a:lstStyle/>
          <a:p>
            <a:pPr marL="347663" indent="-347663">
              <a:buFontTx/>
              <a:buChar char="•"/>
            </a:pPr>
            <a:r>
              <a:rPr lang="en-US" sz="2800" dirty="0"/>
              <a:t>The pretty pictures.</a:t>
            </a:r>
          </a:p>
          <a:p>
            <a:pPr marL="347663" indent="-347663">
              <a:buFontTx/>
              <a:buChar char="•"/>
            </a:pPr>
            <a:r>
              <a:rPr lang="en-US" sz="2800" dirty="0"/>
              <a:t>Tables of tissue and plasma </a:t>
            </a:r>
            <a:r>
              <a:rPr lang="en-US" sz="2800" dirty="0" smtClean="0"/>
              <a:t>concentrations.</a:t>
            </a:r>
            <a:endParaRPr lang="en-US" sz="2800" dirty="0"/>
          </a:p>
          <a:p>
            <a:pPr marL="347663" indent="-347663">
              <a:buFontTx/>
              <a:buChar char="•"/>
            </a:pPr>
            <a:r>
              <a:rPr lang="en-US" sz="2800" dirty="0"/>
              <a:t>Tissue: plasma </a:t>
            </a:r>
            <a:r>
              <a:rPr lang="en-US" sz="2800" dirty="0" smtClean="0"/>
              <a:t>ratios.</a:t>
            </a:r>
            <a:endParaRPr lang="en-US" sz="2800" dirty="0"/>
          </a:p>
          <a:p>
            <a:pPr marL="347663" indent="-347663">
              <a:buFontTx/>
              <a:buChar char="•"/>
            </a:pPr>
            <a:r>
              <a:rPr lang="en-US" sz="2800" dirty="0"/>
              <a:t>Tissue PK, </a:t>
            </a:r>
            <a:r>
              <a:rPr lang="en-US" sz="2800" dirty="0" err="1"/>
              <a:t>dosimetry</a:t>
            </a:r>
            <a:r>
              <a:rPr lang="en-US" sz="2800" dirty="0"/>
              <a:t> calculations.</a:t>
            </a:r>
          </a:p>
          <a:p>
            <a:pPr marL="347663" indent="-347663">
              <a:buFontTx/>
              <a:buChar char="•"/>
            </a:pPr>
            <a:r>
              <a:rPr lang="en-US" sz="2800" dirty="0"/>
              <a:t>With excision, % of dose in tissues.</a:t>
            </a:r>
          </a:p>
        </p:txBody>
      </p:sp>
    </p:spTree>
  </p:cSld>
  <p:clrMapOvr>
    <a:masterClrMapping/>
  </p:clrMapOvr>
  <p:transition spd="med">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938" name="Rectangle 2"/>
          <p:cNvSpPr>
            <a:spLocks noGrp="1" noChangeArrowheads="1"/>
          </p:cNvSpPr>
          <p:nvPr>
            <p:ph type="title"/>
          </p:nvPr>
        </p:nvSpPr>
        <p:spPr/>
        <p:txBody>
          <a:bodyPr/>
          <a:lstStyle/>
          <a:p>
            <a:r>
              <a:rPr lang="en-US"/>
              <a:t>Results of QWBA Study  </a:t>
            </a:r>
          </a:p>
        </p:txBody>
      </p:sp>
      <p:pic>
        <p:nvPicPr>
          <p:cNvPr id="807940" name="Picture 4"/>
          <p:cNvPicPr>
            <a:picLocks noGrp="1" noChangeAspect="1" noChangeArrowheads="1"/>
          </p:cNvPicPr>
          <p:nvPr>
            <p:ph type="body" idx="1"/>
          </p:nvPr>
        </p:nvPicPr>
        <p:blipFill>
          <a:blip r:embed="rId2" cstate="print"/>
          <a:srcRect t="7505" r="4178" b="37143"/>
          <a:stretch>
            <a:fillRect/>
          </a:stretch>
        </p:blipFill>
        <p:spPr>
          <a:xfrm>
            <a:off x="1121721" y="1277257"/>
            <a:ext cx="5812480" cy="5275943"/>
          </a:xfrm>
          <a:noFill/>
          <a:ln/>
        </p:spPr>
      </p:pic>
    </p:spTree>
  </p:cSld>
  <p:clrMapOvr>
    <a:masterClrMapping/>
  </p:clrMapOvr>
  <p:transition spd="med">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title"/>
          </p:nvPr>
        </p:nvSpPr>
        <p:spPr>
          <a:xfrm>
            <a:off x="358775" y="319314"/>
            <a:ext cx="6748463" cy="669699"/>
          </a:xfrm>
        </p:spPr>
        <p:txBody>
          <a:bodyPr/>
          <a:lstStyle/>
          <a:p>
            <a:pPr algn="ctr"/>
            <a:r>
              <a:rPr lang="en-US" sz="2800" dirty="0"/>
              <a:t>Things</a:t>
            </a:r>
            <a:r>
              <a:rPr lang="en-US" dirty="0"/>
              <a:t> </a:t>
            </a:r>
            <a:r>
              <a:rPr lang="en-US" sz="2800" dirty="0"/>
              <a:t>to check  </a:t>
            </a:r>
          </a:p>
        </p:txBody>
      </p:sp>
      <p:sp>
        <p:nvSpPr>
          <p:cNvPr id="805891" name="Rectangle 3"/>
          <p:cNvSpPr>
            <a:spLocks noGrp="1" noChangeArrowheads="1"/>
          </p:cNvSpPr>
          <p:nvPr>
            <p:ph type="body" idx="1"/>
          </p:nvPr>
        </p:nvSpPr>
        <p:spPr/>
        <p:txBody>
          <a:bodyPr/>
          <a:lstStyle/>
          <a:p>
            <a:pPr marL="347663" indent="-347663">
              <a:buClrTx/>
              <a:buFontTx/>
              <a:buChar char="•"/>
            </a:pPr>
            <a:r>
              <a:rPr lang="en-US" sz="2800" dirty="0"/>
              <a:t>Are all the tissues evaluated in each section in which they appear?</a:t>
            </a:r>
          </a:p>
          <a:p>
            <a:pPr marL="347663" indent="-347663">
              <a:buClrTx/>
              <a:buFontTx/>
              <a:buChar char="•"/>
            </a:pPr>
            <a:endParaRPr lang="en-US" sz="2800" dirty="0"/>
          </a:p>
          <a:p>
            <a:pPr marL="347663" indent="-347663">
              <a:buClrTx/>
              <a:buFontTx/>
              <a:buChar char="•"/>
            </a:pPr>
            <a:r>
              <a:rPr lang="en-US" sz="2800" dirty="0"/>
              <a:t>Case study on data interpretation:  Drug was administered IV.  At 5 min.  postdose lungs had far more radioactivity than any other tissue.  At 15 minutes lungs were fairly low.  What does this mean?</a:t>
            </a:r>
          </a:p>
          <a:p>
            <a:pPr marL="401638" indent="-173038">
              <a:buFontTx/>
              <a:buChar char="•"/>
            </a:pPr>
            <a:endParaRPr lang="en-US" dirty="0"/>
          </a:p>
        </p:txBody>
      </p:sp>
    </p:spTree>
  </p:cSld>
  <p:clrMapOvr>
    <a:masterClrMapping/>
  </p:clrMapOvr>
  <p:transition spd="med">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4" name="Rectangle 2"/>
          <p:cNvSpPr>
            <a:spLocks noGrp="1" noChangeArrowheads="1"/>
          </p:cNvSpPr>
          <p:nvPr>
            <p:ph type="title"/>
          </p:nvPr>
        </p:nvSpPr>
        <p:spPr>
          <a:xfrm>
            <a:off x="358775" y="319314"/>
            <a:ext cx="6748463" cy="669699"/>
          </a:xfrm>
        </p:spPr>
        <p:txBody>
          <a:bodyPr/>
          <a:lstStyle/>
          <a:p>
            <a:pPr algn="ctr"/>
            <a:r>
              <a:rPr lang="en-US" sz="2800" dirty="0"/>
              <a:t>Comparison of QWBA and excision  </a:t>
            </a:r>
          </a:p>
        </p:txBody>
      </p:sp>
      <p:sp>
        <p:nvSpPr>
          <p:cNvPr id="806915" name="Rectangle 3"/>
          <p:cNvSpPr>
            <a:spLocks noGrp="1" noChangeArrowheads="1"/>
          </p:cNvSpPr>
          <p:nvPr>
            <p:ph type="body" idx="1"/>
          </p:nvPr>
        </p:nvSpPr>
        <p:spPr/>
        <p:txBody>
          <a:bodyPr/>
          <a:lstStyle/>
          <a:p>
            <a:pPr marL="401638" indent="-173038">
              <a:buClrTx/>
              <a:buFontTx/>
              <a:buChar char="•"/>
            </a:pPr>
            <a:r>
              <a:rPr lang="en-US" sz="2800" dirty="0"/>
              <a:t>Advantages of QWBA</a:t>
            </a:r>
          </a:p>
          <a:p>
            <a:pPr marL="914400" lvl="1" indent="-407988">
              <a:buClrTx/>
            </a:pPr>
            <a:r>
              <a:rPr lang="en-US" sz="2800" dirty="0"/>
              <a:t>With QWBA get pretty pictures and better resolution within tissues.</a:t>
            </a:r>
          </a:p>
          <a:p>
            <a:pPr marL="914400" lvl="1" indent="-407988">
              <a:buClrTx/>
            </a:pPr>
            <a:r>
              <a:rPr lang="en-US" sz="2800" dirty="0" smtClean="0"/>
              <a:t>Much </a:t>
            </a:r>
            <a:r>
              <a:rPr lang="en-US" sz="2800" dirty="0"/>
              <a:t>faster and cheaper.</a:t>
            </a:r>
          </a:p>
          <a:p>
            <a:pPr marL="347663" indent="-347663">
              <a:buClrTx/>
              <a:buFontTx/>
              <a:buChar char="•"/>
            </a:pPr>
            <a:r>
              <a:rPr lang="en-US" sz="2800" dirty="0"/>
              <a:t>Disadvantages of QWBA</a:t>
            </a:r>
          </a:p>
          <a:p>
            <a:pPr marL="914400" lvl="1" indent="-406400">
              <a:buClrTx/>
            </a:pPr>
            <a:r>
              <a:rPr lang="en-US" sz="2800" dirty="0"/>
              <a:t>Quantitation less reliable than LSC.</a:t>
            </a:r>
          </a:p>
          <a:p>
            <a:pPr marL="914400" lvl="1" indent="-406400"/>
            <a:r>
              <a:rPr lang="en-US" sz="2800" dirty="0"/>
              <a:t>Tissue values represent the slice, not the whole tissue.</a:t>
            </a:r>
          </a:p>
          <a:p>
            <a:pPr marL="508000" lvl="1" indent="-508000">
              <a:buFontTx/>
              <a:buNone/>
            </a:pPr>
            <a:endParaRPr lang="en-US" dirty="0"/>
          </a:p>
          <a:p>
            <a:pPr marL="401638" indent="-173038">
              <a:buFontTx/>
              <a:buChar char="•"/>
            </a:pPr>
            <a:endParaRPr lang="en-US" dirty="0"/>
          </a:p>
        </p:txBody>
      </p:sp>
    </p:spTree>
  </p:cSld>
  <p:clrMapOvr>
    <a:masterClrMapping/>
  </p:clrMapOvr>
  <p:transition spd="med">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a:xfrm>
            <a:off x="358775" y="107950"/>
            <a:ext cx="6748463" cy="881063"/>
          </a:xfrm>
        </p:spPr>
        <p:txBody>
          <a:bodyPr/>
          <a:lstStyle/>
          <a:p>
            <a:pPr algn="ctr"/>
            <a:r>
              <a:rPr lang="en-US" sz="2800" dirty="0"/>
              <a:t>Mass balance studies, when do we do them?</a:t>
            </a:r>
          </a:p>
        </p:txBody>
      </p:sp>
      <p:sp>
        <p:nvSpPr>
          <p:cNvPr id="793603" name="Rectangle 3"/>
          <p:cNvSpPr>
            <a:spLocks noGrp="1" noChangeArrowheads="1"/>
          </p:cNvSpPr>
          <p:nvPr>
            <p:ph type="body" idx="1"/>
          </p:nvPr>
        </p:nvSpPr>
        <p:spPr/>
        <p:txBody>
          <a:bodyPr/>
          <a:lstStyle/>
          <a:p>
            <a:pPr marL="290513" indent="-290513">
              <a:buClrTx/>
              <a:buFontTx/>
              <a:buChar char="•"/>
            </a:pPr>
            <a:r>
              <a:rPr lang="en-GB" altLang="ja-JP" sz="2800" dirty="0" smtClean="0">
                <a:ea typeface="ＭＳ Ｐゴシック" charset="-128"/>
              </a:rPr>
              <a:t>At </a:t>
            </a:r>
            <a:r>
              <a:rPr lang="en-GB" altLang="ja-JP" sz="2800" dirty="0">
                <a:ea typeface="ＭＳ Ｐゴシック" charset="-128"/>
              </a:rPr>
              <a:t>BI, rat ADME and QWBA </a:t>
            </a:r>
            <a:r>
              <a:rPr lang="en-GB" altLang="ja-JP" sz="2800" dirty="0" smtClean="0">
                <a:ea typeface="ＭＳ Ｐゴシック" charset="-128"/>
              </a:rPr>
              <a:t>are conducted concurrently with Phase </a:t>
            </a:r>
            <a:r>
              <a:rPr lang="en-GB" altLang="ja-JP" sz="2800" dirty="0" err="1">
                <a:ea typeface="ＭＳ Ｐゴシック" charset="-128"/>
              </a:rPr>
              <a:t>Ia</a:t>
            </a:r>
            <a:r>
              <a:rPr lang="en-GB" altLang="ja-JP" sz="2800" dirty="0">
                <a:ea typeface="ＭＳ Ｐゴシック" charset="-128"/>
              </a:rPr>
              <a:t>, </a:t>
            </a:r>
            <a:r>
              <a:rPr lang="en-GB" altLang="ja-JP" sz="2800" dirty="0" err="1">
                <a:ea typeface="ＭＳ Ｐゴシック" charset="-128"/>
              </a:rPr>
              <a:t>nonrodent</a:t>
            </a:r>
            <a:r>
              <a:rPr lang="en-GB" altLang="ja-JP" sz="2800" dirty="0">
                <a:ea typeface="ＭＳ Ｐゴシック" charset="-128"/>
              </a:rPr>
              <a:t> </a:t>
            </a:r>
            <a:r>
              <a:rPr lang="en-GB" altLang="ja-JP" sz="2800" dirty="0" smtClean="0">
                <a:ea typeface="ＭＳ Ｐゴシック" charset="-128"/>
              </a:rPr>
              <a:t> study roughly </a:t>
            </a:r>
            <a:r>
              <a:rPr lang="en-GB" altLang="ja-JP" sz="2800" dirty="0">
                <a:ea typeface="ＭＳ Ｐゴシック" charset="-128"/>
              </a:rPr>
              <a:t>concurrent with </a:t>
            </a:r>
            <a:r>
              <a:rPr lang="en-GB" altLang="ja-JP" sz="2800" dirty="0" err="1">
                <a:ea typeface="ＭＳ Ｐゴシック" charset="-128"/>
              </a:rPr>
              <a:t>Ib</a:t>
            </a:r>
            <a:r>
              <a:rPr lang="en-GB" altLang="ja-JP" sz="2800" dirty="0">
                <a:ea typeface="ＭＳ Ｐゴシック" charset="-128"/>
              </a:rPr>
              <a:t>, mouse ideally before the </a:t>
            </a:r>
            <a:r>
              <a:rPr lang="en-GB" altLang="ja-JP" sz="2800" dirty="0" smtClean="0">
                <a:ea typeface="ＭＳ Ｐゴシック" charset="-128"/>
              </a:rPr>
              <a:t>Carcinogenicity Assessment Committee </a:t>
            </a:r>
            <a:r>
              <a:rPr lang="en-GB" altLang="ja-JP" sz="2800" dirty="0">
                <a:ea typeface="ＭＳ Ｐゴシック" charset="-128"/>
              </a:rPr>
              <a:t>meeting,  rabbit later (if at all</a:t>
            </a:r>
            <a:r>
              <a:rPr lang="en-GB" altLang="ja-JP" sz="2800" dirty="0" smtClean="0">
                <a:ea typeface="ＭＳ Ｐゴシック" charset="-128"/>
              </a:rPr>
              <a:t>)</a:t>
            </a:r>
          </a:p>
          <a:p>
            <a:pPr marL="173038" indent="-173038">
              <a:buFontTx/>
              <a:buChar char="•"/>
            </a:pPr>
            <a:endParaRPr lang="en-GB" altLang="ja-JP" sz="2800" dirty="0">
              <a:ea typeface="ＭＳ Ｐゴシック" charset="-128"/>
            </a:endParaRPr>
          </a:p>
          <a:p>
            <a:pPr marL="290513" indent="-290513">
              <a:buClrTx/>
              <a:buFontTx/>
              <a:buChar char="•"/>
            </a:pPr>
            <a:r>
              <a:rPr lang="en-US" sz="2800" dirty="0" smtClean="0"/>
              <a:t>Industry </a:t>
            </a:r>
            <a:r>
              <a:rPr lang="en-US" sz="2800" dirty="0"/>
              <a:t>practice – varies, many companies complete ADME in </a:t>
            </a:r>
            <a:r>
              <a:rPr lang="en-US" sz="2800" dirty="0" smtClean="0"/>
              <a:t>toxicology </a:t>
            </a:r>
            <a:r>
              <a:rPr lang="en-US" sz="2800" dirty="0"/>
              <a:t>species before Phase I, others wait as long as possible.  </a:t>
            </a:r>
          </a:p>
        </p:txBody>
      </p:sp>
    </p:spTree>
  </p:cSld>
  <p:clrMapOvr>
    <a:masterClrMapping/>
  </p:clrMapOvr>
  <p:transition spd="med">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2" name="Rectangle 2"/>
          <p:cNvSpPr>
            <a:spLocks noGrp="1" noChangeArrowheads="1"/>
          </p:cNvSpPr>
          <p:nvPr>
            <p:ph type="title"/>
          </p:nvPr>
        </p:nvSpPr>
        <p:spPr>
          <a:xfrm>
            <a:off x="838200" y="330200"/>
            <a:ext cx="6096000" cy="673100"/>
          </a:xfrm>
        </p:spPr>
        <p:txBody>
          <a:bodyPr/>
          <a:lstStyle/>
          <a:p>
            <a:r>
              <a:rPr lang="en-US" sz="2800" dirty="0"/>
              <a:t>Considerations</a:t>
            </a:r>
            <a:r>
              <a:rPr lang="en-US" dirty="0"/>
              <a:t> </a:t>
            </a:r>
            <a:r>
              <a:rPr lang="en-US" sz="2800" dirty="0"/>
              <a:t>in the choice of </a:t>
            </a:r>
            <a:r>
              <a:rPr lang="en-US" sz="2800" dirty="0" smtClean="0"/>
              <a:t>radioisotope</a:t>
            </a:r>
            <a:endParaRPr lang="en-US" sz="2800" dirty="0"/>
          </a:p>
        </p:txBody>
      </p:sp>
      <p:sp>
        <p:nvSpPr>
          <p:cNvPr id="655363" name="Rectangle 3"/>
          <p:cNvSpPr>
            <a:spLocks noGrp="1" noChangeArrowheads="1"/>
          </p:cNvSpPr>
          <p:nvPr>
            <p:ph type="body" idx="1"/>
          </p:nvPr>
        </p:nvSpPr>
        <p:spPr>
          <a:xfrm>
            <a:off x="406400" y="1447800"/>
            <a:ext cx="8356600" cy="5105400"/>
          </a:xfrm>
        </p:spPr>
        <p:txBody>
          <a:bodyPr/>
          <a:lstStyle/>
          <a:p>
            <a:pPr marL="347663" lvl="1" indent="-347663"/>
            <a:r>
              <a:rPr lang="en-US" sz="2800" dirty="0"/>
              <a:t>ADME studies are nearly always done with radiolabel.</a:t>
            </a:r>
          </a:p>
          <a:p>
            <a:pPr marL="347663" lvl="1" indent="-347663"/>
            <a:r>
              <a:rPr lang="en-US" sz="2800" dirty="0" smtClean="0"/>
              <a:t>Almost all pharmaceutical </a:t>
            </a:r>
            <a:r>
              <a:rPr lang="en-US" sz="2800" dirty="0"/>
              <a:t>studies with small molecules are done with </a:t>
            </a:r>
            <a:r>
              <a:rPr lang="en-US" sz="2800" baseline="30000" dirty="0"/>
              <a:t>14</a:t>
            </a:r>
            <a:r>
              <a:rPr lang="en-US" sz="2800" dirty="0"/>
              <a:t>C. (Most </a:t>
            </a:r>
            <a:r>
              <a:rPr lang="en-US" sz="2800" dirty="0" err="1"/>
              <a:t>biologicals</a:t>
            </a:r>
            <a:r>
              <a:rPr lang="en-US" sz="2800" dirty="0"/>
              <a:t> are </a:t>
            </a:r>
            <a:r>
              <a:rPr lang="en-US" sz="2800" baseline="30000" dirty="0"/>
              <a:t>125</a:t>
            </a:r>
            <a:r>
              <a:rPr lang="en-US" sz="2800" dirty="0"/>
              <a:t>I labeled.)</a:t>
            </a:r>
          </a:p>
          <a:p>
            <a:pPr marL="347663" lvl="1" indent="-347663"/>
            <a:r>
              <a:rPr lang="en-US" sz="2800" dirty="0"/>
              <a:t>Other labels can be considered (</a:t>
            </a:r>
            <a:r>
              <a:rPr lang="en-US" sz="2800" baseline="30000" dirty="0"/>
              <a:t>3</a:t>
            </a:r>
            <a:r>
              <a:rPr lang="en-US" sz="2800" dirty="0"/>
              <a:t>H, </a:t>
            </a:r>
            <a:r>
              <a:rPr lang="en-US" sz="2800" baseline="30000" dirty="0"/>
              <a:t>35</a:t>
            </a:r>
            <a:r>
              <a:rPr lang="en-US" sz="2800" dirty="0"/>
              <a:t>S).</a:t>
            </a:r>
          </a:p>
          <a:p>
            <a:pPr marL="406400" lvl="1" indent="-406400"/>
            <a:r>
              <a:rPr lang="en-US" sz="2800" baseline="30000" dirty="0"/>
              <a:t>35</a:t>
            </a:r>
            <a:r>
              <a:rPr lang="en-US" sz="2800" dirty="0"/>
              <a:t>S t</a:t>
            </a:r>
            <a:r>
              <a:rPr lang="en-US" sz="2800" baseline="-25000" dirty="0"/>
              <a:t>½</a:t>
            </a:r>
            <a:r>
              <a:rPr lang="en-US" sz="2800" dirty="0"/>
              <a:t> 87.5 days.</a:t>
            </a:r>
          </a:p>
          <a:p>
            <a:pPr marL="515938" lvl="1" indent="-401638">
              <a:buFontTx/>
              <a:buNone/>
            </a:pPr>
            <a:endParaRPr lang="en-US" sz="2800" baseline="-25000" dirty="0"/>
          </a:p>
          <a:p>
            <a:pPr marL="515938" lvl="1" indent="-401638">
              <a:buFontTx/>
              <a:buNone/>
            </a:pPr>
            <a:endParaRPr lang="en-US" sz="2800" baseline="-250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type="title"/>
          </p:nvPr>
        </p:nvSpPr>
        <p:spPr/>
        <p:txBody>
          <a:bodyPr/>
          <a:lstStyle/>
          <a:p>
            <a:pPr algn="ctr"/>
            <a:r>
              <a:rPr lang="en-US" sz="2800" dirty="0" smtClean="0"/>
              <a:t>Position of Radiolabel in Molecule</a:t>
            </a:r>
            <a:endParaRPr lang="en-GB" sz="2800" dirty="0" smtClean="0"/>
          </a:p>
        </p:txBody>
      </p:sp>
      <p:sp>
        <p:nvSpPr>
          <p:cNvPr id="11267" name="Footer Placeholder 3"/>
          <p:cNvSpPr>
            <a:spLocks noGrp="1"/>
          </p:cNvSpPr>
          <p:nvPr>
            <p:ph type="ftr" sz="quarter" idx="11"/>
          </p:nvPr>
        </p:nvSpPr>
        <p:spPr>
          <a:noFill/>
        </p:spPr>
        <p:txBody>
          <a:bodyPr/>
          <a:lstStyle/>
          <a:p>
            <a:r>
              <a:rPr lang="en-US" smtClean="0"/>
              <a:t>BI671800  November 17, 2010  DCR     Confidential</a:t>
            </a:r>
            <a:endParaRPr lang="en-GB" smtClean="0"/>
          </a:p>
        </p:txBody>
      </p:sp>
      <p:sp>
        <p:nvSpPr>
          <p:cNvPr id="11268" name="Slide Number Placeholder 4"/>
          <p:cNvSpPr>
            <a:spLocks noGrp="1"/>
          </p:cNvSpPr>
          <p:nvPr>
            <p:ph type="sldNum" sz="quarter" idx="12"/>
          </p:nvPr>
        </p:nvSpPr>
        <p:spPr>
          <a:noFill/>
        </p:spPr>
        <p:txBody>
          <a:bodyPr/>
          <a:lstStyle/>
          <a:p>
            <a:fld id="{456B33C7-AD7E-4466-AE28-45F44242F57E}" type="slidenum">
              <a:rPr lang="en-GB" smtClean="0"/>
              <a:pPr/>
              <a:t>6</a:t>
            </a:fld>
            <a:endParaRPr lang="en-GB" smtClean="0"/>
          </a:p>
        </p:txBody>
      </p:sp>
      <p:sp>
        <p:nvSpPr>
          <p:cNvPr id="11269" name="Rectangle 2"/>
          <p:cNvSpPr>
            <a:spLocks noChangeArrowheads="1"/>
          </p:cNvSpPr>
          <p:nvPr/>
        </p:nvSpPr>
        <p:spPr bwMode="auto">
          <a:xfrm>
            <a:off x="179388" y="1412875"/>
            <a:ext cx="8964612" cy="461665"/>
          </a:xfrm>
          <a:prstGeom prst="rect">
            <a:avLst/>
          </a:prstGeom>
          <a:noFill/>
          <a:ln w="9525">
            <a:noFill/>
            <a:miter lim="800000"/>
            <a:headEnd/>
            <a:tailEnd/>
          </a:ln>
        </p:spPr>
        <p:txBody>
          <a:bodyPr>
            <a:spAutoFit/>
          </a:bodyPr>
          <a:lstStyle/>
          <a:p>
            <a:pPr eaLnBrk="0" hangingPunct="0"/>
            <a:endParaRPr lang="en-US" sz="2400" dirty="0"/>
          </a:p>
        </p:txBody>
      </p:sp>
      <p:sp>
        <p:nvSpPr>
          <p:cNvPr id="6" name="Rectangle 5"/>
          <p:cNvSpPr/>
          <p:nvPr/>
        </p:nvSpPr>
        <p:spPr>
          <a:xfrm>
            <a:off x="179388" y="1412876"/>
            <a:ext cx="8067449" cy="4401205"/>
          </a:xfrm>
          <a:prstGeom prst="rect">
            <a:avLst/>
          </a:prstGeom>
        </p:spPr>
        <p:txBody>
          <a:bodyPr wrap="square">
            <a:spAutoFit/>
          </a:bodyPr>
          <a:lstStyle/>
          <a:p>
            <a:pPr marL="231775" lvl="1" indent="-231775">
              <a:buFont typeface="Arial" pitchFamily="34" charset="0"/>
              <a:buChar char="•"/>
            </a:pPr>
            <a:r>
              <a:rPr lang="en-US" sz="2800" dirty="0" smtClean="0"/>
              <a:t>If portions of the molecule are metabolically cleaved from the label, this portion of the molecule can no longer be followed.</a:t>
            </a:r>
          </a:p>
          <a:p>
            <a:pPr marL="115888" lvl="1" indent="-1588">
              <a:buFont typeface="Arial" pitchFamily="34" charset="0"/>
              <a:buChar char="•"/>
            </a:pPr>
            <a:endParaRPr lang="en-US" sz="2800" dirty="0"/>
          </a:p>
          <a:p>
            <a:pPr marL="231775" lvl="1" indent="-231775">
              <a:buFont typeface="Arial" pitchFamily="34" charset="0"/>
              <a:buChar char="•"/>
            </a:pPr>
            <a:r>
              <a:rPr lang="en-US" sz="2800" dirty="0" smtClean="0"/>
              <a:t>If the molecule is cleaved into two roughly equal pieces, more than one label position may be needed to fully elucidate the metabolism.</a:t>
            </a:r>
          </a:p>
          <a:p>
            <a:pPr marL="115888" lvl="1" indent="-1588">
              <a:buFont typeface="Arial" pitchFamily="34" charset="0"/>
              <a:buChar char="•"/>
            </a:pPr>
            <a:endParaRPr lang="en-US" sz="2800" dirty="0"/>
          </a:p>
          <a:p>
            <a:pPr marL="231775" lvl="1" indent="-231775">
              <a:buFont typeface="Arial" pitchFamily="34" charset="0"/>
              <a:buChar char="•"/>
            </a:pPr>
            <a:r>
              <a:rPr lang="en-US" sz="2800" dirty="0" smtClean="0"/>
              <a:t>It is preferable to study the different label positions separately.</a:t>
            </a:r>
            <a:endParaRPr lang="en-US" sz="2800" dirty="0"/>
          </a:p>
        </p:txBody>
      </p:sp>
    </p:spTree>
  </p:cSld>
  <p:clrMapOvr>
    <a:masterClrMapping/>
  </p:clrMapOvr>
  <p:transition spd="med">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58775" y="111125"/>
            <a:ext cx="6780213" cy="673100"/>
          </a:xfrm>
        </p:spPr>
        <p:txBody>
          <a:bodyPr/>
          <a:lstStyle/>
          <a:p>
            <a:pPr algn="ctr"/>
            <a:r>
              <a:rPr lang="de-DE" sz="2800" dirty="0" smtClean="0"/>
              <a:t>Advantages and disadvantages of </a:t>
            </a:r>
            <a:r>
              <a:rPr lang="de-DE" sz="2800" baseline="30000" dirty="0" smtClean="0"/>
              <a:t>14</a:t>
            </a:r>
            <a:r>
              <a:rPr lang="de-DE" sz="2800" dirty="0" smtClean="0"/>
              <a:t>C</a:t>
            </a:r>
          </a:p>
        </p:txBody>
      </p:sp>
      <p:sp>
        <p:nvSpPr>
          <p:cNvPr id="15365" name="Rectangle 3"/>
          <p:cNvSpPr>
            <a:spLocks noGrp="1" noChangeArrowheads="1"/>
          </p:cNvSpPr>
          <p:nvPr>
            <p:ph idx="1"/>
          </p:nvPr>
        </p:nvSpPr>
        <p:spPr>
          <a:xfrm>
            <a:off x="0" y="1117600"/>
            <a:ext cx="8969375" cy="5484813"/>
          </a:xfrm>
        </p:spPr>
        <p:txBody>
          <a:bodyPr/>
          <a:lstStyle/>
          <a:p>
            <a:pPr marL="347663" lvl="1" indent="-233363"/>
            <a:r>
              <a:rPr lang="en-US" sz="2800" dirty="0" smtClean="0"/>
              <a:t>Advantages</a:t>
            </a:r>
          </a:p>
          <a:p>
            <a:pPr marL="1262063" lvl="1" indent="-347663">
              <a:buFont typeface="Arial" pitchFamily="34" charset="0"/>
              <a:buChar char="•"/>
            </a:pPr>
            <a:r>
              <a:rPr lang="en-US" sz="2800" dirty="0" smtClean="0"/>
              <a:t>Long half-life (5500 y)</a:t>
            </a:r>
          </a:p>
          <a:p>
            <a:pPr marL="1262063" lvl="1" indent="-347663">
              <a:buFont typeface="Arial" pitchFamily="34" charset="0"/>
              <a:buChar char="•"/>
            </a:pPr>
            <a:r>
              <a:rPr lang="en-US" sz="2800" dirty="0" smtClean="0"/>
              <a:t>Liquid scintillation counting is routine.</a:t>
            </a:r>
          </a:p>
          <a:p>
            <a:pPr marL="347663" lvl="1" indent="-233363"/>
            <a:r>
              <a:rPr lang="en-US" sz="2800" dirty="0" smtClean="0"/>
              <a:t>Disadvantages </a:t>
            </a:r>
          </a:p>
          <a:p>
            <a:pPr marL="1262063" lvl="5" indent="-347663">
              <a:buFont typeface="Arial" pitchFamily="34" charset="0"/>
              <a:buChar char="•"/>
            </a:pPr>
            <a:r>
              <a:rPr lang="en-US" sz="2800" dirty="0" smtClean="0"/>
              <a:t>Synthesis of specific label positions can be challenging.</a:t>
            </a:r>
          </a:p>
          <a:p>
            <a:pPr marL="406400" lvl="1" indent="-292100"/>
            <a:r>
              <a:rPr lang="en-US" sz="2800" dirty="0" smtClean="0"/>
              <a:t>“Uniformly labeled” drugs should be avoided if quantitation by LC/MS/MS is desired.</a:t>
            </a:r>
          </a:p>
          <a:p>
            <a:pPr marL="1262063" lvl="2" indent="-347663">
              <a:buFont typeface="Arial" pitchFamily="34" charset="0"/>
              <a:buChar char="•"/>
            </a:pPr>
            <a:r>
              <a:rPr lang="en-US" sz="2800" dirty="0" smtClean="0"/>
              <a:t>Uniformly labeled drugs usually consist of an unknown distribution of non-, single-, and multiply labeled molecules. </a:t>
            </a:r>
          </a:p>
          <a:p>
            <a:pPr marL="1262063" lvl="2" indent="-347663">
              <a:buFont typeface="Arial" pitchFamily="34" charset="0"/>
              <a:buChar char="•"/>
            </a:pPr>
            <a:r>
              <a:rPr lang="en-US" sz="2800" dirty="0" smtClean="0"/>
              <a:t>Impossible to correct to get LC/MS/MS concentration.</a:t>
            </a:r>
            <a:endParaRPr lang="en-US" sz="2800" dirty="0"/>
          </a:p>
        </p:txBody>
      </p:sp>
      <p:sp>
        <p:nvSpPr>
          <p:cNvPr id="14340" name="Footer Placeholder 4"/>
          <p:cNvSpPr>
            <a:spLocks noGrp="1"/>
          </p:cNvSpPr>
          <p:nvPr>
            <p:ph type="ftr" sz="quarter" idx="11"/>
          </p:nvPr>
        </p:nvSpPr>
        <p:spPr>
          <a:noFill/>
        </p:spPr>
        <p:txBody>
          <a:bodyPr/>
          <a:lstStyle/>
          <a:p>
            <a:r>
              <a:rPr lang="en-US" dirty="0" smtClean="0"/>
              <a:t>BI671800  November 17 , 2010  DCR     Confidential</a:t>
            </a:r>
            <a:endParaRPr lang="en-GB" dirty="0" smtClean="0"/>
          </a:p>
        </p:txBody>
      </p:sp>
      <p:sp>
        <p:nvSpPr>
          <p:cNvPr id="14341" name="Slide Number Placeholder 5"/>
          <p:cNvSpPr>
            <a:spLocks noGrp="1"/>
          </p:cNvSpPr>
          <p:nvPr>
            <p:ph type="sldNum" sz="quarter" idx="12"/>
          </p:nvPr>
        </p:nvSpPr>
        <p:spPr>
          <a:noFill/>
        </p:spPr>
        <p:txBody>
          <a:bodyPr/>
          <a:lstStyle/>
          <a:p>
            <a:fld id="{0D6DB24C-81C8-4A7C-BA5D-F3BFD7E196D7}" type="slidenum">
              <a:rPr lang="en-GB" smtClean="0"/>
              <a:pPr/>
              <a:t>7</a:t>
            </a:fld>
            <a:endParaRPr lang="en-GB" smtClean="0"/>
          </a:p>
        </p:txBody>
      </p:sp>
    </p:spTree>
  </p:cSld>
  <p:clrMapOvr>
    <a:masterClrMapping/>
  </p:clrMapOvr>
  <p:transition spd="med">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358775" y="348343"/>
            <a:ext cx="6748463" cy="640670"/>
          </a:xfrm>
        </p:spPr>
        <p:txBody>
          <a:bodyPr/>
          <a:lstStyle/>
          <a:p>
            <a:pPr algn="ctr"/>
            <a:r>
              <a:rPr lang="en-US" sz="2800" dirty="0"/>
              <a:t>Advantages and disadvantages of </a:t>
            </a:r>
            <a:r>
              <a:rPr lang="en-US" sz="2800" baseline="30000" dirty="0"/>
              <a:t>3</a:t>
            </a:r>
            <a:r>
              <a:rPr lang="en-US" sz="2800" dirty="0"/>
              <a:t>H label</a:t>
            </a:r>
          </a:p>
        </p:txBody>
      </p:sp>
      <p:sp>
        <p:nvSpPr>
          <p:cNvPr id="785411" name="Rectangle 3"/>
          <p:cNvSpPr>
            <a:spLocks noGrp="1" noChangeArrowheads="1"/>
          </p:cNvSpPr>
          <p:nvPr>
            <p:ph type="body" idx="1"/>
          </p:nvPr>
        </p:nvSpPr>
        <p:spPr>
          <a:xfrm>
            <a:off x="174171" y="1447800"/>
            <a:ext cx="8588829" cy="5105400"/>
          </a:xfrm>
        </p:spPr>
        <p:txBody>
          <a:bodyPr/>
          <a:lstStyle/>
          <a:p>
            <a:pPr marL="406400" lvl="1" indent="-292100"/>
            <a:r>
              <a:rPr lang="en-US" sz="2800" dirty="0"/>
              <a:t>Advantages</a:t>
            </a:r>
          </a:p>
          <a:p>
            <a:pPr marL="1320800" lvl="2" indent="-406400">
              <a:buFont typeface="Arial" pitchFamily="34" charset="0"/>
              <a:buChar char="•"/>
            </a:pPr>
            <a:r>
              <a:rPr lang="en-US" sz="2800" dirty="0"/>
              <a:t>Easily synthesized.</a:t>
            </a:r>
          </a:p>
          <a:p>
            <a:pPr marL="1320800" lvl="2" indent="-406400">
              <a:buFont typeface="Arial" pitchFamily="34" charset="0"/>
              <a:buChar char="•"/>
            </a:pPr>
            <a:r>
              <a:rPr lang="en-US" sz="2800" dirty="0"/>
              <a:t>Very high specific activities can be achieved.</a:t>
            </a:r>
          </a:p>
          <a:p>
            <a:pPr marL="347663" lvl="1" indent="-233363"/>
            <a:r>
              <a:rPr lang="en-US" sz="2800" dirty="0"/>
              <a:t>Disadvantages</a:t>
            </a:r>
          </a:p>
          <a:p>
            <a:pPr marL="1262063" lvl="2" indent="-347663">
              <a:buFont typeface="Arial" pitchFamily="34" charset="0"/>
              <a:buChar char="•"/>
            </a:pPr>
            <a:r>
              <a:rPr lang="en-US" sz="2800" dirty="0"/>
              <a:t>Counting efficiency lower than </a:t>
            </a:r>
            <a:r>
              <a:rPr lang="en-US" sz="2800" baseline="30000" dirty="0" smtClean="0"/>
              <a:t>14</a:t>
            </a:r>
            <a:r>
              <a:rPr lang="en-US" sz="2800" dirty="0" smtClean="0"/>
              <a:t>C.</a:t>
            </a:r>
            <a:endParaRPr lang="en-US" sz="2800" dirty="0"/>
          </a:p>
          <a:p>
            <a:pPr marL="1262063" lvl="2" indent="-347663">
              <a:buFont typeface="Arial" pitchFamily="34" charset="0"/>
              <a:buChar char="•"/>
            </a:pPr>
            <a:r>
              <a:rPr lang="en-US" sz="2800" dirty="0"/>
              <a:t>Label stability can be a problem.</a:t>
            </a:r>
          </a:p>
          <a:p>
            <a:pPr marL="515938" lvl="1" indent="-401638"/>
            <a:endParaRPr lang="en-US" sz="28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ChangeArrowheads="1"/>
          </p:cNvSpPr>
          <p:nvPr>
            <p:ph type="title"/>
          </p:nvPr>
        </p:nvSpPr>
        <p:spPr>
          <a:xfrm>
            <a:off x="358775" y="333829"/>
            <a:ext cx="6748463" cy="464458"/>
          </a:xfrm>
        </p:spPr>
        <p:txBody>
          <a:bodyPr/>
          <a:lstStyle/>
          <a:p>
            <a:pPr algn="ctr"/>
            <a:r>
              <a:rPr lang="en-US" sz="2800" dirty="0"/>
              <a:t>Advantages and disadvantages of </a:t>
            </a:r>
            <a:r>
              <a:rPr lang="en-US" sz="2800" baseline="30000" dirty="0"/>
              <a:t>3</a:t>
            </a:r>
            <a:r>
              <a:rPr lang="en-US" sz="2800" dirty="0"/>
              <a:t>H label</a:t>
            </a:r>
          </a:p>
        </p:txBody>
      </p:sp>
      <p:sp>
        <p:nvSpPr>
          <p:cNvPr id="785411" name="Rectangle 3"/>
          <p:cNvSpPr>
            <a:spLocks noGrp="1" noChangeArrowheads="1"/>
          </p:cNvSpPr>
          <p:nvPr>
            <p:ph type="body" idx="1"/>
          </p:nvPr>
        </p:nvSpPr>
        <p:spPr>
          <a:xfrm>
            <a:off x="174172" y="1447800"/>
            <a:ext cx="8588828" cy="5105400"/>
          </a:xfrm>
        </p:spPr>
        <p:txBody>
          <a:bodyPr/>
          <a:lstStyle/>
          <a:p>
            <a:pPr marL="347663" lvl="1" indent="-233363"/>
            <a:r>
              <a:rPr lang="en-US" sz="2800" dirty="0"/>
              <a:t>Advantages</a:t>
            </a:r>
          </a:p>
          <a:p>
            <a:pPr marL="1262063" lvl="2" indent="-347663">
              <a:buFont typeface="Arial" pitchFamily="34" charset="0"/>
              <a:buChar char="•"/>
            </a:pPr>
            <a:r>
              <a:rPr lang="en-US" sz="2800" dirty="0"/>
              <a:t>Easily synthesized.</a:t>
            </a:r>
          </a:p>
          <a:p>
            <a:pPr marL="1262063" lvl="2" indent="-347663">
              <a:buFont typeface="Arial" pitchFamily="34" charset="0"/>
              <a:buChar char="•"/>
            </a:pPr>
            <a:r>
              <a:rPr lang="en-US" sz="2800" dirty="0"/>
              <a:t>Very high specific activities can be achieved.</a:t>
            </a:r>
          </a:p>
          <a:p>
            <a:pPr marL="347663" lvl="1" indent="-288925"/>
            <a:r>
              <a:rPr lang="en-US" sz="2800" dirty="0"/>
              <a:t>Disadvantages</a:t>
            </a:r>
          </a:p>
          <a:p>
            <a:pPr marL="1262063" lvl="2" indent="-347663">
              <a:buFont typeface="Arial" pitchFamily="34" charset="0"/>
              <a:buChar char="•"/>
            </a:pPr>
            <a:r>
              <a:rPr lang="en-US" sz="2800" dirty="0"/>
              <a:t>Counting efficiency lower than </a:t>
            </a:r>
            <a:r>
              <a:rPr lang="en-US" sz="2800" baseline="30000" dirty="0"/>
              <a:t>14</a:t>
            </a:r>
            <a:r>
              <a:rPr lang="en-US" sz="2800" dirty="0"/>
              <a:t>C</a:t>
            </a:r>
          </a:p>
          <a:p>
            <a:pPr marL="1262063" lvl="2" indent="-347663">
              <a:buFont typeface="Arial" pitchFamily="34" charset="0"/>
              <a:buChar char="•"/>
            </a:pPr>
            <a:r>
              <a:rPr lang="en-US" sz="2800" dirty="0"/>
              <a:t>Label stability can be a problem.</a:t>
            </a:r>
          </a:p>
          <a:p>
            <a:pPr marL="515938" lvl="1" indent="-401638"/>
            <a:endParaRPr lang="en-US" sz="2800" dirty="0"/>
          </a:p>
          <a:p>
            <a:pPr marL="515938" lvl="1" indent="-401638"/>
            <a:endParaRPr lang="en-US" sz="2800" dirty="0"/>
          </a:p>
          <a:p>
            <a:pPr marL="515938" lvl="1" indent="-401638">
              <a:buFontTx/>
              <a:buNone/>
            </a:pPr>
            <a:endParaRPr lang="en-US" sz="2800" dirty="0"/>
          </a:p>
          <a:p>
            <a:pPr marL="515938" lvl="1" indent="-401638"/>
            <a:endParaRPr lang="en-US" sz="2800" dirty="0"/>
          </a:p>
        </p:txBody>
      </p:sp>
    </p:spTree>
  </p:cSld>
  <p:clrMapOvr>
    <a:masterClrMapping/>
  </p:clrMapOvr>
  <p:transition spd="med">
    <p:wipe dir="r"/>
  </p:transition>
  <p:timing>
    <p:tnLst>
      <p:par>
        <p:cTn id="1" dur="indefinite" restart="never" nodeType="tmRoot"/>
      </p:par>
    </p:tnLst>
  </p:timing>
</p:sld>
</file>

<file path=ppt/theme/theme1.xml><?xml version="1.0" encoding="utf-8"?>
<a:theme xmlns:a="http://schemas.openxmlformats.org/drawingml/2006/main" name="Leere Präsentation">
  <a:themeElements>
    <a:clrScheme name="Leere Präsentation 1">
      <a:dk1>
        <a:srgbClr val="000000"/>
      </a:dk1>
      <a:lt1>
        <a:srgbClr val="FFFFFF"/>
      </a:lt1>
      <a:dk2>
        <a:srgbClr val="8EB4DA"/>
      </a:dk2>
      <a:lt2>
        <a:srgbClr val="EBEBEB"/>
      </a:lt2>
      <a:accent1>
        <a:srgbClr val="003366"/>
      </a:accent1>
      <a:accent2>
        <a:srgbClr val="0066CC"/>
      </a:accent2>
      <a:accent3>
        <a:srgbClr val="FFFFFF"/>
      </a:accent3>
      <a:accent4>
        <a:srgbClr val="000000"/>
      </a:accent4>
      <a:accent5>
        <a:srgbClr val="AAADB8"/>
      </a:accent5>
      <a:accent6>
        <a:srgbClr val="005CB9"/>
      </a:accent6>
      <a:hlink>
        <a:srgbClr val="FF9900"/>
      </a:hlink>
      <a:folHlink>
        <a:srgbClr val="669999"/>
      </a:folHlink>
    </a:clrScheme>
    <a:fontScheme name="Leere Präsentation">
      <a:majorFont>
        <a:latin typeface="BISansCond"/>
        <a:ea typeface=""/>
        <a:cs typeface=""/>
      </a:majorFont>
      <a:minorFont>
        <a:latin typeface="BISansC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BISansCond" pitchFamily="2" charset="0"/>
          </a:defRPr>
        </a:defPPr>
      </a:lstStyle>
    </a:spDef>
    <a:lnDef>
      <a:spPr bwMode="auto">
        <a:xfrm>
          <a:off x="0" y="0"/>
          <a:ext cx="1" cy="1"/>
        </a:xfrm>
        <a:custGeom>
          <a:avLst/>
          <a:gdLst/>
          <a:ahLst/>
          <a:cxnLst/>
          <a:rect l="0" t="0" r="0" b="0"/>
          <a:pathLst/>
        </a:custGeom>
        <a:solidFill>
          <a:schemeClr val="bg1"/>
        </a:solidFill>
        <a:ln w="9525" cap="flat" cmpd="sng" algn="ctr">
          <a:solidFill>
            <a:schemeClr val="tx1"/>
          </a:solidFill>
          <a:prstDash val="solid"/>
          <a:round/>
          <a:headEnd type="none" w="med" len="med"/>
          <a:tailEnd type="none" w="med" len="med"/>
        </a:ln>
        <a:effectLst/>
      </a:spPr>
      <a:bodyPr vert="horz" wrap="square" lIns="0" tIns="0" rIns="0" bIns="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BISansCond" pitchFamily="2" charset="0"/>
          </a:defRPr>
        </a:defPPr>
      </a:lstStyle>
    </a:lnDef>
  </a:objectDefaults>
  <a:extraClrSchemeLst>
    <a:extraClrScheme>
      <a:clrScheme name="Leere Präsentation 1">
        <a:dk1>
          <a:srgbClr val="000000"/>
        </a:dk1>
        <a:lt1>
          <a:srgbClr val="FFFFFF"/>
        </a:lt1>
        <a:dk2>
          <a:srgbClr val="8EB4DA"/>
        </a:dk2>
        <a:lt2>
          <a:srgbClr val="EBEBEB"/>
        </a:lt2>
        <a:accent1>
          <a:srgbClr val="003366"/>
        </a:accent1>
        <a:accent2>
          <a:srgbClr val="0066CC"/>
        </a:accent2>
        <a:accent3>
          <a:srgbClr val="FFFFFF"/>
        </a:accent3>
        <a:accent4>
          <a:srgbClr val="000000"/>
        </a:accent4>
        <a:accent5>
          <a:srgbClr val="AAADB8"/>
        </a:accent5>
        <a:accent6>
          <a:srgbClr val="005CB9"/>
        </a:accent6>
        <a:hlink>
          <a:srgbClr val="FF9900"/>
        </a:hlink>
        <a:folHlink>
          <a:srgbClr val="6699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1717</Words>
  <Application>Microsoft Office PowerPoint</Application>
  <PresentationFormat>On-screen Show (4:3)</PresentationFormat>
  <Paragraphs>261</Paragraphs>
  <Slides>39</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1" baseType="lpstr">
      <vt:lpstr>Leere Präsentation</vt:lpstr>
      <vt:lpstr>Photo Editor Photo</vt:lpstr>
      <vt:lpstr>An overview of ADME Studies </vt:lpstr>
      <vt:lpstr> Presentation Objectives</vt:lpstr>
      <vt:lpstr>Mass balance studies, why do we do them?</vt:lpstr>
      <vt:lpstr>Mass balance studies, when do we do them?</vt:lpstr>
      <vt:lpstr>Considerations in the choice of radioisotope</vt:lpstr>
      <vt:lpstr>Position of Radiolabel in Molecule</vt:lpstr>
      <vt:lpstr>Advantages and disadvantages of 14C</vt:lpstr>
      <vt:lpstr>Advantages and disadvantages of 3H label</vt:lpstr>
      <vt:lpstr>Advantages and disadvantages of 3H label</vt:lpstr>
      <vt:lpstr>Case Study – Tritium labeled Naltrexone in an ADME Study (Castelli et al. 2003)</vt:lpstr>
      <vt:lpstr>Advantages and disadvantages of 125I label</vt:lpstr>
      <vt:lpstr>Case Study – Iodine Label</vt:lpstr>
      <vt:lpstr>Radiopurity of Compounds</vt:lpstr>
      <vt:lpstr>Formulation</vt:lpstr>
      <vt:lpstr>Dose Level Selection</vt:lpstr>
      <vt:lpstr>Dose Level Selection  (cont.)</vt:lpstr>
      <vt:lpstr>Dose Administration</vt:lpstr>
      <vt:lpstr>Sample collection</vt:lpstr>
      <vt:lpstr>Typical rat metabolism cage</vt:lpstr>
      <vt:lpstr>Dog Metabolism Cages (courtesy Covance Madison)</vt:lpstr>
      <vt:lpstr>Monkey metabolism cage</vt:lpstr>
      <vt:lpstr>Radioanalysis</vt:lpstr>
      <vt:lpstr>Sample oxidizer</vt:lpstr>
      <vt:lpstr>Slide 24</vt:lpstr>
      <vt:lpstr>Slide 25</vt:lpstr>
      <vt:lpstr>Slide 26</vt:lpstr>
      <vt:lpstr>Slide 27</vt:lpstr>
      <vt:lpstr>Slide 28</vt:lpstr>
      <vt:lpstr>Slide 29</vt:lpstr>
      <vt:lpstr>Advantages and disadvantages of oxidation vs digestion</vt:lpstr>
      <vt:lpstr>Results of Mass Balance Study</vt:lpstr>
      <vt:lpstr>Why do we do tissue distribution studies?</vt:lpstr>
      <vt:lpstr>When do we do tissue distribution studies?</vt:lpstr>
      <vt:lpstr>QWBA Studies</vt:lpstr>
      <vt:lpstr>Study design of standard rat QWBA</vt:lpstr>
      <vt:lpstr>Results of QWBA Studies  </vt:lpstr>
      <vt:lpstr>Results of QWBA Study  </vt:lpstr>
      <vt:lpstr>Things to check  </vt:lpstr>
      <vt:lpstr>Comparison of QWBA and excision  </vt:lpstr>
    </vt:vector>
  </TitlesOfParts>
  <Manager>Sybille Genersch</Manager>
  <Company>Boehringer Ingelheim</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Nancy Hayden</dc:creator>
  <cp:keywords>ppt, master, template, netinstall, global roll-out, June 2009, </cp:keywords>
  <dc:description>re-design of existing templates, no fancy design, clean and reduced design, optimised area for the  for the presentation of the content, important is the content and its presentation not to provide a fancy platform for it</dc:description>
  <cp:lastModifiedBy>dsharp5</cp:lastModifiedBy>
  <cp:revision>549</cp:revision>
  <cp:lastPrinted>2001-09-13T10:13:58Z</cp:lastPrinted>
  <dcterms:created xsi:type="dcterms:W3CDTF">2009-07-24T18:37:16Z</dcterms:created>
  <dcterms:modified xsi:type="dcterms:W3CDTF">2011-02-07T12:54:56Z</dcterms:modified>
</cp:coreProperties>
</file>