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3" r:id="rId3"/>
    <p:sldId id="257" r:id="rId4"/>
    <p:sldId id="258" r:id="rId5"/>
    <p:sldId id="296" r:id="rId6"/>
    <p:sldId id="270" r:id="rId7"/>
    <p:sldId id="265" r:id="rId8"/>
    <p:sldId id="272" r:id="rId9"/>
    <p:sldId id="289" r:id="rId10"/>
    <p:sldId id="298" r:id="rId11"/>
    <p:sldId id="301" r:id="rId12"/>
    <p:sldId id="299" r:id="rId13"/>
    <p:sldId id="300" r:id="rId14"/>
    <p:sldId id="290" r:id="rId15"/>
    <p:sldId id="297" r:id="rId16"/>
    <p:sldId id="271" r:id="rId17"/>
    <p:sldId id="283" r:id="rId18"/>
    <p:sldId id="266" r:id="rId19"/>
    <p:sldId id="267" r:id="rId20"/>
    <p:sldId id="268" r:id="rId21"/>
    <p:sldId id="281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5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520" y="-8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2AE715DF-2E38-4380-80F0-B8328EF063F5}" type="datetimeFigureOut">
              <a:rPr lang="en-US"/>
              <a:pPr>
                <a:defRPr/>
              </a:pPr>
              <a:t>3/22/2011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E7B42909-900F-4BFA-8602-FCBB104D6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5CEEB0D-83C9-4094-8FC4-A65D5BA7E9D9}" type="datetimeFigureOut">
              <a:rPr lang="en-US"/>
              <a:pPr>
                <a:defRPr/>
              </a:pPr>
              <a:t>3/22/2011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9BD152D-437D-4245-91F7-9DAEBC72D5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9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CD9755-F25E-4B23-B367-E7C7E7E20BA6}" type="datetime1">
              <a:rPr lang="en-US"/>
              <a:pPr>
                <a:defRPr/>
              </a:pPr>
              <a:t>3/22/2011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DF019A6-3119-47FB-856D-69C39F61E8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FEFBA-AFB0-409A-89BE-AA8EA594C759}" type="datetime1">
              <a:rPr lang="en-US"/>
              <a:pPr>
                <a:defRPr/>
              </a:pPr>
              <a:t>3/22/2011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EB212-B996-4875-AEC5-46DA32D28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E42EC-0B45-4446-B7B5-A2D7828BFABD}" type="datetime1">
              <a:rPr lang="en-US"/>
              <a:pPr>
                <a:defRPr/>
              </a:pPr>
              <a:t>3/22/2011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51B38-F682-4F70-8FE3-01A2D7C271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C3711-910D-455C-8661-2EB585B5AF57}" type="datetime1">
              <a:rPr lang="en-US"/>
              <a:pPr>
                <a:defRPr/>
              </a:pPr>
              <a:t>3/22/2011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5421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27EC4-872F-4A81-A861-CE945B707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3EB94-F2A9-41AE-88A8-6F343C436B47}" type="datetime1">
              <a:rPr lang="en-US"/>
              <a:pPr>
                <a:defRPr/>
              </a:pPr>
              <a:t>3/22/2011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0D5B0-9333-4DEA-8DB3-4D21FC5D4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76487-46A4-46ED-B43B-71A7FF5862D4}" type="datetime1">
              <a:rPr lang="en-US"/>
              <a:pPr>
                <a:defRPr/>
              </a:pPr>
              <a:t>3/22/2011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8C2225E-7000-490C-AA10-809FD81ED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47F92F0-F8F4-43AB-861F-679E6C8207E2}" type="datetime1">
              <a:rPr lang="en-US"/>
              <a:pPr>
                <a:defRPr/>
              </a:pPr>
              <a:t>3/22/2011</a:t>
            </a:fld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9926733-7280-4AB5-8B1E-D03564274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E100901-E633-447F-8AE0-19DCBCF97BA5}" type="datetime1">
              <a:rPr lang="en-US"/>
              <a:pPr>
                <a:defRPr/>
              </a:pPr>
              <a:t>3/22/2011</a:t>
            </a:fld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C3615B7-CBA1-4D70-B601-663F07D6D8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4C121-8C32-44F6-BC43-EC718622C7EE}" type="datetime1">
              <a:rPr lang="en-US"/>
              <a:pPr>
                <a:defRPr/>
              </a:pPr>
              <a:t>3/22/2011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F85CE-A532-403C-8B4D-9D985E1FF3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15C26-AE24-4E5C-84E3-E3BCDBF41AFD}" type="datetime1">
              <a:rPr lang="en-US"/>
              <a:pPr>
                <a:defRPr/>
              </a:pPr>
              <a:t>3/22/2011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5D0BF81-3FF3-41A9-949D-809584A43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F0DA5-0E03-4605-955E-F2836CC40E56}" type="datetime1">
              <a:rPr lang="en-US"/>
              <a:pPr>
                <a:defRPr/>
              </a:pPr>
              <a:t>3/22/2011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3A72C-843C-4450-9D1C-B7A0F1985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9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10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661067A-5773-4ECE-A567-79EB7E79C46A}" type="datetime1">
              <a:rPr lang="en-US"/>
              <a:pPr>
                <a:defRPr/>
              </a:pPr>
              <a:t>3/22/2011</a:t>
            </a:fld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BE020E7E-905D-4A7E-90C5-2FA9D6B2D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005201AB-C6A6-461C-BD46-C5D1D9691EA0}" type="datetime1">
              <a:rPr lang="en-US"/>
              <a:pPr>
                <a:defRPr/>
              </a:pPr>
              <a:t>3/22/2011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D7FC45F8-EEE5-460E-898E-41D54F7D5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5" r:id="rId2"/>
    <p:sldLayoutId id="2147483758" r:id="rId3"/>
    <p:sldLayoutId id="2147483759" r:id="rId4"/>
    <p:sldLayoutId id="2147483760" r:id="rId5"/>
    <p:sldLayoutId id="2147483754" r:id="rId6"/>
    <p:sldLayoutId id="2147483761" r:id="rId7"/>
    <p:sldLayoutId id="2147483753" r:id="rId8"/>
    <p:sldLayoutId id="2147483762" r:id="rId9"/>
    <p:sldLayoutId id="2147483752" r:id="rId10"/>
    <p:sldLayoutId id="2147483763" r:id="rId11"/>
    <p:sldLayoutId id="2147483756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9BBB59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8064A2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371600"/>
            <a:ext cx="6477000" cy="4495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900" dirty="0" smtClean="0"/>
              <a:t>DRUG Metabolism </a:t>
            </a:r>
            <a:br>
              <a:rPr lang="en-US" sz="4900" dirty="0" smtClean="0"/>
            </a:br>
            <a:r>
              <a:rPr lang="en-US" sz="4900" dirty="0" smtClean="0"/>
              <a:t>and </a:t>
            </a:r>
            <a:br>
              <a:rPr lang="en-US" sz="4900" dirty="0" smtClean="0"/>
            </a:br>
            <a:r>
              <a:rPr lang="en-US" sz="4900" dirty="0" smtClean="0"/>
              <a:t>toxicity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cap="none" dirty="0" smtClean="0"/>
              <a:t>Umesh M. Hanumegowda </a:t>
            </a:r>
            <a:r>
              <a:rPr lang="en-US" sz="3100" cap="none" dirty="0" err="1" smtClean="0"/>
              <a:t>MVSc</a:t>
            </a:r>
            <a:r>
              <a:rPr lang="en-US" sz="3100" cap="none" dirty="0" smtClean="0"/>
              <a:t> PhD DABT</a:t>
            </a:r>
            <a:br>
              <a:rPr lang="en-US" sz="3100" cap="none" dirty="0" smtClean="0"/>
            </a:br>
            <a:r>
              <a:rPr lang="en-US" sz="3100" cap="none" dirty="0" smtClean="0"/>
              <a:t>Discovery Toxicology</a:t>
            </a:r>
            <a:br>
              <a:rPr lang="en-US" sz="3100" cap="none" dirty="0" smtClean="0"/>
            </a:br>
            <a:r>
              <a:rPr lang="en-US" sz="3100" cap="none" dirty="0" smtClean="0"/>
              <a:t>Bristol-Myers Squibb, Wallingford, CT</a:t>
            </a:r>
            <a:endParaRPr lang="en-US" sz="3100" cap="none" dirty="0"/>
          </a:p>
        </p:txBody>
      </p:sp>
      <p:sp>
        <p:nvSpPr>
          <p:cNvPr id="14338" name="Subtitle 2"/>
          <p:cNvSpPr>
            <a:spLocks noGrp="1"/>
          </p:cNvSpPr>
          <p:nvPr>
            <p:ph type="subTitle" idx="1"/>
          </p:nvPr>
        </p:nvSpPr>
        <p:spPr>
          <a:xfrm>
            <a:off x="2362200" y="6049963"/>
            <a:ext cx="6705600" cy="685800"/>
          </a:xfrm>
        </p:spPr>
        <p:txBody>
          <a:bodyPr/>
          <a:lstStyle/>
          <a:p>
            <a:pPr algn="r" eaLnBrk="1" hangingPunct="1"/>
            <a:r>
              <a:rPr lang="en-US" sz="2400" smtClean="0"/>
              <a:t>Bioanalytical Chemistry                         </a:t>
            </a:r>
            <a:r>
              <a:rPr lang="en-US" sz="1800" smtClean="0"/>
              <a:t>22</a:t>
            </a:r>
            <a:r>
              <a:rPr lang="en-US" sz="1800" baseline="30000" smtClean="0"/>
              <a:t>nd</a:t>
            </a:r>
            <a:r>
              <a:rPr lang="en-US" sz="1800" smtClean="0"/>
              <a:t> March,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12" name="Object 12"/>
          <p:cNvGraphicFramePr>
            <a:graphicFrameLocks noChangeAspect="1"/>
          </p:cNvGraphicFramePr>
          <p:nvPr/>
        </p:nvGraphicFramePr>
        <p:xfrm>
          <a:off x="4953000" y="4073525"/>
          <a:ext cx="2743200" cy="1952625"/>
        </p:xfrm>
        <a:graphic>
          <a:graphicData uri="http://schemas.openxmlformats.org/presentationml/2006/ole">
            <p:oleObj spid="_x0000_s25612" name="Image" r:id="rId3" imgW="16519591" imgH="11741617" progId="">
              <p:embed/>
            </p:oleObj>
          </a:graphicData>
        </a:graphic>
      </p:graphicFrame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Molecular Mechanisms of Toxicity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5CAFA099-38B9-4486-9E2D-AF84CFD13EB3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25603" name="Content Placeholder 3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2362200"/>
          </a:xfrm>
        </p:spPr>
        <p:txBody>
          <a:bodyPr/>
          <a:lstStyle/>
          <a:p>
            <a:pPr eaLnBrk="1" hangingPunct="1"/>
            <a:r>
              <a:rPr lang="en-US" sz="2800" smtClean="0"/>
              <a:t>Oxidative stress</a:t>
            </a:r>
          </a:p>
          <a:p>
            <a:pPr lvl="1" eaLnBrk="1" hangingPunct="1"/>
            <a:r>
              <a:rPr lang="en-US" sz="2500" smtClean="0"/>
              <a:t>ROS (hydrogen peroxide, superoxide, hydroxyl)</a:t>
            </a:r>
          </a:p>
          <a:p>
            <a:pPr lvl="1" eaLnBrk="1" hangingPunct="1"/>
            <a:r>
              <a:rPr lang="en-US" sz="2500" smtClean="0"/>
              <a:t>Overwhelm cellular defenses </a:t>
            </a:r>
          </a:p>
          <a:p>
            <a:pPr lvl="2" eaLnBrk="1" hangingPunct="1"/>
            <a:r>
              <a:rPr lang="en-US" sz="2200" smtClean="0"/>
              <a:t>Enzymes (SOD, catalase) reduced glutathione, ascorbate</a:t>
            </a:r>
          </a:p>
          <a:p>
            <a:pPr lvl="1" eaLnBrk="1" hangingPunct="1"/>
            <a:r>
              <a:rPr lang="en-US" sz="2500" smtClean="0"/>
              <a:t>Oxidative damage of DNA/protein/lipids</a:t>
            </a:r>
          </a:p>
        </p:txBody>
      </p:sp>
      <p:sp>
        <p:nvSpPr>
          <p:cNvPr id="25609" name="Line 11"/>
          <p:cNvSpPr>
            <a:spLocks noChangeShapeType="1"/>
          </p:cNvSpPr>
          <p:nvPr/>
        </p:nvSpPr>
        <p:spPr bwMode="auto">
          <a:xfrm flipV="1">
            <a:off x="6858000" y="4343400"/>
            <a:ext cx="304800" cy="3587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stealth" w="lg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10" name="Rectangle 17"/>
          <p:cNvSpPr>
            <a:spLocks noChangeArrowheads="1"/>
          </p:cNvSpPr>
          <p:nvPr/>
        </p:nvSpPr>
        <p:spPr bwMode="auto">
          <a:xfrm>
            <a:off x="4876800" y="4038600"/>
            <a:ext cx="1295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Monocrotaline</a:t>
            </a:r>
          </a:p>
        </p:txBody>
      </p:sp>
      <p:graphicFrame>
        <p:nvGraphicFramePr>
          <p:cNvPr id="25611" name="Object 11"/>
          <p:cNvGraphicFramePr>
            <a:graphicFrameLocks noChangeAspect="1"/>
          </p:cNvGraphicFramePr>
          <p:nvPr/>
        </p:nvGraphicFramePr>
        <p:xfrm>
          <a:off x="1600200" y="4065588"/>
          <a:ext cx="2746375" cy="1954212"/>
        </p:xfrm>
        <a:graphic>
          <a:graphicData uri="http://schemas.openxmlformats.org/presentationml/2006/ole">
            <p:oleObj spid="_x0000_s25611" name="Image" r:id="rId4" imgW="16519591" imgH="11741617" progId="">
              <p:embed/>
            </p:oleObj>
          </a:graphicData>
        </a:graphic>
      </p:graphicFrame>
      <p:sp>
        <p:nvSpPr>
          <p:cNvPr id="25613" name="Rectangle 14"/>
          <p:cNvSpPr>
            <a:spLocks noChangeArrowheads="1"/>
          </p:cNvSpPr>
          <p:nvPr/>
        </p:nvSpPr>
        <p:spPr bwMode="auto">
          <a:xfrm>
            <a:off x="1752600" y="6019800"/>
            <a:ext cx="2362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/>
              <a:t>Normal liver</a:t>
            </a:r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5105400" y="6019800"/>
            <a:ext cx="2362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/>
              <a:t>PMN-induced HOCl modified proteins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Molecular Mechanisms of Toxicity</a:t>
            </a:r>
          </a:p>
        </p:txBody>
      </p:sp>
      <p:sp>
        <p:nvSpPr>
          <p:cNvPr id="3" name="Slide Number Placeholder 2"/>
          <p:cNvSpPr txBox="1">
            <a:spLocks noGrp="1"/>
          </p:cNvSpPr>
          <p:nvPr/>
        </p:nvSpPr>
        <p:spPr>
          <a:xfrm>
            <a:off x="0" y="1271588"/>
            <a:ext cx="533400" cy="244475"/>
          </a:xfrm>
          <a:prstGeom prst="rect">
            <a:avLst/>
          </a:prstGeom>
          <a:noFill/>
        </p:spPr>
        <p:txBody>
          <a:bodyPr anchor="ctr">
            <a:normAutofit fontScale="8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EBE57F39-D70C-44F7-A7DC-9E48711B6655}" type="slidenum">
              <a:rPr lang="en-US" sz="1400" b="1">
                <a:solidFill>
                  <a:srgbClr val="FFFFFF"/>
                </a:solidFill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en-US" sz="1400" b="1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4036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Oxidative stress</a:t>
            </a:r>
          </a:p>
          <a:p>
            <a:pPr lvl="1" eaLnBrk="1" hangingPunct="1"/>
            <a:r>
              <a:rPr lang="en-US" sz="2500" dirty="0" smtClean="0"/>
              <a:t>Examples</a:t>
            </a:r>
          </a:p>
          <a:p>
            <a:pPr lvl="2" eaLnBrk="1" hangingPunct="1"/>
            <a:r>
              <a:rPr lang="en-US" sz="2400" dirty="0" smtClean="0"/>
              <a:t>Alcoholic liver disease</a:t>
            </a:r>
          </a:p>
          <a:p>
            <a:pPr lvl="2" eaLnBrk="1" hangingPunct="1"/>
            <a:r>
              <a:rPr lang="en-US" sz="2400" dirty="0" smtClean="0"/>
              <a:t>ARV and atherosclerosis</a:t>
            </a:r>
          </a:p>
          <a:p>
            <a:pPr lvl="2" eaLnBrk="1" hangingPunct="1"/>
            <a:r>
              <a:rPr lang="en-US" sz="2400" dirty="0" smtClean="0"/>
              <a:t>DES carcinogenesis</a:t>
            </a:r>
          </a:p>
          <a:p>
            <a:pPr lvl="3" eaLnBrk="1" hangingPunct="1"/>
            <a:r>
              <a:rPr lang="en-US" sz="2400" dirty="0" err="1" smtClean="0"/>
              <a:t>Adenocarcinoma</a:t>
            </a:r>
            <a:r>
              <a:rPr lang="en-US" sz="2400" dirty="0" smtClean="0"/>
              <a:t> in offspring </a:t>
            </a:r>
          </a:p>
          <a:p>
            <a:pPr lvl="2" eaLnBrk="1" hangingPunct="1"/>
            <a:r>
              <a:rPr lang="en-US" sz="2400" dirty="0" smtClean="0"/>
              <a:t>Thalidomide </a:t>
            </a:r>
            <a:r>
              <a:rPr lang="en-US" sz="2400" dirty="0" err="1" smtClean="0"/>
              <a:t>teratogenicity</a:t>
            </a:r>
            <a:endParaRPr lang="en-US" sz="2400" dirty="0" smtClean="0"/>
          </a:p>
          <a:p>
            <a:pPr lvl="3" eaLnBrk="1" hangingPunct="1"/>
            <a:r>
              <a:rPr lang="en-US" sz="2400" dirty="0" smtClean="0"/>
              <a:t>Radical-trapping agent prevent </a:t>
            </a:r>
            <a:r>
              <a:rPr lang="en-US" sz="2400" dirty="0" err="1" smtClean="0"/>
              <a:t>teratogenicity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Molecular Mechanisms of Toxicity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FB35C2DB-3690-4D83-AFB2-B6EF2CAA2E03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26627" name="Content Placeholder 3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Altered balance of cell survival and cell death</a:t>
            </a:r>
          </a:p>
          <a:p>
            <a:pPr lvl="1" eaLnBrk="1" hangingPunct="1"/>
            <a:r>
              <a:rPr lang="en-US" sz="2500" dirty="0" smtClean="0"/>
              <a:t>p53-dependent apoptosis by </a:t>
            </a:r>
            <a:r>
              <a:rPr lang="en-US" sz="2500" dirty="0" err="1" smtClean="0"/>
              <a:t>disulfiram</a:t>
            </a:r>
            <a:endParaRPr lang="en-US" sz="2500" dirty="0" smtClean="0"/>
          </a:p>
          <a:p>
            <a:pPr lvl="1" eaLnBrk="1" hangingPunct="1"/>
            <a:r>
              <a:rPr lang="en-US" sz="2500" dirty="0" smtClean="0"/>
              <a:t>Neuronal loss in HIV dementia by NRTI</a:t>
            </a:r>
            <a:endParaRPr lang="en-US" sz="2500" dirty="0" smtClean="0"/>
          </a:p>
          <a:p>
            <a:pPr lvl="1" eaLnBrk="1" hangingPunct="1"/>
            <a:r>
              <a:rPr lang="en-US" sz="2500" dirty="0" smtClean="0"/>
              <a:t>Acetaminophen toxicity – protection by neutralization of </a:t>
            </a:r>
            <a:r>
              <a:rPr lang="en-US" sz="2500" dirty="0" err="1" smtClean="0"/>
              <a:t>Fas</a:t>
            </a:r>
            <a:r>
              <a:rPr lang="en-US" sz="2500" dirty="0" smtClean="0"/>
              <a:t> </a:t>
            </a:r>
            <a:r>
              <a:rPr lang="en-US" sz="2500" dirty="0" err="1" smtClean="0"/>
              <a:t>ligand</a:t>
            </a:r>
            <a:r>
              <a:rPr lang="en-US" sz="2500" dirty="0" smtClean="0"/>
              <a:t>/TNF  </a:t>
            </a:r>
          </a:p>
          <a:p>
            <a:pPr lvl="1" eaLnBrk="1" hangingPunct="1"/>
            <a:endParaRPr lang="en-US" sz="2500" dirty="0" smtClean="0"/>
          </a:p>
          <a:p>
            <a:pPr eaLnBrk="1" hangingPunct="1"/>
            <a:r>
              <a:rPr lang="en-US" sz="2800" dirty="0" smtClean="0"/>
              <a:t>Immune-mediated</a:t>
            </a:r>
          </a:p>
          <a:p>
            <a:pPr lvl="1" eaLnBrk="1" hangingPunct="1"/>
            <a:r>
              <a:rPr lang="en-US" sz="2500" dirty="0" smtClean="0"/>
              <a:t>Primarily </a:t>
            </a:r>
            <a:r>
              <a:rPr lang="en-US" sz="2500" dirty="0" err="1" smtClean="0"/>
              <a:t>haptenation</a:t>
            </a:r>
            <a:endParaRPr lang="en-US" sz="2500" dirty="0" smtClean="0"/>
          </a:p>
          <a:p>
            <a:pPr lvl="1" eaLnBrk="1" hangingPunct="1"/>
            <a:r>
              <a:rPr lang="en-US" sz="2500" dirty="0" smtClean="0"/>
              <a:t>Ex., </a:t>
            </a:r>
            <a:r>
              <a:rPr lang="en-US" sz="2500" dirty="0" err="1" smtClean="0"/>
              <a:t>Autoantibodies</a:t>
            </a:r>
            <a:r>
              <a:rPr lang="en-US" sz="2500" dirty="0" smtClean="0"/>
              <a:t> to CYP2E1 in halothane hepatitis; </a:t>
            </a:r>
            <a:r>
              <a:rPr lang="en-US" sz="2500" dirty="0" err="1" smtClean="0"/>
              <a:t>Hypersenitivity</a:t>
            </a:r>
            <a:r>
              <a:rPr lang="en-US" sz="2500" dirty="0" smtClean="0"/>
              <a:t> reactions with </a:t>
            </a:r>
            <a:r>
              <a:rPr lang="en-US" sz="2500" dirty="0" err="1" smtClean="0"/>
              <a:t>abacavir</a:t>
            </a:r>
            <a:r>
              <a:rPr lang="en-US" sz="25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Molecular Mechanisms of Toxicity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3D86B57F-B2B6-413A-AB8E-12A0AD22055C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27651" name="Content Placeholder 3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sz="2800" smtClean="0"/>
              <a:t>Concurrent inflammation</a:t>
            </a:r>
          </a:p>
          <a:p>
            <a:pPr marL="742950" lvl="1" indent="-285750" eaLnBrk="1" hangingPunct="1"/>
            <a:r>
              <a:rPr lang="en-US" sz="2500" smtClean="0"/>
              <a:t>Predispose to toxicity</a:t>
            </a:r>
          </a:p>
          <a:p>
            <a:pPr marL="1143000" lvl="2" eaLnBrk="1" hangingPunct="1"/>
            <a:r>
              <a:rPr lang="en-US" sz="2100" smtClean="0"/>
              <a:t>Idiosyncratic toxicity?</a:t>
            </a:r>
          </a:p>
          <a:p>
            <a:pPr marL="742950" lvl="1" indent="-285750" eaLnBrk="1" hangingPunct="1"/>
            <a:r>
              <a:rPr lang="en-US" sz="2500" smtClean="0"/>
              <a:t>Ex., acetaminophen, ranitidine, chlorpromazine hepatotoxicities precipitated by low-grade inflammation</a:t>
            </a:r>
          </a:p>
          <a:p>
            <a:pPr marL="1143000" lvl="2" eaLnBrk="1" hangingPunct="1"/>
            <a:r>
              <a:rPr lang="en-US" smtClean="0"/>
              <a:t>Kupffer cell depletion protects from acetaminophen toxicity</a:t>
            </a:r>
          </a:p>
          <a:p>
            <a:pPr marL="742950" lvl="1" indent="-285750" eaLnBrk="1" hangingPunct="1"/>
            <a:r>
              <a:rPr lang="en-US" sz="2500" smtClean="0"/>
              <a:t>Inflammatory mediators influence metabolism/toxicity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Adaptation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C586348D-B59C-4612-9281-A97117FBBE2E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28675" name="Content Placeholder 3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sz="2800" smtClean="0"/>
              <a:t>Tachyphyllaxis</a:t>
            </a:r>
          </a:p>
          <a:p>
            <a:pPr lvl="1" eaLnBrk="1" hangingPunct="1"/>
            <a:r>
              <a:rPr lang="en-US" sz="2500" smtClean="0"/>
              <a:t>Decreased response with subsequent doses</a:t>
            </a:r>
          </a:p>
          <a:p>
            <a:pPr lvl="2" eaLnBrk="1" hangingPunct="1"/>
            <a:r>
              <a:rPr lang="en-US" sz="2200" smtClean="0"/>
              <a:t>Ex., antidepressants, antipsychotics</a:t>
            </a:r>
          </a:p>
          <a:p>
            <a:pPr eaLnBrk="1" hangingPunct="1"/>
            <a:r>
              <a:rPr lang="en-US" sz="2800" smtClean="0"/>
              <a:t>Storage</a:t>
            </a:r>
          </a:p>
          <a:p>
            <a:pPr lvl="1" eaLnBrk="1" hangingPunct="1"/>
            <a:r>
              <a:rPr lang="en-US" sz="2500" smtClean="0"/>
              <a:t>Phospholipidosis with CADs (Ex., Amiodarone)</a:t>
            </a:r>
          </a:p>
        </p:txBody>
      </p:sp>
      <p:pic>
        <p:nvPicPr>
          <p:cNvPr id="10" name="Picture 8" descr="PK 4681 macro comp"/>
          <p:cNvPicPr>
            <a:picLocks noChangeAspect="1" noChangeArrowheads="1"/>
          </p:cNvPicPr>
          <p:nvPr/>
        </p:nvPicPr>
        <p:blipFill>
          <a:blip r:embed="rId2" cstate="print"/>
          <a:srcRect l="66386" r="3362" b="14403"/>
          <a:stretch>
            <a:fillRect/>
          </a:stretch>
        </p:blipFill>
        <p:spPr bwMode="auto">
          <a:xfrm>
            <a:off x="5445125" y="3962400"/>
            <a:ext cx="2251075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8" descr="PK 4681 macro comp"/>
          <p:cNvPicPr>
            <a:picLocks noChangeAspect="1" noChangeArrowheads="1"/>
          </p:cNvPicPr>
          <p:nvPr/>
        </p:nvPicPr>
        <p:blipFill>
          <a:blip r:embed="rId2" cstate="print"/>
          <a:srcRect r="67227" b="14403"/>
          <a:stretch>
            <a:fillRect/>
          </a:stretch>
        </p:blipFill>
        <p:spPr bwMode="auto">
          <a:xfrm>
            <a:off x="1524000" y="3962400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678" name="Rectangle 14"/>
          <p:cNvSpPr>
            <a:spLocks noChangeArrowheads="1"/>
          </p:cNvSpPr>
          <p:nvPr/>
        </p:nvSpPr>
        <p:spPr bwMode="auto">
          <a:xfrm>
            <a:off x="3962400" y="5029200"/>
            <a:ext cx="1447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/>
              <a:t>Alveolar Macrophage</a:t>
            </a:r>
          </a:p>
        </p:txBody>
      </p:sp>
      <p:sp>
        <p:nvSpPr>
          <p:cNvPr id="28679" name="Line 11"/>
          <p:cNvSpPr>
            <a:spLocks noChangeShapeType="1"/>
          </p:cNvSpPr>
          <p:nvPr/>
        </p:nvSpPr>
        <p:spPr bwMode="auto">
          <a:xfrm flipV="1">
            <a:off x="6934200" y="4572000"/>
            <a:ext cx="304800" cy="358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lg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Rectangle 17"/>
          <p:cNvSpPr>
            <a:spLocks noChangeArrowheads="1"/>
          </p:cNvSpPr>
          <p:nvPr/>
        </p:nvSpPr>
        <p:spPr bwMode="auto">
          <a:xfrm>
            <a:off x="4572000" y="3962400"/>
            <a:ext cx="2286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BMS-Y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Adaptation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79BCCB35-40B8-40EC-A09A-4B13DE4DC2CE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29699" name="Content Placeholder 3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sz="2800" smtClean="0"/>
              <a:t>Enzyme induction</a:t>
            </a:r>
          </a:p>
          <a:p>
            <a:pPr lvl="1" eaLnBrk="1" hangingPunct="1"/>
            <a:r>
              <a:rPr lang="en-US" sz="2500" smtClean="0"/>
              <a:t>Induction, Autoinduction</a:t>
            </a:r>
          </a:p>
          <a:p>
            <a:pPr lvl="2" eaLnBrk="1" hangingPunct="1"/>
            <a:r>
              <a:rPr lang="en-US" sz="2200" smtClean="0"/>
              <a:t>Ex., Phenobarbital, Carbamazepine</a:t>
            </a:r>
          </a:p>
          <a:p>
            <a:pPr lvl="2" eaLnBrk="1" hangingPunct="1"/>
            <a:endParaRPr lang="en-US" sz="2200" smtClean="0"/>
          </a:p>
          <a:p>
            <a:pPr lvl="2" eaLnBrk="1" hangingPunct="1"/>
            <a:endParaRPr lang="en-US" sz="2200" smtClean="0"/>
          </a:p>
          <a:p>
            <a:pPr lvl="2" eaLnBrk="1" hangingPunct="1"/>
            <a:endParaRPr lang="en-US" sz="3200" smtClean="0"/>
          </a:p>
          <a:p>
            <a:pPr lvl="2" eaLnBrk="1" hangingPunct="1"/>
            <a:endParaRPr lang="en-US" sz="2200" smtClean="0"/>
          </a:p>
          <a:p>
            <a:pPr lvl="2" eaLnBrk="1" hangingPunct="1"/>
            <a:endParaRPr lang="en-US" sz="2200" smtClean="0"/>
          </a:p>
          <a:p>
            <a:pPr lvl="2" eaLnBrk="1" hangingPunct="1"/>
            <a:endParaRPr lang="en-US" sz="2200" smtClean="0"/>
          </a:p>
          <a:p>
            <a:pPr lvl="2" eaLnBrk="1" hangingPunct="1"/>
            <a:endParaRPr lang="en-US" sz="2200" smtClean="0"/>
          </a:p>
          <a:p>
            <a:pPr lvl="2" eaLnBrk="1" hangingPunct="1"/>
            <a:r>
              <a:rPr lang="en-US" sz="2200" smtClean="0"/>
              <a:t>Relevance to carcinogenesis</a:t>
            </a:r>
          </a:p>
        </p:txBody>
      </p:sp>
      <p:pic>
        <p:nvPicPr>
          <p:cNvPr id="5" name="Picture 4" descr="DT05025_1101_20x"/>
          <p:cNvPicPr>
            <a:picLocks noChangeAspect="1" noChangeArrowheads="1"/>
          </p:cNvPicPr>
          <p:nvPr/>
        </p:nvPicPr>
        <p:blipFill>
          <a:blip r:embed="rId2" cstate="print">
            <a:lum bright="-12000" contrast="6000"/>
          </a:blip>
          <a:srcRect l="4492" r="4729" b="8308"/>
          <a:stretch>
            <a:fillRect/>
          </a:stretch>
        </p:blipFill>
        <p:spPr bwMode="auto">
          <a:xfrm>
            <a:off x="2209800" y="3048000"/>
            <a:ext cx="1812925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DT05025_2102_20x"/>
          <p:cNvPicPr>
            <a:picLocks noChangeAspect="1" noChangeArrowheads="1"/>
          </p:cNvPicPr>
          <p:nvPr/>
        </p:nvPicPr>
        <p:blipFill>
          <a:blip r:embed="rId3" cstate="print">
            <a:lum bright="-12000" contrast="6000"/>
          </a:blip>
          <a:srcRect l="5161" r="6584" b="8075"/>
          <a:stretch>
            <a:fillRect/>
          </a:stretch>
        </p:blipFill>
        <p:spPr bwMode="auto">
          <a:xfrm>
            <a:off x="5410200" y="3048000"/>
            <a:ext cx="1754188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2362200" y="5486400"/>
            <a:ext cx="1676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/>
              <a:t>Normal liver</a:t>
            </a: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5334000" y="5453063"/>
            <a:ext cx="1905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/>
              <a:t>Hypertrophy</a:t>
            </a:r>
          </a:p>
        </p:txBody>
      </p:sp>
      <p:sp>
        <p:nvSpPr>
          <p:cNvPr id="29704" name="Line 11"/>
          <p:cNvSpPr>
            <a:spLocks noChangeShapeType="1"/>
          </p:cNvSpPr>
          <p:nvPr/>
        </p:nvSpPr>
        <p:spPr bwMode="auto">
          <a:xfrm flipV="1">
            <a:off x="6248400" y="3886200"/>
            <a:ext cx="215900" cy="282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lg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5" name="Rectangle 16"/>
          <p:cNvSpPr>
            <a:spLocks noChangeArrowheads="1"/>
          </p:cNvSpPr>
          <p:nvPr/>
        </p:nvSpPr>
        <p:spPr bwMode="auto">
          <a:xfrm>
            <a:off x="4572000" y="3048000"/>
            <a:ext cx="2286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BMS-X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Metabolic fractions</a:t>
            </a:r>
          </a:p>
          <a:p>
            <a:pPr eaLnBrk="1" hangingPunct="1"/>
            <a:r>
              <a:rPr lang="en-US" smtClean="0"/>
              <a:t>Time-dependent inhibition</a:t>
            </a:r>
          </a:p>
          <a:p>
            <a:pPr eaLnBrk="1" hangingPunct="1"/>
            <a:r>
              <a:rPr lang="en-US" smtClean="0"/>
              <a:t>Metabolism competent cells</a:t>
            </a:r>
          </a:p>
          <a:p>
            <a:pPr eaLnBrk="1" hangingPunct="1"/>
            <a:r>
              <a:rPr lang="en-US" smtClean="0"/>
              <a:t>Reactive metabolite trapping</a:t>
            </a:r>
          </a:p>
        </p:txBody>
      </p:sp>
      <p:sp>
        <p:nvSpPr>
          <p:cNvPr id="3072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EXAMPLES OF METHODS TO EVALUATE METABOLISM-MEDIATED TOXICITY</a:t>
            </a: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04B59F-0229-4AC2-B1A4-F6AB3300022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Metabolic Fractions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DCCCF0D8-D2F1-424C-BF9D-24C1DA4251EB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31747" name="Content Placeholder 3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sz="2800" smtClean="0"/>
              <a:t>Liver S9</a:t>
            </a:r>
            <a:r>
              <a:rPr lang="en-US" smtClean="0"/>
              <a:t> </a:t>
            </a:r>
          </a:p>
          <a:p>
            <a:pPr lvl="1" eaLnBrk="1" hangingPunct="1"/>
            <a:r>
              <a:rPr lang="en-US" sz="2500" smtClean="0"/>
              <a:t>Standard for genotoxicity testing ex., Aroclor-induced rat liver S9 in Ames</a:t>
            </a:r>
            <a:endParaRPr lang="en-US" smtClean="0"/>
          </a:p>
          <a:p>
            <a:pPr eaLnBrk="1" hangingPunct="1"/>
            <a:r>
              <a:rPr lang="en-US" sz="2800" smtClean="0"/>
              <a:t>Microsomes</a:t>
            </a:r>
          </a:p>
          <a:p>
            <a:pPr lvl="1" eaLnBrk="1" hangingPunct="1"/>
            <a:r>
              <a:rPr lang="en-US" sz="2500" smtClean="0"/>
              <a:t>Hepatic, intestinal, renal</a:t>
            </a:r>
          </a:p>
          <a:p>
            <a:pPr lvl="1" eaLnBrk="1" hangingPunct="1"/>
            <a:r>
              <a:rPr lang="en-US" sz="2500" smtClean="0"/>
              <a:t>NADPH/ UDPGA fortified</a:t>
            </a:r>
          </a:p>
          <a:p>
            <a:pPr eaLnBrk="1" hangingPunct="1"/>
            <a:r>
              <a:rPr lang="en-US" sz="2800" smtClean="0"/>
              <a:t>Supersomes</a:t>
            </a:r>
          </a:p>
          <a:p>
            <a:pPr lvl="1" eaLnBrk="1" hangingPunct="1"/>
            <a:r>
              <a:rPr lang="en-US" sz="2500" smtClean="0"/>
              <a:t>Reaction phenotyping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Time-dependent Inhibition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7921625" cy="4495800"/>
          </a:xfrm>
        </p:spPr>
        <p:txBody>
          <a:bodyPr/>
          <a:lstStyle/>
          <a:p>
            <a:pPr eaLnBrk="1" hangingPunct="1"/>
            <a:r>
              <a:rPr lang="en-US" sz="2800" smtClean="0"/>
              <a:t>Microsomes</a:t>
            </a:r>
          </a:p>
          <a:p>
            <a:pPr lvl="1" eaLnBrk="1" hangingPunct="1"/>
            <a:r>
              <a:rPr lang="en-US" sz="2400" smtClean="0"/>
              <a:t>NADPH supplemented</a:t>
            </a:r>
          </a:p>
          <a:p>
            <a:pPr lvl="1" eaLnBrk="1" hangingPunct="1"/>
            <a:r>
              <a:rPr lang="en-US" sz="2400" smtClean="0"/>
              <a:t>Rate of disappearance of parent/substrate</a:t>
            </a:r>
          </a:p>
          <a:p>
            <a:pPr lvl="2" eaLnBrk="1" hangingPunct="1"/>
            <a:r>
              <a:rPr lang="en-US" sz="2000" smtClean="0"/>
              <a:t>Ex., Verapamil –                                                                                   moderate time-dependent                                                         inhibitor of CYP3A4                                                                      (Midazolam as substrate)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31E729AF-2057-4D84-B407-CC99E9A14379}" type="slidenum">
              <a:rPr lang="en-US"/>
              <a:pPr>
                <a:defRPr/>
              </a:pPr>
              <a:t>18</a:t>
            </a:fld>
            <a:endParaRPr lang="en-US"/>
          </a:p>
        </p:txBody>
      </p:sp>
      <p:pic>
        <p:nvPicPr>
          <p:cNvPr id="32773" name="XLfit Graph 27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200400"/>
            <a:ext cx="3810000" cy="315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extBox 15"/>
          <p:cNvSpPr txBox="1">
            <a:spLocks noChangeArrowheads="1"/>
          </p:cNvSpPr>
          <p:nvPr/>
        </p:nvSpPr>
        <p:spPr bwMode="auto">
          <a:xfrm>
            <a:off x="1524000" y="5105400"/>
            <a:ext cx="289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mbria" pitchFamily="18" charset="0"/>
              </a:rPr>
              <a:t>IC50,   T0= 9.3 µM (± 0.7)</a:t>
            </a:r>
          </a:p>
          <a:p>
            <a:r>
              <a:rPr lang="en-US">
                <a:latin typeface="Cambria" pitchFamily="18" charset="0"/>
              </a:rPr>
              <a:t>IC50, T30= 0.7 µM (± 0.07)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Metabolism Competent Cells</a:t>
            </a:r>
          </a:p>
        </p:txBody>
      </p:sp>
      <p:sp>
        <p:nvSpPr>
          <p:cNvPr id="33794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524000"/>
            <a:ext cx="8153400" cy="4495800"/>
          </a:xfrm>
        </p:spPr>
        <p:txBody>
          <a:bodyPr/>
          <a:lstStyle/>
          <a:p>
            <a:pPr eaLnBrk="1" hangingPunct="1"/>
            <a:r>
              <a:rPr lang="en-US" sz="2800" smtClean="0"/>
              <a:t>Primary cells/cell lines</a:t>
            </a:r>
          </a:p>
          <a:p>
            <a:pPr lvl="1" eaLnBrk="1" hangingPunct="1"/>
            <a:r>
              <a:rPr lang="en-US" sz="2400" smtClean="0"/>
              <a:t>Ex., hepatocytes, renal proximal tubule cells</a:t>
            </a:r>
          </a:p>
          <a:p>
            <a:pPr lvl="2" eaLnBrk="1" hangingPunct="1"/>
            <a:endParaRPr lang="en-US" sz="2000" smtClean="0"/>
          </a:p>
          <a:p>
            <a:pPr lvl="2" eaLnBrk="1" hangingPunct="1"/>
            <a:endParaRPr lang="en-US" sz="2000" smtClean="0"/>
          </a:p>
          <a:p>
            <a:pPr lvl="2" eaLnBrk="1" hangingPunct="1"/>
            <a:endParaRPr lang="en-US" sz="2000" smtClean="0"/>
          </a:p>
          <a:p>
            <a:pPr lvl="2" eaLnBrk="1" hangingPunct="1"/>
            <a:endParaRPr lang="en-US" sz="2000" smtClean="0"/>
          </a:p>
          <a:p>
            <a:pPr lvl="2" eaLnBrk="1" hangingPunct="1"/>
            <a:endParaRPr lang="en-US" sz="2000" smtClean="0"/>
          </a:p>
          <a:p>
            <a:pPr lvl="2" eaLnBrk="1" hangingPunct="1"/>
            <a:endParaRPr lang="en-US" sz="2000" smtClean="0"/>
          </a:p>
          <a:p>
            <a:pPr lvl="2" eaLnBrk="1" hangingPunct="1"/>
            <a:endParaRPr lang="en-US" sz="2000" smtClean="0"/>
          </a:p>
          <a:p>
            <a:pPr lvl="2" eaLnBrk="1" hangingPunct="1"/>
            <a:r>
              <a:rPr lang="en-US" sz="2000" smtClean="0"/>
              <a:t>Limitations ex., Cisplatin in HK2 not predictive</a:t>
            </a:r>
          </a:p>
          <a:p>
            <a:pPr eaLnBrk="1" hangingPunct="1"/>
            <a:r>
              <a:rPr lang="en-US" sz="2800" smtClean="0"/>
              <a:t>Engineered cells</a:t>
            </a:r>
          </a:p>
          <a:p>
            <a:pPr lvl="1" eaLnBrk="1" hangingPunct="1"/>
            <a:r>
              <a:rPr lang="en-US" sz="2400" smtClean="0"/>
              <a:t>Individual CYP expressing cells  </a:t>
            </a:r>
          </a:p>
          <a:p>
            <a:pPr lvl="2" eaLnBrk="1" hangingPunct="1"/>
            <a:endParaRPr lang="en-US" sz="19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8CAF9FC8-7B80-461D-8955-1AE89568E1AD}" type="slidenum">
              <a:rPr lang="en-US"/>
              <a:pPr>
                <a:defRPr/>
              </a:pPr>
              <a:t>19</a:t>
            </a:fld>
            <a:endParaRPr lang="en-US"/>
          </a:p>
        </p:txBody>
      </p:sp>
      <p:graphicFrame>
        <p:nvGraphicFramePr>
          <p:cNvPr id="33797" name="Object 5"/>
          <p:cNvGraphicFramePr>
            <a:graphicFrameLocks noChangeAspect="1"/>
          </p:cNvGraphicFramePr>
          <p:nvPr/>
        </p:nvGraphicFramePr>
        <p:xfrm>
          <a:off x="990600" y="2390775"/>
          <a:ext cx="3859213" cy="2736850"/>
        </p:xfrm>
        <a:graphic>
          <a:graphicData uri="http://schemas.openxmlformats.org/presentationml/2006/ole">
            <p:oleObj spid="_x0000_s33797" name="Prism Project" r:id="rId3" imgW="3858480" imgH="2737080" progId="">
              <p:embed/>
            </p:oleObj>
          </a:graphicData>
        </a:graphic>
      </p:graphicFrame>
      <p:graphicFrame>
        <p:nvGraphicFramePr>
          <p:cNvPr id="33798" name="Object 6"/>
          <p:cNvGraphicFramePr>
            <a:graphicFrameLocks noChangeAspect="1"/>
          </p:cNvGraphicFramePr>
          <p:nvPr/>
        </p:nvGraphicFramePr>
        <p:xfrm>
          <a:off x="4751388" y="2397125"/>
          <a:ext cx="3859212" cy="2736850"/>
        </p:xfrm>
        <a:graphic>
          <a:graphicData uri="http://schemas.openxmlformats.org/presentationml/2006/ole">
            <p:oleObj spid="_x0000_s33798" name="Prism Project" r:id="rId4" imgW="3858480" imgH="273708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Metabolic pathways</a:t>
            </a:r>
          </a:p>
          <a:p>
            <a:pPr eaLnBrk="1" hangingPunct="1"/>
            <a:r>
              <a:rPr lang="en-US" smtClean="0"/>
              <a:t>Metabolizing enzymes &amp; transporters</a:t>
            </a:r>
          </a:p>
          <a:p>
            <a:pPr eaLnBrk="1" hangingPunct="1"/>
            <a:r>
              <a:rPr lang="en-US" smtClean="0"/>
              <a:t>Species differences and Polymorphisms</a:t>
            </a:r>
          </a:p>
        </p:txBody>
      </p:sp>
      <p:sp>
        <p:nvSpPr>
          <p:cNvPr id="1638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DRUG METABOLISM</a:t>
            </a: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264507-B5BE-4CF3-9B56-88C624D906E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Trapping/ Covalent binding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sz="2800" smtClean="0"/>
              <a:t>Glutathione, N-acetyl-cysteine, phenyl-lysine</a:t>
            </a:r>
          </a:p>
          <a:p>
            <a:pPr marL="742950" lvl="1" indent="-285750" eaLnBrk="1" hangingPunct="1"/>
            <a:r>
              <a:rPr lang="en-US" sz="2700" smtClean="0"/>
              <a:t>Epoxides, nitrenium, acyl glucuronide etc.,</a:t>
            </a:r>
          </a:p>
          <a:p>
            <a:pPr eaLnBrk="1" hangingPunct="1"/>
            <a:r>
              <a:rPr lang="en-US" sz="2800" smtClean="0"/>
              <a:t>Potassium cyanide, sodium cyanide</a:t>
            </a:r>
          </a:p>
          <a:p>
            <a:pPr marL="742950" lvl="1" indent="-285750" eaLnBrk="1" hangingPunct="1"/>
            <a:r>
              <a:rPr lang="en-US" sz="2700" smtClean="0"/>
              <a:t>Aldehydes, iminium</a:t>
            </a:r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Microsomal protein covalent binding</a:t>
            </a:r>
          </a:p>
          <a:p>
            <a:pPr eaLnBrk="1" hangingPunct="1">
              <a:buFont typeface="Wingdings" pitchFamily="2" charset="2"/>
              <a:buNone/>
            </a:pPr>
            <a:endParaRPr lang="en-US" sz="2800" smtClean="0"/>
          </a:p>
          <a:p>
            <a:pPr marL="742950" lvl="1" indent="-285750" eaLnBrk="1" hangingPunct="1"/>
            <a:endParaRPr lang="en-US" sz="27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3C401B95-3370-4025-B5FC-92AF49114465}" type="slidenum">
              <a:rPr lang="en-US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Thanks to………..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99E3D103-19FC-481A-9417-55C627A768CA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35843" name="Content Placeholder 3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smtClean="0"/>
              <a:t>Yang Wu</a:t>
            </a:r>
          </a:p>
          <a:p>
            <a:pPr eaLnBrk="1" hangingPunct="1"/>
            <a:r>
              <a:rPr lang="en-US" smtClean="0"/>
              <a:t>Richard Diters</a:t>
            </a:r>
          </a:p>
          <a:p>
            <a:pPr eaLnBrk="1" hangingPunct="1"/>
            <a:r>
              <a:rPr lang="en-US" smtClean="0"/>
              <a:t>John Megill</a:t>
            </a:r>
          </a:p>
          <a:p>
            <a:pPr eaLnBrk="1" hangingPunct="1"/>
            <a:r>
              <a:rPr lang="en-US" smtClean="0"/>
              <a:t>Vinod Arora</a:t>
            </a:r>
          </a:p>
          <a:p>
            <a:pPr eaLnBrk="1" hangingPunct="1"/>
            <a:r>
              <a:rPr lang="en-US" smtClean="0"/>
              <a:t>Tatyana Zvyaga</a:t>
            </a:r>
          </a:p>
          <a:p>
            <a:pPr eaLnBrk="1" hangingPunct="1"/>
            <a:r>
              <a:rPr lang="en-US" smtClean="0"/>
              <a:t>Robert Roth</a:t>
            </a:r>
          </a:p>
          <a:p>
            <a:pPr eaLnBrk="1" hangingPunct="1"/>
            <a:r>
              <a:rPr lang="en-US" smtClean="0"/>
              <a:t>Stephen Adams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Metabolic Pathways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48E6FB9C-B5BD-4399-8473-4EF7C739410B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7413" name="Content Placeholder 2"/>
          <p:cNvSpPr>
            <a:spLocks/>
          </p:cNvSpPr>
          <p:nvPr/>
        </p:nvSpPr>
        <p:spPr bwMode="auto">
          <a:xfrm>
            <a:off x="612775" y="1600200"/>
            <a:ext cx="8153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en-US" sz="2900">
                <a:latin typeface="Cambria" pitchFamily="18" charset="0"/>
              </a:rPr>
              <a:t>Biotransformation: Conversion of xenobiotics to water-soluble compounds favoring elimination</a:t>
            </a:r>
          </a:p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lang="en-US" sz="2900">
                <a:latin typeface="Cambria" pitchFamily="18" charset="0"/>
              </a:rPr>
              <a:t>Phase I</a:t>
            </a:r>
          </a:p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r>
              <a:rPr lang="en-US" sz="2500">
                <a:latin typeface="Cambria" pitchFamily="18" charset="0"/>
              </a:rPr>
              <a:t>Hydrolysis, reduction, oxidation</a:t>
            </a:r>
            <a:r>
              <a:rPr lang="en-US" sz="2800">
                <a:latin typeface="Cambria" pitchFamily="18" charset="0"/>
              </a:rPr>
              <a:t> </a:t>
            </a:r>
          </a:p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r>
              <a:rPr lang="en-US" sz="2500">
                <a:latin typeface="Cambria" pitchFamily="18" charset="0"/>
              </a:rPr>
              <a:t>Ex., procaine, prontosil, alcohol</a:t>
            </a:r>
          </a:p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lang="en-US" sz="2600">
                <a:latin typeface="Cambria" pitchFamily="18" charset="0"/>
              </a:rPr>
              <a:t>Phase II</a:t>
            </a:r>
          </a:p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r>
              <a:rPr lang="en-US" sz="2500">
                <a:latin typeface="Cambria" pitchFamily="18" charset="0"/>
              </a:rPr>
              <a:t>Glucuronidation, sulfation, methylation, glutathione conjugation, acetylation</a:t>
            </a:r>
          </a:p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r>
              <a:rPr lang="en-US" sz="2500">
                <a:latin typeface="Cambria" pitchFamily="18" charset="0"/>
              </a:rPr>
              <a:t>Ex., acetaminophen, chloramphenicol, histamine, chlorobenzene, isoniazid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z="4000" smtClean="0"/>
              <a:t>Metabolizing Enzymes &amp; Transporters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smtClean="0"/>
              <a:t>Microsomal</a:t>
            </a:r>
          </a:p>
          <a:p>
            <a:pPr lvl="1" eaLnBrk="1" hangingPunct="1"/>
            <a:r>
              <a:rPr lang="en-US" sz="2500" smtClean="0"/>
              <a:t>CYP, FMO, UGT, ALDH, Esterases, Epoxide hydrolases</a:t>
            </a:r>
            <a:r>
              <a:rPr lang="en-US" sz="2800" smtClean="0"/>
              <a:t> </a:t>
            </a:r>
          </a:p>
          <a:p>
            <a:pPr eaLnBrk="1" hangingPunct="1"/>
            <a:r>
              <a:rPr lang="en-US" smtClean="0"/>
              <a:t>Mitochondrial</a:t>
            </a:r>
          </a:p>
          <a:p>
            <a:pPr lvl="1" eaLnBrk="1" hangingPunct="1"/>
            <a:r>
              <a:rPr lang="en-US" sz="2500" smtClean="0"/>
              <a:t>CYP, MAO, ALDH</a:t>
            </a:r>
          </a:p>
          <a:p>
            <a:pPr eaLnBrk="1" hangingPunct="1"/>
            <a:r>
              <a:rPr lang="en-US" smtClean="0"/>
              <a:t>Cytosolic</a:t>
            </a:r>
          </a:p>
          <a:p>
            <a:pPr lvl="1" eaLnBrk="1" hangingPunct="1"/>
            <a:r>
              <a:rPr lang="en-US" sz="2500" smtClean="0"/>
              <a:t>NAT, ADH, ALDH, AO, SULT, Esterases, Epoxide hydrolases, GST, Peroxidases </a:t>
            </a:r>
          </a:p>
          <a:p>
            <a:pPr eaLnBrk="1" hangingPunct="1"/>
            <a:r>
              <a:rPr lang="en-US" smtClean="0"/>
              <a:t>Transporters</a:t>
            </a:r>
          </a:p>
          <a:p>
            <a:pPr lvl="1" eaLnBrk="1" hangingPunct="1"/>
            <a:r>
              <a:rPr lang="en-US" sz="2500" smtClean="0"/>
              <a:t>MDR, MRP, BCRP, BSEP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BD4A0E-24AA-4797-9ACE-75AEFD9036B5}" type="slidenum">
              <a:rPr lang="en-US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z="4000" smtClean="0"/>
              <a:t>Species differences &amp; Polymorphisms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dirty="0" smtClean="0"/>
              <a:t>Species differences </a:t>
            </a:r>
          </a:p>
          <a:p>
            <a:pPr lvl="1" eaLnBrk="1" hangingPunct="1"/>
            <a:r>
              <a:rPr lang="en-US" dirty="0" smtClean="0"/>
              <a:t>Ex., </a:t>
            </a:r>
            <a:r>
              <a:rPr lang="en-US" dirty="0" err="1" smtClean="0"/>
              <a:t>Acetylation</a:t>
            </a:r>
            <a:r>
              <a:rPr lang="en-US" dirty="0" smtClean="0"/>
              <a:t> </a:t>
            </a:r>
            <a:r>
              <a:rPr lang="en-US" dirty="0" smtClean="0"/>
              <a:t>in dogs, </a:t>
            </a:r>
            <a:r>
              <a:rPr lang="en-US" dirty="0" err="1" smtClean="0"/>
              <a:t>glucuronidation</a:t>
            </a:r>
            <a:r>
              <a:rPr lang="en-US" dirty="0" smtClean="0"/>
              <a:t> in cats </a:t>
            </a:r>
          </a:p>
          <a:p>
            <a:pPr lvl="1" eaLnBrk="1" hangingPunct="1"/>
            <a:r>
              <a:rPr lang="en-US" dirty="0" smtClean="0"/>
              <a:t>Ex., </a:t>
            </a:r>
            <a:r>
              <a:rPr lang="en-US" dirty="0" err="1" smtClean="0"/>
              <a:t>Aflatoxin</a:t>
            </a:r>
            <a:r>
              <a:rPr lang="en-US" dirty="0" smtClean="0"/>
              <a:t> </a:t>
            </a:r>
            <a:r>
              <a:rPr lang="en-US" dirty="0" err="1" smtClean="0"/>
              <a:t>tumorigenesis</a:t>
            </a:r>
            <a:r>
              <a:rPr lang="en-US" dirty="0" smtClean="0"/>
              <a:t> in rats but not in </a:t>
            </a:r>
            <a:r>
              <a:rPr lang="en-US" dirty="0" smtClean="0"/>
              <a:t>mice</a:t>
            </a:r>
          </a:p>
          <a:p>
            <a:pPr lvl="1" eaLnBrk="1" hangingPunct="1">
              <a:buFont typeface="Wingdings 2" pitchFamily="18" charset="2"/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Genetic polymorphisms </a:t>
            </a:r>
          </a:p>
          <a:p>
            <a:pPr lvl="1" eaLnBrk="1" hangingPunct="1"/>
            <a:r>
              <a:rPr lang="en-US" dirty="0" smtClean="0"/>
              <a:t>Leading to variability</a:t>
            </a:r>
          </a:p>
          <a:p>
            <a:pPr lvl="2" eaLnBrk="1" hangingPunct="1"/>
            <a:r>
              <a:rPr lang="en-US" dirty="0" smtClean="0"/>
              <a:t>Ex., Slow </a:t>
            </a:r>
            <a:r>
              <a:rPr lang="en-US" dirty="0" err="1" smtClean="0"/>
              <a:t>metabolizers</a:t>
            </a:r>
            <a:r>
              <a:rPr lang="en-US" dirty="0" smtClean="0"/>
              <a:t>: CYP2D6 ~7% of Caucasians; CYP2C19 ~20% of Asians; FMO3 &amp; fish odor syndrome</a:t>
            </a:r>
          </a:p>
          <a:p>
            <a:pPr lvl="1" eaLnBrk="1" hangingPunct="1"/>
            <a:r>
              <a:rPr lang="en-US" dirty="0" smtClean="0"/>
              <a:t>Potential for toxicities</a:t>
            </a:r>
          </a:p>
          <a:p>
            <a:pPr lvl="2" eaLnBrk="1" hangingPunct="1"/>
            <a:r>
              <a:rPr lang="en-US" dirty="0" smtClean="0"/>
              <a:t>Ex., </a:t>
            </a:r>
            <a:r>
              <a:rPr lang="en-US" dirty="0" err="1" smtClean="0"/>
              <a:t>Irinotecan</a:t>
            </a:r>
            <a:r>
              <a:rPr lang="en-US" dirty="0" smtClean="0"/>
              <a:t> in UGT1A1 deficient population</a:t>
            </a: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6726C397-273D-4400-AD46-AE3BF3DF90E9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Classification</a:t>
            </a:r>
          </a:p>
          <a:p>
            <a:pPr eaLnBrk="1" hangingPunct="1"/>
            <a:r>
              <a:rPr lang="en-US" smtClean="0"/>
              <a:t>General scheme</a:t>
            </a:r>
          </a:p>
          <a:p>
            <a:pPr eaLnBrk="1" hangingPunct="1"/>
            <a:r>
              <a:rPr lang="en-US" smtClean="0"/>
              <a:t>Molecular mechanisms with selected examples</a:t>
            </a:r>
          </a:p>
          <a:p>
            <a:pPr eaLnBrk="1" hangingPunct="1"/>
            <a:r>
              <a:rPr lang="en-US" smtClean="0"/>
              <a:t>Adaptation</a:t>
            </a:r>
          </a:p>
        </p:txBody>
      </p:sp>
      <p:sp>
        <p:nvSpPr>
          <p:cNvPr id="2150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DRUG TOXICITY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77B319-4825-4FDB-AB53-00B3BEA3C61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Classification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sz="2500" smtClean="0"/>
              <a:t>Exaggerated pharmacology</a:t>
            </a:r>
          </a:p>
          <a:p>
            <a:pPr lvl="1" eaLnBrk="1" hangingPunct="1"/>
            <a:r>
              <a:rPr lang="en-US" sz="2300" smtClean="0"/>
              <a:t>Ex.,  Hypotension from beta-blockers</a:t>
            </a:r>
          </a:p>
          <a:p>
            <a:pPr eaLnBrk="1" hangingPunct="1"/>
            <a:r>
              <a:rPr lang="en-US" sz="2500" smtClean="0"/>
              <a:t>Off-target pharmacology</a:t>
            </a:r>
          </a:p>
          <a:p>
            <a:pPr lvl="1" eaLnBrk="1" hangingPunct="1"/>
            <a:r>
              <a:rPr lang="en-US" sz="2300" smtClean="0"/>
              <a:t>Ex., QT prolongation with terfenadine</a:t>
            </a:r>
            <a:r>
              <a:rPr lang="en-US" sz="2400" smtClean="0"/>
              <a:t> </a:t>
            </a:r>
          </a:p>
          <a:p>
            <a:pPr eaLnBrk="1" hangingPunct="1"/>
            <a:r>
              <a:rPr lang="en-US" sz="2500" smtClean="0"/>
              <a:t>Immunological</a:t>
            </a:r>
          </a:p>
          <a:p>
            <a:pPr lvl="1" eaLnBrk="1" hangingPunct="1"/>
            <a:r>
              <a:rPr lang="en-US" sz="2300" smtClean="0"/>
              <a:t>Ex.,  Halothane hepatitis</a:t>
            </a:r>
          </a:p>
          <a:p>
            <a:pPr eaLnBrk="1" hangingPunct="1"/>
            <a:r>
              <a:rPr lang="en-US" sz="2500" smtClean="0"/>
              <a:t>Reactive metabolites</a:t>
            </a:r>
          </a:p>
          <a:p>
            <a:pPr lvl="1" eaLnBrk="1" hangingPunct="1"/>
            <a:r>
              <a:rPr lang="en-US" sz="2300" smtClean="0"/>
              <a:t>Ex., Agranulocytosis with clozapine</a:t>
            </a:r>
          </a:p>
          <a:p>
            <a:pPr eaLnBrk="1" hangingPunct="1"/>
            <a:r>
              <a:rPr lang="en-US" sz="2500" smtClean="0"/>
              <a:t>Idiosyncratic reactions</a:t>
            </a:r>
          </a:p>
          <a:p>
            <a:pPr lvl="1" eaLnBrk="1" hangingPunct="1"/>
            <a:r>
              <a:rPr lang="en-US" sz="2300" smtClean="0"/>
              <a:t>Ex.,  Hepatotoxicity with carbamazepine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7A56BD27-295D-44B4-9870-40C38C092FD3}" type="slidenum">
              <a:rPr lang="en-US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General Scheme of Toxicity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17844EA7-EA05-46B9-970A-D12E1AB089E7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23593" name="AutoShape 41"/>
          <p:cNvSpPr>
            <a:spLocks noChangeAspect="1" noChangeArrowheads="1"/>
          </p:cNvSpPr>
          <p:nvPr/>
        </p:nvSpPr>
        <p:spPr bwMode="auto">
          <a:xfrm>
            <a:off x="1147763" y="1735138"/>
            <a:ext cx="6700837" cy="451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6" name="Rectangle 44"/>
          <p:cNvSpPr>
            <a:spLocks noChangeArrowheads="1"/>
          </p:cNvSpPr>
          <p:nvPr/>
        </p:nvSpPr>
        <p:spPr bwMode="auto">
          <a:xfrm>
            <a:off x="1147763" y="4515512"/>
            <a:ext cx="6700837" cy="1730562"/>
          </a:xfrm>
          <a:prstGeom prst="rect">
            <a:avLst/>
          </a:prstGeom>
          <a:solidFill>
            <a:srgbClr val="C0C0C0">
              <a:alpha val="60001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3598" name="Rectangle 46"/>
          <p:cNvSpPr>
            <a:spLocks noChangeArrowheads="1"/>
          </p:cNvSpPr>
          <p:nvPr/>
        </p:nvSpPr>
        <p:spPr bwMode="auto">
          <a:xfrm>
            <a:off x="3437215" y="2729126"/>
            <a:ext cx="2066092" cy="725719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3599" name="Text Box 47"/>
          <p:cNvSpPr txBox="1">
            <a:spLocks noChangeArrowheads="1"/>
          </p:cNvSpPr>
          <p:nvPr/>
        </p:nvSpPr>
        <p:spPr bwMode="auto">
          <a:xfrm>
            <a:off x="3899059" y="1735138"/>
            <a:ext cx="1053941" cy="32226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lIns="54864" tIns="27432" rIns="54864" bIns="27432"/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DRUG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23600" name="Text Box 48"/>
          <p:cNvSpPr txBox="1">
            <a:spLocks noChangeArrowheads="1"/>
          </p:cNvSpPr>
          <p:nvPr/>
        </p:nvSpPr>
        <p:spPr bwMode="auto">
          <a:xfrm>
            <a:off x="3928144" y="4849684"/>
            <a:ext cx="1558255" cy="560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864" tIns="27432" rIns="54864" bIns="27432"/>
          <a:lstStyle/>
          <a:p>
            <a:pPr marL="230188" lvl="1" indent="-115888" algn="ctr"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</a:rPr>
              <a:t>Carcinogenesis</a:t>
            </a:r>
          </a:p>
          <a:p>
            <a:pPr marL="230188" lvl="1" indent="-115888" algn="ctr">
              <a:buClr>
                <a:srgbClr val="000000"/>
              </a:buClr>
            </a:pPr>
            <a:r>
              <a:rPr lang="en-US" sz="1200" b="1" dirty="0" err="1">
                <a:solidFill>
                  <a:srgbClr val="000000"/>
                </a:solidFill>
              </a:rPr>
              <a:t>Teratogenesis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23601" name="Text Box 49"/>
          <p:cNvSpPr txBox="1">
            <a:spLocks noChangeArrowheads="1"/>
          </p:cNvSpPr>
          <p:nvPr/>
        </p:nvSpPr>
        <p:spPr bwMode="auto">
          <a:xfrm>
            <a:off x="5556230" y="4855887"/>
            <a:ext cx="1911370" cy="9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864" tIns="27432" rIns="54864" bIns="27432"/>
          <a:lstStyle/>
          <a:p>
            <a:pPr marL="230188" lvl="1" indent="-115888" algn="ctr"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</a:rPr>
              <a:t>Deplete cell defense</a:t>
            </a:r>
          </a:p>
          <a:p>
            <a:pPr marL="230188" lvl="1" indent="-115888" algn="ctr"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</a:rPr>
              <a:t>Cell death</a:t>
            </a:r>
          </a:p>
          <a:p>
            <a:pPr marL="230188" lvl="1" indent="-115888" algn="ctr"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</a:rPr>
              <a:t>Carcinogenesis</a:t>
            </a:r>
          </a:p>
          <a:p>
            <a:pPr marL="230188" lvl="1" indent="-115888" algn="ctr">
              <a:buClr>
                <a:srgbClr val="000000"/>
              </a:buClr>
            </a:pPr>
            <a:r>
              <a:rPr lang="en-US" sz="1200" b="1" dirty="0" err="1">
                <a:solidFill>
                  <a:srgbClr val="000000"/>
                </a:solidFill>
              </a:rPr>
              <a:t>Teratogenesis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23602" name="Text Box 50"/>
          <p:cNvSpPr txBox="1">
            <a:spLocks noChangeArrowheads="1"/>
          </p:cNvSpPr>
          <p:nvPr/>
        </p:nvSpPr>
        <p:spPr bwMode="auto">
          <a:xfrm>
            <a:off x="1524000" y="4850459"/>
            <a:ext cx="2362200" cy="115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864" tIns="27432" rIns="54864" bIns="27432"/>
          <a:lstStyle/>
          <a:p>
            <a:pPr marL="230188" lvl="1" indent="-115888" algn="ctr"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</a:rPr>
              <a:t>Loss of function</a:t>
            </a:r>
          </a:p>
          <a:p>
            <a:pPr marL="230188" lvl="1" indent="-115888" algn="ctr"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</a:rPr>
              <a:t>Enzyme inhibition</a:t>
            </a:r>
          </a:p>
          <a:p>
            <a:pPr marL="230188" lvl="1" indent="-115888" algn="ctr"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</a:rPr>
              <a:t>Trigger immune response</a:t>
            </a:r>
          </a:p>
          <a:p>
            <a:pPr marL="230188" lvl="1" indent="-115888" algn="ctr"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</a:rPr>
              <a:t>Deplete cell defense</a:t>
            </a:r>
          </a:p>
          <a:p>
            <a:pPr marL="230188" lvl="1" indent="-115888" algn="ctr"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</a:rPr>
              <a:t>Trigger cell death pathway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23603" name="Line 51"/>
          <p:cNvSpPr>
            <a:spLocks noChangeShapeType="1"/>
          </p:cNvSpPr>
          <p:nvPr/>
        </p:nvSpPr>
        <p:spPr bwMode="auto">
          <a:xfrm flipH="1">
            <a:off x="3325535" y="2059231"/>
            <a:ext cx="1005126" cy="33494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604" name="Line 52"/>
          <p:cNvSpPr>
            <a:spLocks noChangeShapeType="1"/>
          </p:cNvSpPr>
          <p:nvPr/>
        </p:nvSpPr>
        <p:spPr bwMode="auto">
          <a:xfrm>
            <a:off x="1594485" y="3008248"/>
            <a:ext cx="0" cy="1786386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605" name="Line 53"/>
          <p:cNvSpPr>
            <a:spLocks noChangeShapeType="1"/>
          </p:cNvSpPr>
          <p:nvPr/>
        </p:nvSpPr>
        <p:spPr bwMode="auto">
          <a:xfrm>
            <a:off x="7467600" y="2784950"/>
            <a:ext cx="0" cy="200968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606" name="Line 54"/>
          <p:cNvSpPr>
            <a:spLocks noChangeShapeType="1"/>
          </p:cNvSpPr>
          <p:nvPr/>
        </p:nvSpPr>
        <p:spPr bwMode="auto">
          <a:xfrm>
            <a:off x="4330660" y="2059231"/>
            <a:ext cx="0" cy="61407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607" name="Line 55"/>
          <p:cNvSpPr>
            <a:spLocks noChangeShapeType="1"/>
          </p:cNvSpPr>
          <p:nvPr/>
        </p:nvSpPr>
        <p:spPr bwMode="auto">
          <a:xfrm>
            <a:off x="2878812" y="4348038"/>
            <a:ext cx="0" cy="39077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608" name="Line 56"/>
          <p:cNvSpPr>
            <a:spLocks noChangeShapeType="1"/>
          </p:cNvSpPr>
          <p:nvPr/>
        </p:nvSpPr>
        <p:spPr bwMode="auto">
          <a:xfrm>
            <a:off x="4721542" y="4254997"/>
            <a:ext cx="0" cy="501646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609" name="Line 57"/>
          <p:cNvSpPr>
            <a:spLocks noChangeShapeType="1"/>
          </p:cNvSpPr>
          <p:nvPr/>
        </p:nvSpPr>
        <p:spPr bwMode="auto">
          <a:xfrm>
            <a:off x="6396752" y="4348038"/>
            <a:ext cx="0" cy="4465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610" name="Text Box 58"/>
          <p:cNvSpPr txBox="1">
            <a:spLocks noChangeArrowheads="1"/>
          </p:cNvSpPr>
          <p:nvPr/>
        </p:nvSpPr>
        <p:spPr bwMode="auto">
          <a:xfrm>
            <a:off x="2376249" y="3915398"/>
            <a:ext cx="1172647" cy="43264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lIns="54864" tIns="27432" rIns="54864" bIns="27432"/>
          <a:lstStyle/>
          <a:p>
            <a:pPr algn="ctr"/>
            <a:r>
              <a:rPr lang="en-US" sz="1200" b="1">
                <a:solidFill>
                  <a:srgbClr val="000000"/>
                </a:solidFill>
              </a:rPr>
              <a:t>Adducted Protein</a:t>
            </a:r>
            <a:endParaRPr lang="en-US" sz="3200" b="1">
              <a:solidFill>
                <a:srgbClr val="000000"/>
              </a:solidFill>
            </a:endParaRPr>
          </a:p>
        </p:txBody>
      </p:sp>
      <p:sp>
        <p:nvSpPr>
          <p:cNvPr id="23611" name="Text Box 59"/>
          <p:cNvSpPr txBox="1">
            <a:spLocks noChangeArrowheads="1"/>
          </p:cNvSpPr>
          <p:nvPr/>
        </p:nvSpPr>
        <p:spPr bwMode="auto">
          <a:xfrm>
            <a:off x="4163139" y="4013091"/>
            <a:ext cx="1172647" cy="25353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lIns="54864" tIns="27432" rIns="54864" bIns="27432"/>
          <a:lstStyle/>
          <a:p>
            <a:pPr algn="ctr"/>
            <a:r>
              <a:rPr lang="en-US" sz="1200" b="1">
                <a:solidFill>
                  <a:srgbClr val="000000"/>
                </a:solidFill>
              </a:rPr>
              <a:t>Altered DNA</a:t>
            </a:r>
            <a:endParaRPr lang="en-US" sz="3200" b="1">
              <a:solidFill>
                <a:srgbClr val="000000"/>
              </a:solidFill>
            </a:endParaRPr>
          </a:p>
        </p:txBody>
      </p:sp>
      <p:sp>
        <p:nvSpPr>
          <p:cNvPr id="23612" name="Text Box 60"/>
          <p:cNvSpPr txBox="1">
            <a:spLocks noChangeArrowheads="1"/>
          </p:cNvSpPr>
          <p:nvPr/>
        </p:nvSpPr>
        <p:spPr bwMode="auto">
          <a:xfrm>
            <a:off x="5782508" y="3944861"/>
            <a:ext cx="1172647" cy="431865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lIns="54864" tIns="27432" rIns="54864" bIns="27432"/>
          <a:lstStyle/>
          <a:p>
            <a:pPr algn="ctr"/>
            <a:r>
              <a:rPr lang="en-US" sz="1200" b="1">
                <a:solidFill>
                  <a:srgbClr val="000000"/>
                </a:solidFill>
              </a:rPr>
              <a:t>Generation of ROS</a:t>
            </a:r>
            <a:endParaRPr lang="en-US" sz="3200" b="1">
              <a:solidFill>
                <a:srgbClr val="000000"/>
              </a:solidFill>
            </a:endParaRPr>
          </a:p>
        </p:txBody>
      </p:sp>
      <p:sp>
        <p:nvSpPr>
          <p:cNvPr id="23613" name="Text Box 61"/>
          <p:cNvSpPr txBox="1">
            <a:spLocks noChangeArrowheads="1"/>
          </p:cNvSpPr>
          <p:nvPr/>
        </p:nvSpPr>
        <p:spPr bwMode="auto">
          <a:xfrm>
            <a:off x="3930471" y="2710517"/>
            <a:ext cx="1116806" cy="246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864" tIns="27432" rIns="54864" bIns="27432"/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Metabolite</a:t>
            </a:r>
            <a:endParaRPr lang="en-US" sz="2400" b="1" dirty="0">
              <a:solidFill>
                <a:srgbClr val="000000"/>
              </a:solidFill>
            </a:endParaRPr>
          </a:p>
        </p:txBody>
      </p:sp>
      <p:grpSp>
        <p:nvGrpSpPr>
          <p:cNvPr id="23614" name="Group 62"/>
          <p:cNvGrpSpPr>
            <a:grpSpLocks/>
          </p:cNvGrpSpPr>
          <p:nvPr/>
        </p:nvGrpSpPr>
        <p:grpSpPr bwMode="auto">
          <a:xfrm>
            <a:off x="4386501" y="3082681"/>
            <a:ext cx="1116806" cy="279123"/>
            <a:chOff x="2688" y="1424"/>
            <a:chExt cx="960" cy="240"/>
          </a:xfrm>
        </p:grpSpPr>
        <p:sp>
          <p:nvSpPr>
            <p:cNvPr id="23615" name="Oval 63"/>
            <p:cNvSpPr>
              <a:spLocks noChangeArrowheads="1"/>
            </p:cNvSpPr>
            <p:nvPr/>
          </p:nvSpPr>
          <p:spPr bwMode="auto">
            <a:xfrm>
              <a:off x="2728" y="1424"/>
              <a:ext cx="864" cy="24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616" name="Text Box 64"/>
            <p:cNvSpPr txBox="1">
              <a:spLocks noChangeArrowheads="1"/>
            </p:cNvSpPr>
            <p:nvPr/>
          </p:nvSpPr>
          <p:spPr bwMode="auto">
            <a:xfrm>
              <a:off x="2688" y="1440"/>
              <a:ext cx="96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4864" tIns="27432" rIns="54864" bIns="27432"/>
            <a:lstStyle/>
            <a:p>
              <a:pPr algn="ctr"/>
              <a:r>
                <a:rPr lang="en-US" sz="900" b="1" dirty="0">
                  <a:solidFill>
                    <a:srgbClr val="000000"/>
                  </a:solidFill>
                </a:rPr>
                <a:t>Non-reactive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3617" name="Line 65"/>
          <p:cNvSpPr>
            <a:spLocks noChangeShapeType="1"/>
          </p:cNvSpPr>
          <p:nvPr/>
        </p:nvSpPr>
        <p:spPr bwMode="auto">
          <a:xfrm flipH="1">
            <a:off x="2934652" y="3315284"/>
            <a:ext cx="670084" cy="558246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618" name="Line 66"/>
          <p:cNvSpPr>
            <a:spLocks noChangeShapeType="1"/>
          </p:cNvSpPr>
          <p:nvPr/>
        </p:nvSpPr>
        <p:spPr bwMode="auto">
          <a:xfrm flipV="1">
            <a:off x="5000744" y="2576286"/>
            <a:ext cx="670084" cy="502421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619" name="Line 67"/>
          <p:cNvSpPr>
            <a:spLocks noChangeShapeType="1"/>
          </p:cNvSpPr>
          <p:nvPr/>
        </p:nvSpPr>
        <p:spPr bwMode="auto">
          <a:xfrm>
            <a:off x="3772257" y="3343196"/>
            <a:ext cx="837605" cy="61407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620" name="Line 68"/>
          <p:cNvSpPr>
            <a:spLocks noChangeShapeType="1"/>
          </p:cNvSpPr>
          <p:nvPr/>
        </p:nvSpPr>
        <p:spPr bwMode="auto">
          <a:xfrm>
            <a:off x="3995618" y="3343196"/>
            <a:ext cx="2289453" cy="558246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621" name="AutoShape 69"/>
          <p:cNvSpPr>
            <a:spLocks noChangeArrowheads="1"/>
          </p:cNvSpPr>
          <p:nvPr/>
        </p:nvSpPr>
        <p:spPr bwMode="auto">
          <a:xfrm rot="974696">
            <a:off x="3446522" y="2933816"/>
            <a:ext cx="893445" cy="558246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3622" name="Text Box 70"/>
          <p:cNvSpPr txBox="1">
            <a:spLocks noChangeArrowheads="1"/>
          </p:cNvSpPr>
          <p:nvPr/>
        </p:nvSpPr>
        <p:spPr bwMode="auto">
          <a:xfrm>
            <a:off x="3446522" y="3101289"/>
            <a:ext cx="837605" cy="246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864" tIns="27432" rIns="54864" bIns="27432"/>
          <a:lstStyle/>
          <a:p>
            <a:pPr algn="ctr"/>
            <a:r>
              <a:rPr lang="en-US" sz="900" b="1" dirty="0">
                <a:solidFill>
                  <a:srgbClr val="FFFFFF"/>
                </a:solidFill>
              </a:rPr>
              <a:t>Reactive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3623" name="Text Box 71"/>
          <p:cNvSpPr txBox="1">
            <a:spLocks noChangeArrowheads="1"/>
          </p:cNvSpPr>
          <p:nvPr/>
        </p:nvSpPr>
        <p:spPr bwMode="auto">
          <a:xfrm>
            <a:off x="990600" y="2042173"/>
            <a:ext cx="2279095" cy="1077724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lIns="54864" tIns="27432" rIns="54864" bIns="27432"/>
          <a:lstStyle/>
          <a:p>
            <a:pPr marL="230188" lvl="1" indent="-115888"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</a:rPr>
              <a:t>Exaggerated on-target pharmacology</a:t>
            </a:r>
          </a:p>
          <a:p>
            <a:pPr marL="230188" lvl="1" indent="-115888"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</a:rPr>
              <a:t>Off-target pharmacology</a:t>
            </a:r>
          </a:p>
          <a:p>
            <a:pPr marL="230188" lvl="1" indent="-115888"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</a:rPr>
              <a:t>Trigger immune response</a:t>
            </a:r>
          </a:p>
          <a:p>
            <a:pPr marL="230188" lvl="1" indent="-115888"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</a:rPr>
              <a:t>Concurrent inflammation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23624" name="Text Box 72"/>
          <p:cNvSpPr txBox="1">
            <a:spLocks noChangeArrowheads="1"/>
          </p:cNvSpPr>
          <p:nvPr/>
        </p:nvSpPr>
        <p:spPr bwMode="auto">
          <a:xfrm>
            <a:off x="5726668" y="2170880"/>
            <a:ext cx="2198132" cy="657489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lIns="54864" tIns="27432" rIns="54864" bIns="27432"/>
          <a:lstStyle/>
          <a:p>
            <a:pPr marL="230188" lvl="1" indent="-115888"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</a:rPr>
              <a:t>Exaggerated on-target pharmacology</a:t>
            </a:r>
          </a:p>
          <a:p>
            <a:pPr marL="230188" lvl="1" indent="-115888">
              <a:buClr>
                <a:srgbClr val="000000"/>
              </a:buClr>
            </a:pPr>
            <a:r>
              <a:rPr lang="en-US" sz="1200" b="1" dirty="0">
                <a:solidFill>
                  <a:srgbClr val="000000"/>
                </a:solidFill>
              </a:rPr>
              <a:t>Off-target pharmacology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23626" name="Text Box 74"/>
          <p:cNvSpPr txBox="1">
            <a:spLocks noChangeArrowheads="1"/>
          </p:cNvSpPr>
          <p:nvPr/>
        </p:nvSpPr>
        <p:spPr bwMode="auto">
          <a:xfrm>
            <a:off x="3124200" y="5791200"/>
            <a:ext cx="299216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864" tIns="27432" rIns="54864" bIns="27432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TOX I C I TY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39" name="Text Box 74"/>
          <p:cNvSpPr txBox="1">
            <a:spLocks noChangeArrowheads="1"/>
          </p:cNvSpPr>
          <p:nvPr/>
        </p:nvSpPr>
        <p:spPr bwMode="auto">
          <a:xfrm>
            <a:off x="4343400" y="6324600"/>
            <a:ext cx="428756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864" tIns="27432" rIns="54864" bIns="27432"/>
          <a:lstStyle/>
          <a:p>
            <a:pPr algn="r"/>
            <a:r>
              <a:rPr lang="en-US" sz="1050" b="1" dirty="0" smtClean="0">
                <a:solidFill>
                  <a:srgbClr val="FF0000"/>
                </a:solidFill>
              </a:rPr>
              <a:t>From Drug Metabolism Handbook Concepts and Applications</a:t>
            </a:r>
            <a:endParaRPr lang="en-US" sz="16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Molecular Mechanisms of Toxicity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B454A210-FC0B-4F29-8361-D8DA3523ECCA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24579" name="Content Placeholder 3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Loss of function of cellular macromolecules</a:t>
            </a:r>
          </a:p>
          <a:p>
            <a:pPr lvl="1" eaLnBrk="1" hangingPunct="1"/>
            <a:r>
              <a:rPr lang="en-US" sz="2500" dirty="0" smtClean="0"/>
              <a:t>Covalent modification</a:t>
            </a:r>
          </a:p>
          <a:p>
            <a:pPr lvl="1" eaLnBrk="1" hangingPunct="1"/>
            <a:r>
              <a:rPr lang="en-US" sz="2500" dirty="0" smtClean="0"/>
              <a:t>Reactivity of intermediate</a:t>
            </a:r>
          </a:p>
          <a:p>
            <a:pPr lvl="1" eaLnBrk="1" hangingPunct="1"/>
            <a:r>
              <a:rPr lang="en-US" sz="2500" dirty="0" smtClean="0"/>
              <a:t>Examples</a:t>
            </a:r>
          </a:p>
          <a:p>
            <a:pPr lvl="2" eaLnBrk="1" hangingPunct="1"/>
            <a:r>
              <a:rPr lang="en-US" dirty="0" err="1" smtClean="0"/>
              <a:t>Tienilic</a:t>
            </a:r>
            <a:r>
              <a:rPr lang="en-US" dirty="0" smtClean="0"/>
              <a:t> acid hepatitis</a:t>
            </a:r>
          </a:p>
          <a:p>
            <a:pPr lvl="3" eaLnBrk="1" hangingPunct="1"/>
            <a:r>
              <a:rPr lang="en-US" dirty="0" smtClean="0"/>
              <a:t>Inactivation of CYP2C9</a:t>
            </a:r>
          </a:p>
          <a:p>
            <a:pPr lvl="2" eaLnBrk="1" hangingPunct="1"/>
            <a:r>
              <a:rPr lang="en-US" dirty="0" err="1" smtClean="0"/>
              <a:t>Methapyrilene</a:t>
            </a:r>
            <a:r>
              <a:rPr lang="en-US" dirty="0" smtClean="0"/>
              <a:t> </a:t>
            </a:r>
            <a:r>
              <a:rPr lang="en-US" dirty="0" err="1" smtClean="0"/>
              <a:t>hepatotoxicity</a:t>
            </a:r>
            <a:endParaRPr lang="en-US" dirty="0" smtClean="0"/>
          </a:p>
          <a:p>
            <a:pPr lvl="3" eaLnBrk="1" hangingPunct="1"/>
            <a:r>
              <a:rPr lang="en-US" dirty="0" smtClean="0"/>
              <a:t>Binding to mitochondrial proteins</a:t>
            </a:r>
          </a:p>
          <a:p>
            <a:pPr lvl="2" eaLnBrk="1" hangingPunct="1"/>
            <a:r>
              <a:rPr lang="en-US" dirty="0" smtClean="0"/>
              <a:t>NSAIDs liver/intestinal toxicities</a:t>
            </a:r>
          </a:p>
          <a:p>
            <a:pPr lvl="3" eaLnBrk="1" hangingPunct="1"/>
            <a:r>
              <a:rPr lang="en-US" dirty="0" smtClean="0"/>
              <a:t>Ex., </a:t>
            </a:r>
            <a:r>
              <a:rPr lang="en-US" dirty="0" err="1" smtClean="0"/>
              <a:t>Zomiperac</a:t>
            </a:r>
            <a:r>
              <a:rPr lang="en-US" dirty="0" smtClean="0"/>
              <a:t>, </a:t>
            </a:r>
            <a:r>
              <a:rPr lang="en-US" dirty="0" err="1" smtClean="0"/>
              <a:t>diclofenac</a:t>
            </a:r>
            <a:r>
              <a:rPr lang="en-US" dirty="0" smtClean="0"/>
              <a:t> </a:t>
            </a:r>
            <a:r>
              <a:rPr lang="en-US" dirty="0" err="1" smtClean="0"/>
              <a:t>acyl</a:t>
            </a:r>
            <a:r>
              <a:rPr lang="en-US" dirty="0" smtClean="0"/>
              <a:t> </a:t>
            </a:r>
            <a:r>
              <a:rPr lang="en-US" dirty="0" err="1" smtClean="0"/>
              <a:t>glucuronides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2038</TotalTime>
  <Words>703</Words>
  <Application>Microsoft Office PowerPoint</Application>
  <PresentationFormat>On-screen Show (4:3)</PresentationFormat>
  <Paragraphs>212</Paragraphs>
  <Slides>21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Median</vt:lpstr>
      <vt:lpstr>Image</vt:lpstr>
      <vt:lpstr>Prism Project</vt:lpstr>
      <vt:lpstr>DRUG Metabolism  and  toxicity  Umesh M. Hanumegowda MVSc PhD DABT Discovery Toxicology Bristol-Myers Squibb, Wallingford, CT</vt:lpstr>
      <vt:lpstr>DRUG METABOLISM</vt:lpstr>
      <vt:lpstr>Metabolic Pathways</vt:lpstr>
      <vt:lpstr>Metabolizing Enzymes &amp; Transporters</vt:lpstr>
      <vt:lpstr>Species differences &amp; Polymorphisms</vt:lpstr>
      <vt:lpstr>DRUG TOXICITY</vt:lpstr>
      <vt:lpstr>Classification</vt:lpstr>
      <vt:lpstr>General Scheme of Toxicity</vt:lpstr>
      <vt:lpstr>Molecular Mechanisms of Toxicity</vt:lpstr>
      <vt:lpstr>Molecular Mechanisms of Toxicity</vt:lpstr>
      <vt:lpstr>Molecular Mechanisms of Toxicity</vt:lpstr>
      <vt:lpstr>Molecular Mechanisms of Toxicity</vt:lpstr>
      <vt:lpstr>Molecular Mechanisms of Toxicity</vt:lpstr>
      <vt:lpstr>Adaptation</vt:lpstr>
      <vt:lpstr>Adaptation</vt:lpstr>
      <vt:lpstr>EXAMPLES OF METHODS TO EVALUATE METABOLISM-MEDIATED TOXICITY</vt:lpstr>
      <vt:lpstr>Metabolic Fractions</vt:lpstr>
      <vt:lpstr>Time-dependent Inhibition</vt:lpstr>
      <vt:lpstr>Metabolism Competent Cells</vt:lpstr>
      <vt:lpstr>Trapping/ Covalent binding</vt:lpstr>
      <vt:lpstr>Thanks to………..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Drug Metabolism and Toxicity</dc:title>
  <dc:creator>Umesh Hanumegowda</dc:creator>
  <cp:lastModifiedBy>Valued Acer Customer</cp:lastModifiedBy>
  <cp:revision>213</cp:revision>
  <dcterms:created xsi:type="dcterms:W3CDTF">2010-05-19T00:07:13Z</dcterms:created>
  <dcterms:modified xsi:type="dcterms:W3CDTF">2011-03-22T11:47:52Z</dcterms:modified>
</cp:coreProperties>
</file>