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81" r:id="rId3"/>
    <p:sldId id="275" r:id="rId4"/>
    <p:sldId id="264" r:id="rId5"/>
    <p:sldId id="269" r:id="rId6"/>
    <p:sldId id="270" r:id="rId7"/>
    <p:sldId id="272" r:id="rId8"/>
    <p:sldId id="273" r:id="rId9"/>
    <p:sldId id="276" r:id="rId10"/>
    <p:sldId id="277" r:id="rId11"/>
    <p:sldId id="278" r:id="rId12"/>
    <p:sldId id="279" r:id="rId13"/>
    <p:sldId id="268" r:id="rId14"/>
    <p:sldId id="289" r:id="rId15"/>
    <p:sldId id="280" r:id="rId16"/>
    <p:sldId id="282" r:id="rId17"/>
    <p:sldId id="291" r:id="rId18"/>
    <p:sldId id="286" r:id="rId19"/>
    <p:sldId id="285" r:id="rId20"/>
    <p:sldId id="287" r:id="rId21"/>
    <p:sldId id="265" r:id="rId22"/>
    <p:sldId id="28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57C6"/>
    <a:srgbClr val="CC3300"/>
    <a:srgbClr val="FFCC0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4397" autoAdjust="0"/>
  </p:normalViewPr>
  <p:slideViewPr>
    <p:cSldViewPr>
      <p:cViewPr varScale="1">
        <p:scale>
          <a:sx n="51" d="100"/>
          <a:sy n="51" d="100"/>
        </p:scale>
        <p:origin x="-19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9E4C3-7D87-470B-B6B7-F5F98163BC1F}" type="datetimeFigureOut">
              <a:rPr lang="en-US" smtClean="0"/>
              <a:pPr/>
              <a:t>2/24/2011</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F9F1E1-7C3C-42B8-8186-A10C8D19AA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javascript:void(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follow</a:t>
            </a:r>
            <a:endParaRPr lang="en-US" dirty="0"/>
          </a:p>
        </p:txBody>
      </p:sp>
      <p:sp>
        <p:nvSpPr>
          <p:cNvPr id="4" name="灯片编号占位符 3"/>
          <p:cNvSpPr>
            <a:spLocks noGrp="1"/>
          </p:cNvSpPr>
          <p:nvPr>
            <p:ph type="sldNum" sz="quarter" idx="10"/>
          </p:nvPr>
        </p:nvSpPr>
        <p:spPr/>
        <p:txBody>
          <a:bodyPr/>
          <a:lstStyle/>
          <a:p>
            <a:fld id="{77F9F1E1-7C3C-42B8-8186-A10C8D19AA7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77F9F1E1-7C3C-42B8-8186-A10C8D19AA7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77F9F1E1-7C3C-42B8-8186-A10C8D19AA73}"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77F9F1E1-7C3C-42B8-8186-A10C8D19AA7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77F9F1E1-7C3C-42B8-8186-A10C8D19AA73}"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latin typeface="Times New Roman" pitchFamily="18" charset="0"/>
                <a:cs typeface="Times New Roman" pitchFamily="18" charset="0"/>
              </a:rPr>
              <a:t>Dependence of peak current on the </a:t>
            </a:r>
            <a:r>
              <a:rPr lang="en-US" b="1" dirty="0" smtClean="0">
                <a:latin typeface="Times New Roman" pitchFamily="18" charset="0"/>
                <a:cs typeface="Times New Roman" pitchFamily="18" charset="0"/>
              </a:rPr>
              <a:t>square root of the scan rate</a:t>
            </a:r>
            <a:r>
              <a:rPr lang="en-US" dirty="0" smtClean="0">
                <a:latin typeface="Times New Roman" pitchFamily="18" charset="0"/>
                <a:cs typeface="Times New Roman" pitchFamily="18" charset="0"/>
              </a:rPr>
              <a:t>.</a:t>
            </a:r>
            <a:r>
              <a:rPr lang="en-US" baseline="0" dirty="0" smtClean="0">
                <a:latin typeface="Times New Roman" pitchFamily="18" charset="0"/>
                <a:cs typeface="Times New Roman" pitchFamily="18" charset="0"/>
              </a:rPr>
              <a:t> The case with the paper.</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responses </a:t>
            </a:r>
            <a:r>
              <a:rPr lang="en-US" b="1" baseline="0" dirty="0" smtClean="0">
                <a:latin typeface="Times New Roman" pitchFamily="18" charset="0"/>
                <a:cs typeface="Times New Roman" pitchFamily="18" charset="0"/>
              </a:rPr>
              <a:t>are chemically reversible</a:t>
            </a:r>
            <a:r>
              <a:rPr lang="en-US" baseline="0" dirty="0" smtClean="0">
                <a:latin typeface="Times New Roman" pitchFamily="18" charset="0"/>
                <a:cs typeface="Times New Roman" pitchFamily="18" charset="0"/>
              </a:rPr>
              <a:t>.</a:t>
            </a:r>
          </a:p>
          <a:p>
            <a:r>
              <a:rPr lang="en-US" sz="1200" kern="1200" baseline="0" dirty="0" smtClean="0">
                <a:solidFill>
                  <a:schemeClr val="tx1"/>
                </a:solidFill>
                <a:latin typeface="+mn-lt"/>
                <a:ea typeface="+mn-ea"/>
                <a:cs typeface="+mn-cs"/>
              </a:rPr>
              <a:t>between 0.01-0.4 V s-1, The value of blue circles is identical to that in the </a:t>
            </a:r>
            <a:r>
              <a:rPr lang="en-US" sz="1200" b="1" kern="1200" baseline="0" dirty="0" smtClean="0">
                <a:solidFill>
                  <a:schemeClr val="tx1"/>
                </a:solidFill>
                <a:latin typeface="+mn-lt"/>
                <a:ea typeface="+mn-ea"/>
                <a:cs typeface="+mn-cs"/>
              </a:rPr>
              <a:t>absence</a:t>
            </a:r>
            <a:r>
              <a:rPr lang="en-US" sz="1200" kern="1200" baseline="0" dirty="0" smtClean="0">
                <a:solidFill>
                  <a:schemeClr val="tx1"/>
                </a:solidFill>
                <a:latin typeface="+mn-lt"/>
                <a:ea typeface="+mn-ea"/>
                <a:cs typeface="+mn-cs"/>
              </a:rPr>
              <a:t> of paper, showing that mass transport is unaffected by the paper.</a:t>
            </a:r>
            <a:endParaRPr lang="en-US" dirty="0"/>
          </a:p>
        </p:txBody>
      </p:sp>
      <p:sp>
        <p:nvSpPr>
          <p:cNvPr id="4" name="灯片编号占位符 3"/>
          <p:cNvSpPr>
            <a:spLocks noGrp="1"/>
          </p:cNvSpPr>
          <p:nvPr>
            <p:ph type="sldNum" sz="quarter" idx="10"/>
          </p:nvPr>
        </p:nvSpPr>
        <p:spPr/>
        <p:txBody>
          <a:bodyPr/>
          <a:lstStyle/>
          <a:p>
            <a:fld id="{77F9F1E1-7C3C-42B8-8186-A10C8D19AA73}"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mechanism</a:t>
            </a:r>
            <a:endParaRPr lang="en-US" dirty="0"/>
          </a:p>
        </p:txBody>
      </p:sp>
      <p:sp>
        <p:nvSpPr>
          <p:cNvPr id="4" name="灯片编号占位符 3"/>
          <p:cNvSpPr>
            <a:spLocks noGrp="1"/>
          </p:cNvSpPr>
          <p:nvPr>
            <p:ph type="sldNum" sz="quarter" idx="10"/>
          </p:nvPr>
        </p:nvSpPr>
        <p:spPr/>
        <p:txBody>
          <a:bodyPr/>
          <a:lstStyle/>
          <a:p>
            <a:fld id="{77F9F1E1-7C3C-42B8-8186-A10C8D19AA73}"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77F9F1E1-7C3C-42B8-8186-A10C8D19AA73}"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pitchFamily="18" charset="0"/>
              <a:cs typeface="Times New Roman" pitchFamily="18" charset="0"/>
            </a:endParaRPr>
          </a:p>
        </p:txBody>
      </p:sp>
      <p:sp>
        <p:nvSpPr>
          <p:cNvPr id="4" name="灯片编号占位符 3"/>
          <p:cNvSpPr>
            <a:spLocks noGrp="1"/>
          </p:cNvSpPr>
          <p:nvPr>
            <p:ph type="sldNum" sz="quarter" idx="10"/>
          </p:nvPr>
        </p:nvSpPr>
        <p:spPr/>
        <p:txBody>
          <a:bodyPr/>
          <a:lstStyle/>
          <a:p>
            <a:fld id="{77F9F1E1-7C3C-42B8-8186-A10C8D19AA7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77F9F1E1-7C3C-42B8-8186-A10C8D19AA7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77F9F1E1-7C3C-42B8-8186-A10C8D19AA7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77F9F1E1-7C3C-42B8-8186-A10C8D19AA7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cellulose</a:t>
            </a:r>
          </a:p>
          <a:p>
            <a:r>
              <a:rPr lang="en-US" sz="1200" kern="1200" baseline="0" dirty="0" smtClean="0">
                <a:solidFill>
                  <a:schemeClr val="tx1"/>
                </a:solidFill>
                <a:latin typeface="+mn-lt"/>
                <a:ea typeface="+mn-ea"/>
                <a:cs typeface="+mn-cs"/>
              </a:rPr>
              <a:t>the unexposed resist was removed by soaking the paper in propylene glycol </a:t>
            </a:r>
            <a:r>
              <a:rPr lang="en-US" sz="1200" kern="1200" baseline="0" dirty="0" err="1" smtClean="0">
                <a:solidFill>
                  <a:schemeClr val="tx1"/>
                </a:solidFill>
                <a:latin typeface="+mn-lt"/>
                <a:ea typeface="+mn-ea"/>
                <a:cs typeface="+mn-cs"/>
              </a:rPr>
              <a:t>monomethyl</a:t>
            </a:r>
            <a:r>
              <a:rPr lang="en-US" sz="1200" kern="1200" baseline="0" dirty="0" smtClean="0">
                <a:solidFill>
                  <a:schemeClr val="tx1"/>
                </a:solidFill>
                <a:latin typeface="+mn-lt"/>
                <a:ea typeface="+mn-ea"/>
                <a:cs typeface="+mn-cs"/>
              </a:rPr>
              <a:t> ether acetate (PGMEA) and by washing the pattern with propan-2-ol. The patterned paper was allowed to dry in a fume hood at 25 °C.</a:t>
            </a:r>
            <a:endParaRPr lang="en-US" dirty="0"/>
          </a:p>
        </p:txBody>
      </p:sp>
      <p:sp>
        <p:nvSpPr>
          <p:cNvPr id="4" name="灯片编号占位符 3"/>
          <p:cNvSpPr>
            <a:spLocks noGrp="1"/>
          </p:cNvSpPr>
          <p:nvPr>
            <p:ph type="sldNum" sz="quarter" idx="10"/>
          </p:nvPr>
        </p:nvSpPr>
        <p:spPr/>
        <p:txBody>
          <a:bodyPr/>
          <a:lstStyle/>
          <a:p>
            <a:fld id="{77F9F1E1-7C3C-42B8-8186-A10C8D19AA7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use glucose and protein as example </a:t>
            </a:r>
            <a:r>
              <a:rPr lang="en-US" sz="1200" kern="1200" dirty="0" err="1" smtClean="0">
                <a:solidFill>
                  <a:schemeClr val="tx1"/>
                </a:solidFill>
                <a:latin typeface="+mn-lt"/>
                <a:ea typeface="+mn-ea"/>
                <a:cs typeface="+mn-cs"/>
              </a:rPr>
              <a:t>analytes</a:t>
            </a:r>
            <a:r>
              <a:rPr lang="en-US" sz="1200" kern="1200" dirty="0" smtClean="0">
                <a:solidFill>
                  <a:schemeClr val="tx1"/>
                </a:solidFill>
                <a:latin typeface="+mn-lt"/>
                <a:ea typeface="+mn-ea"/>
                <a:cs typeface="+mn-cs"/>
              </a:rPr>
              <a:t>. The glucose assay is based on the oxidation of glucose to </a:t>
            </a:r>
            <a:r>
              <a:rPr lang="en-US" sz="1200" kern="1200" dirty="0" err="1" smtClean="0">
                <a:solidFill>
                  <a:schemeClr val="tx1"/>
                </a:solidFill>
                <a:latin typeface="+mn-lt"/>
                <a:ea typeface="+mn-ea"/>
                <a:cs typeface="+mn-cs"/>
              </a:rPr>
              <a:t>gluconic</a:t>
            </a:r>
            <a:r>
              <a:rPr lang="en-US" sz="1200" kern="1200" dirty="0" smtClean="0">
                <a:solidFill>
                  <a:schemeClr val="tx1"/>
                </a:solidFill>
                <a:latin typeface="+mn-lt"/>
                <a:ea typeface="+mn-ea"/>
                <a:cs typeface="+mn-cs"/>
              </a:rPr>
              <a:t> acid and hydrogen peroxide (catalyzed by glucose </a:t>
            </a:r>
            <a:r>
              <a:rPr lang="en-US" sz="1200" kern="1200" dirty="0" err="1" smtClean="0">
                <a:solidFill>
                  <a:schemeClr val="tx1"/>
                </a:solidFill>
                <a:latin typeface="+mn-lt"/>
                <a:ea typeface="+mn-ea"/>
                <a:cs typeface="+mn-cs"/>
              </a:rPr>
              <a:t>oxidase</a:t>
            </a:r>
            <a:r>
              <a:rPr lang="en-US" sz="1200" kern="1200" dirty="0" smtClean="0">
                <a:solidFill>
                  <a:schemeClr val="tx1"/>
                </a:solidFill>
                <a:latin typeface="+mn-lt"/>
                <a:ea typeface="+mn-ea"/>
                <a:cs typeface="+mn-cs"/>
              </a:rPr>
              <a:t>) and the subsequent reduction of hydrogen peroxide and oxidation </a:t>
            </a:r>
            <a:r>
              <a:rPr lang="en-US" sz="1200" b="1" kern="1200" dirty="0" smtClean="0">
                <a:solidFill>
                  <a:schemeClr val="tx1"/>
                </a:solidFill>
                <a:latin typeface="+mn-lt"/>
                <a:ea typeface="+mn-ea"/>
                <a:cs typeface="+mn-cs"/>
              </a:rPr>
              <a:t>of iodide to iodine </a:t>
            </a:r>
            <a:r>
              <a:rPr lang="en-US" sz="1200" kern="1200" dirty="0" smtClean="0">
                <a:solidFill>
                  <a:schemeClr val="tx1"/>
                </a:solidFill>
                <a:latin typeface="+mn-lt"/>
                <a:ea typeface="+mn-ea"/>
                <a:cs typeface="+mn-cs"/>
              </a:rPr>
              <a:t>(catalyzed by horseradish </a:t>
            </a:r>
            <a:r>
              <a:rPr lang="en-US" sz="1200" kern="1200" dirty="0" err="1" smtClean="0">
                <a:solidFill>
                  <a:schemeClr val="tx1"/>
                </a:solidFill>
                <a:latin typeface="+mn-lt"/>
                <a:ea typeface="+mn-ea"/>
                <a:cs typeface="+mn-cs"/>
              </a:rPr>
              <a:t>peroxidase</a:t>
            </a:r>
            <a:r>
              <a:rPr lang="en-US" sz="1200" kern="1200" dirty="0" smtClean="0">
                <a:solidFill>
                  <a:schemeClr val="tx1"/>
                </a:solidFill>
                <a:latin typeface="+mn-lt"/>
                <a:ea typeface="+mn-ea"/>
                <a:cs typeface="+mn-cs"/>
              </a:rPr>
              <a:t>). The associated change in color from colorless to brown (I</a:t>
            </a:r>
            <a:r>
              <a:rPr lang="en-US" sz="1200" kern="1200" baseline="30000" dirty="0" smtClean="0">
                <a:solidFill>
                  <a:schemeClr val="tx1"/>
                </a:solidFill>
                <a:latin typeface="+mn-lt"/>
                <a:ea typeface="+mn-ea"/>
                <a:cs typeface="+mn-cs"/>
              </a:rPr>
              <a:t>−</a:t>
            </a:r>
            <a:r>
              <a:rPr lang="en-US" sz="1200" kern="1200" dirty="0" smtClean="0">
                <a:solidFill>
                  <a:schemeClr val="tx1"/>
                </a:solidFill>
                <a:latin typeface="+mn-lt"/>
                <a:ea typeface="+mn-ea"/>
                <a:cs typeface="+mn-cs"/>
              </a:rPr>
              <a:t> to I</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indicates the presence of glucose.</a:t>
            </a:r>
            <a:r>
              <a:rPr lang="en-US" sz="1200" u="none" strike="noStrike" kern="1200" dirty="0" smtClean="0">
                <a:solidFill>
                  <a:schemeClr val="tx1"/>
                </a:solidFill>
                <a:latin typeface="+mn-lt"/>
                <a:ea typeface="+mn-ea"/>
                <a:cs typeface="+mn-cs"/>
                <a:hlinkClick r:id="rId3"/>
              </a:rPr>
              <a:t>(42)</a:t>
            </a:r>
            <a:r>
              <a:rPr lang="en-US" sz="1200" kern="1200" dirty="0" smtClean="0">
                <a:solidFill>
                  <a:schemeClr val="tx1"/>
                </a:solidFill>
                <a:latin typeface="+mn-lt"/>
                <a:ea typeface="+mn-ea"/>
                <a:cs typeface="+mn-cs"/>
              </a:rPr>
              <a:t> The protein assay is based on the nonspecific binding of </a:t>
            </a:r>
            <a:r>
              <a:rPr lang="en-US" sz="1200" kern="1200" dirty="0" err="1" smtClean="0">
                <a:solidFill>
                  <a:schemeClr val="tx1"/>
                </a:solidFill>
                <a:latin typeface="+mn-lt"/>
                <a:ea typeface="+mn-ea"/>
                <a:cs typeface="+mn-cs"/>
              </a:rPr>
              <a:t>tetrabromophenol</a:t>
            </a:r>
            <a:r>
              <a:rPr lang="en-US" sz="1200" kern="1200" dirty="0" smtClean="0">
                <a:solidFill>
                  <a:schemeClr val="tx1"/>
                </a:solidFill>
                <a:latin typeface="+mn-lt"/>
                <a:ea typeface="+mn-ea"/>
                <a:cs typeface="+mn-cs"/>
              </a:rPr>
              <a:t> blue (TBPB) to proteins. TBPB binds to proteins through a combination of electrostatic (</a:t>
            </a:r>
            <a:r>
              <a:rPr lang="en-US" sz="1200" kern="1200" dirty="0" err="1" smtClean="0">
                <a:solidFill>
                  <a:schemeClr val="tx1"/>
                </a:solidFill>
                <a:latin typeface="+mn-lt"/>
                <a:ea typeface="+mn-ea"/>
                <a:cs typeface="+mn-cs"/>
              </a:rPr>
              <a:t>sulfonate</a:t>
            </a:r>
            <a:r>
              <a:rPr lang="en-US" sz="1200" kern="1200" dirty="0" smtClean="0">
                <a:solidFill>
                  <a:schemeClr val="tx1"/>
                </a:solidFill>
                <a:latin typeface="+mn-lt"/>
                <a:ea typeface="+mn-ea"/>
                <a:cs typeface="+mn-cs"/>
              </a:rPr>
              <a:t>) and hydrophobic (</a:t>
            </a:r>
            <a:r>
              <a:rPr lang="en-US" sz="1200" kern="1200" dirty="0" err="1" smtClean="0">
                <a:solidFill>
                  <a:schemeClr val="tx1"/>
                </a:solidFill>
                <a:latin typeface="+mn-lt"/>
                <a:ea typeface="+mn-ea"/>
                <a:cs typeface="+mn-cs"/>
              </a:rPr>
              <a:t>biaryl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quinone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methide</a:t>
            </a:r>
            <a:r>
              <a:rPr lang="en-US" sz="1200" kern="1200" dirty="0" smtClean="0">
                <a:solidFill>
                  <a:schemeClr val="tx1"/>
                </a:solidFill>
                <a:latin typeface="+mn-lt"/>
                <a:ea typeface="+mn-ea"/>
                <a:cs typeface="+mn-cs"/>
              </a:rPr>
              <a:t>) interactions.</a:t>
            </a:r>
            <a:r>
              <a:rPr lang="en-US" sz="1200" u="none" strike="noStrike" kern="1200" dirty="0" smtClean="0">
                <a:solidFill>
                  <a:schemeClr val="tx1"/>
                </a:solidFill>
                <a:latin typeface="+mn-lt"/>
                <a:ea typeface="+mn-ea"/>
                <a:cs typeface="+mn-cs"/>
                <a:hlinkClick r:id="rId3"/>
              </a:rPr>
              <a:t>(44, 45)</a:t>
            </a:r>
            <a:r>
              <a:rPr lang="en-US" sz="1200" kern="1200" dirty="0" smtClean="0">
                <a:solidFill>
                  <a:schemeClr val="tx1"/>
                </a:solidFill>
                <a:latin typeface="+mn-lt"/>
                <a:ea typeface="+mn-ea"/>
                <a:cs typeface="+mn-cs"/>
              </a:rPr>
              <a:t> When bound, the </a:t>
            </a:r>
            <a:r>
              <a:rPr lang="en-US" sz="1200" b="1" kern="1200" dirty="0" smtClean="0">
                <a:solidFill>
                  <a:schemeClr val="tx1"/>
                </a:solidFill>
                <a:latin typeface="+mn-lt"/>
                <a:ea typeface="+mn-ea"/>
                <a:cs typeface="+mn-cs"/>
              </a:rPr>
              <a:t>phenol in TBPB </a:t>
            </a:r>
            <a:r>
              <a:rPr lang="en-US" sz="1200" b="1" kern="1200" dirty="0" err="1" smtClean="0">
                <a:solidFill>
                  <a:schemeClr val="tx1"/>
                </a:solidFill>
                <a:latin typeface="+mn-lt"/>
                <a:ea typeface="+mn-ea"/>
                <a:cs typeface="+mn-cs"/>
              </a:rPr>
              <a:t>deprotonates</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 color of the dye shifts from yellow to blue.</a:t>
            </a:r>
            <a:r>
              <a:rPr lang="en-US" sz="1200" u="none" strike="noStrike" kern="1200" dirty="0" smtClean="0">
                <a:solidFill>
                  <a:schemeClr val="tx1"/>
                </a:solidFill>
                <a:latin typeface="+mn-lt"/>
                <a:ea typeface="+mn-ea"/>
                <a:cs typeface="+mn-cs"/>
                <a:hlinkClick r:id="rId3"/>
              </a:rPr>
              <a:t>(45, 46)</a:t>
            </a:r>
            <a:endParaRPr lang="en-US" dirty="0"/>
          </a:p>
        </p:txBody>
      </p:sp>
      <p:sp>
        <p:nvSpPr>
          <p:cNvPr id="4" name="灯片编号占位符 3"/>
          <p:cNvSpPr>
            <a:spLocks noGrp="1"/>
          </p:cNvSpPr>
          <p:nvPr>
            <p:ph type="sldNum" sz="quarter" idx="10"/>
          </p:nvPr>
        </p:nvSpPr>
        <p:spPr/>
        <p:txBody>
          <a:bodyPr/>
          <a:lstStyle/>
          <a:p>
            <a:fld id="{77F9F1E1-7C3C-42B8-8186-A10C8D19AA7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77F9F1E1-7C3C-42B8-8186-A10C8D19AA7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77F9F1E1-7C3C-42B8-8186-A10C8D19AA73}"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Bias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a real-life scenario it would be necessary to run a standard sample so that the results of the assay could be calibrated appropriately.</a:t>
            </a:r>
            <a:endParaRPr lang="en-US" dirty="0"/>
          </a:p>
        </p:txBody>
      </p:sp>
      <p:sp>
        <p:nvSpPr>
          <p:cNvPr id="4" name="灯片编号占位符 3"/>
          <p:cNvSpPr>
            <a:spLocks noGrp="1"/>
          </p:cNvSpPr>
          <p:nvPr>
            <p:ph type="sldNum" sz="quarter" idx="10"/>
          </p:nvPr>
        </p:nvSpPr>
        <p:spPr/>
        <p:txBody>
          <a:bodyPr/>
          <a:lstStyle/>
          <a:p>
            <a:fld id="{77F9F1E1-7C3C-42B8-8186-A10C8D19AA7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B75012F5-7155-46AB-A7F6-2D77E9313C20}" type="datetimeFigureOut">
              <a:rPr lang="en-US" smtClean="0"/>
              <a:pPr/>
              <a:t>2/24/2011</a:t>
            </a:fld>
            <a:endParaRPr lang="en-US"/>
          </a:p>
        </p:txBody>
      </p:sp>
      <p:sp>
        <p:nvSpPr>
          <p:cNvPr id="19" name="页脚占位符 18"/>
          <p:cNvSpPr>
            <a:spLocks noGrp="1"/>
          </p:cNvSpPr>
          <p:nvPr>
            <p:ph type="ftr" sz="quarter" idx="11"/>
          </p:nvPr>
        </p:nvSpPr>
        <p:spPr/>
        <p:txBody>
          <a:bodyPr/>
          <a:lstStyle/>
          <a:p>
            <a:endParaRPr lang="en-US"/>
          </a:p>
        </p:txBody>
      </p:sp>
      <p:sp>
        <p:nvSpPr>
          <p:cNvPr id="27" name="灯片编号占位符 26"/>
          <p:cNvSpPr>
            <a:spLocks noGrp="1"/>
          </p:cNvSpPr>
          <p:nvPr>
            <p:ph type="sldNum" sz="quarter" idx="12"/>
          </p:nvPr>
        </p:nvSpPr>
        <p:spPr/>
        <p:txBody>
          <a:bodyPr/>
          <a:lstStyle/>
          <a:p>
            <a:fld id="{E4243443-D663-4836-8DA2-F3D5978F34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75012F5-7155-46AB-A7F6-2D77E9313C20}" type="datetimeFigureOut">
              <a:rPr lang="en-US" smtClean="0"/>
              <a:pPr/>
              <a:t>2/24/2011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4243443-D663-4836-8DA2-F3D5978F34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75012F5-7155-46AB-A7F6-2D77E9313C20}" type="datetimeFigureOut">
              <a:rPr lang="en-US" smtClean="0"/>
              <a:pPr/>
              <a:t>2/24/2011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4243443-D663-4836-8DA2-F3D5978F34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75012F5-7155-46AB-A7F6-2D77E9313C20}" type="datetimeFigureOut">
              <a:rPr lang="en-US" smtClean="0"/>
              <a:pPr/>
              <a:t>2/24/2011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4243443-D663-4836-8DA2-F3D5978F34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B75012F5-7155-46AB-A7F6-2D77E9313C20}" type="datetimeFigureOut">
              <a:rPr lang="en-US" smtClean="0"/>
              <a:pPr/>
              <a:t>2/24/2011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4243443-D663-4836-8DA2-F3D5978F34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B75012F5-7155-46AB-A7F6-2D77E9313C20}" type="datetimeFigureOut">
              <a:rPr lang="en-US" smtClean="0"/>
              <a:pPr/>
              <a:t>2/24/2011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E4243443-D663-4836-8DA2-F3D5978F34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B75012F5-7155-46AB-A7F6-2D77E9313C20}" type="datetimeFigureOut">
              <a:rPr lang="en-US" smtClean="0"/>
              <a:pPr/>
              <a:t>2/24/2011</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4243443-D663-4836-8DA2-F3D5978F34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B75012F5-7155-46AB-A7F6-2D77E9313C20}" type="datetimeFigureOut">
              <a:rPr lang="en-US" smtClean="0"/>
              <a:pPr/>
              <a:t>2/24/2011</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E4243443-D663-4836-8DA2-F3D5978F34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5012F5-7155-46AB-A7F6-2D77E9313C20}" type="datetimeFigureOut">
              <a:rPr lang="en-US" smtClean="0"/>
              <a:pPr/>
              <a:t>2/24/2011</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E4243443-D663-4836-8DA2-F3D5978F34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B75012F5-7155-46AB-A7F6-2D77E9313C20}" type="datetimeFigureOut">
              <a:rPr lang="en-US" smtClean="0"/>
              <a:pPr/>
              <a:t>2/24/2011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E4243443-D663-4836-8DA2-F3D5978F34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B75012F5-7155-46AB-A7F6-2D77E9313C20}" type="datetimeFigureOut">
              <a:rPr lang="en-US" smtClean="0"/>
              <a:pPr/>
              <a:t>2/24/2011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a:xfrm>
            <a:off x="8077200" y="6356350"/>
            <a:ext cx="609600" cy="365125"/>
          </a:xfrm>
        </p:spPr>
        <p:txBody>
          <a:bodyPr/>
          <a:lstStyle/>
          <a:p>
            <a:fld id="{E4243443-D663-4836-8DA2-F3D5978F34B8}" type="slidenum">
              <a:rPr lang="en-US" smtClean="0"/>
              <a:pPr/>
              <a:t>‹#›</a:t>
            </a:fld>
            <a:endParaRPr 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75012F5-7155-46AB-A7F6-2D77E9313C20}" type="datetimeFigureOut">
              <a:rPr lang="en-US" smtClean="0"/>
              <a:pPr/>
              <a:t>2/24/2011</a:t>
            </a:fld>
            <a:endParaRPr 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4243443-D663-4836-8DA2-F3D5978F34B8}" type="slidenum">
              <a:rPr lang="en-US" smtClean="0"/>
              <a:pPr/>
              <a:t>‹#›</a:t>
            </a:fld>
            <a:endParaRPr lang="en-US"/>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dropsens.com/en/screen_printed_electrodes_pag.html" TargetMode="External"/><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2057400" y="533400"/>
            <a:ext cx="5105400" cy="3143251"/>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aseline="0" dirty="0" err="1" smtClean="0">
                <a:ln w="50800"/>
                <a:solidFill>
                  <a:schemeClr val="bg1">
                    <a:shade val="50000"/>
                  </a:schemeClr>
                </a:solidFill>
                <a:effectLst/>
                <a:latin typeface="AdvMyrsemi_B"/>
              </a:rPr>
              <a:t>Electrogenerated</a:t>
            </a:r>
            <a:r>
              <a:rPr lang="en-US" sz="4000" baseline="0" dirty="0" smtClean="0">
                <a:ln w="50800"/>
                <a:solidFill>
                  <a:schemeClr val="bg1">
                    <a:shade val="50000"/>
                  </a:schemeClr>
                </a:solidFill>
                <a:effectLst/>
                <a:latin typeface="AdvMyrsemi_B"/>
              </a:rPr>
              <a:t> </a:t>
            </a:r>
            <a:r>
              <a:rPr lang="en-US" sz="4000" baseline="0" dirty="0" err="1" smtClean="0">
                <a:ln w="50800"/>
                <a:solidFill>
                  <a:schemeClr val="bg1">
                    <a:shade val="50000"/>
                  </a:schemeClr>
                </a:solidFill>
                <a:effectLst/>
                <a:latin typeface="AdvMyrsemi_B"/>
              </a:rPr>
              <a:t>Chemiluminescence</a:t>
            </a:r>
            <a:r>
              <a:rPr lang="en-US" sz="4000" baseline="0" dirty="0" smtClean="0">
                <a:ln w="50800"/>
                <a:solidFill>
                  <a:schemeClr val="bg1">
                    <a:shade val="50000"/>
                  </a:schemeClr>
                </a:solidFill>
                <a:effectLst/>
                <a:latin typeface="AdvMyrsemi_B"/>
              </a:rPr>
              <a:t> Detection in </a:t>
            </a:r>
            <a:br>
              <a:rPr lang="en-US" sz="4000" baseline="0" dirty="0" smtClean="0">
                <a:ln w="50800"/>
                <a:solidFill>
                  <a:schemeClr val="bg1">
                    <a:shade val="50000"/>
                  </a:schemeClr>
                </a:solidFill>
                <a:effectLst/>
                <a:latin typeface="AdvMyrsemi_B"/>
              </a:rPr>
            </a:br>
            <a:r>
              <a:rPr lang="en-US" sz="4000" baseline="0" dirty="0" smtClean="0">
                <a:ln w="50800"/>
                <a:solidFill>
                  <a:schemeClr val="bg1">
                    <a:shade val="50000"/>
                  </a:schemeClr>
                </a:solidFill>
                <a:effectLst/>
                <a:latin typeface="AdvMyrsemi_B"/>
              </a:rPr>
              <a:t>Paper-Based</a:t>
            </a:r>
            <a:br>
              <a:rPr lang="en-US" sz="4000" baseline="0" dirty="0" smtClean="0">
                <a:ln w="50800"/>
                <a:solidFill>
                  <a:schemeClr val="bg1">
                    <a:shade val="50000"/>
                  </a:schemeClr>
                </a:solidFill>
                <a:effectLst/>
                <a:latin typeface="AdvMyrsemi_B"/>
              </a:rPr>
            </a:br>
            <a:r>
              <a:rPr lang="en-US" sz="4000" baseline="0" dirty="0" smtClean="0">
                <a:ln w="50800"/>
                <a:solidFill>
                  <a:schemeClr val="bg1">
                    <a:shade val="50000"/>
                  </a:schemeClr>
                </a:solidFill>
                <a:effectLst/>
                <a:latin typeface="AdvMyrsemi_B"/>
              </a:rPr>
              <a:t>Microfluidic Sensors</a:t>
            </a:r>
            <a:endParaRPr lang="en-US" sz="4000" dirty="0">
              <a:ln w="50800"/>
              <a:solidFill>
                <a:schemeClr val="bg1">
                  <a:shade val="50000"/>
                </a:schemeClr>
              </a:solidFill>
              <a:effectLst/>
            </a:endParaRPr>
          </a:p>
        </p:txBody>
      </p:sp>
      <p:sp>
        <p:nvSpPr>
          <p:cNvPr id="3" name="副标题 2"/>
          <p:cNvSpPr>
            <a:spLocks noGrp="1"/>
          </p:cNvSpPr>
          <p:nvPr>
            <p:ph type="subTitle" idx="1"/>
          </p:nvPr>
        </p:nvSpPr>
        <p:spPr>
          <a:xfrm>
            <a:off x="2209800" y="4267200"/>
            <a:ext cx="4114800" cy="1752600"/>
          </a:xfrm>
        </p:spPr>
        <p:txBody>
          <a:bodyPr>
            <a:noAutofit/>
          </a:bodyPr>
          <a:lstStyle/>
          <a:p>
            <a:pPr algn="l"/>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Advisor: Dr. James </a:t>
            </a:r>
            <a:r>
              <a:rPr lang="en-US" sz="24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Rusling</a:t>
            </a:r>
            <a:endPar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l"/>
            <a:endPar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l"/>
            <a:r>
              <a:rPr lang="en-US" sz="24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Boya</a:t>
            </a:r>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Song</a:t>
            </a:r>
          </a:p>
          <a:p>
            <a:pPr algn="l"/>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Feb. 24, 2011</a:t>
            </a:r>
          </a:p>
          <a:p>
            <a:pPr algn="l"/>
            <a:endPar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descr="C:\Users\Sylvia\Desktop\Microfluidic Sensor\ac-2008-00112r_0001.gif"/>
          <p:cNvPicPr>
            <a:picLocks noChangeAspect="1" noChangeArrowheads="1"/>
          </p:cNvPicPr>
          <p:nvPr/>
        </p:nvPicPr>
        <p:blipFill>
          <a:blip r:embed="rId2" cstate="print"/>
          <a:srcRect l="53969"/>
          <a:stretch>
            <a:fillRect/>
          </a:stretch>
        </p:blipFill>
        <p:spPr bwMode="auto">
          <a:xfrm>
            <a:off x="533400" y="381000"/>
            <a:ext cx="1295400" cy="5583621"/>
          </a:xfrm>
          <a:prstGeom prst="rect">
            <a:avLst/>
          </a:prstGeom>
          <a:noFill/>
        </p:spPr>
      </p:pic>
      <p:pic>
        <p:nvPicPr>
          <p:cNvPr id="3076" name="Picture 4"/>
          <p:cNvPicPr>
            <a:picLocks noChangeAspect="1" noChangeArrowheads="1"/>
          </p:cNvPicPr>
          <p:nvPr/>
        </p:nvPicPr>
        <p:blipFill>
          <a:blip r:embed="rId3" cstate="print"/>
          <a:srcRect/>
          <a:stretch>
            <a:fillRect/>
          </a:stretch>
        </p:blipFill>
        <p:spPr bwMode="auto">
          <a:xfrm>
            <a:off x="7239000" y="4419600"/>
            <a:ext cx="1590164" cy="175260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t="9524"/>
          <a:stretch>
            <a:fillRect/>
          </a:stretch>
        </p:blipFill>
        <p:spPr bwMode="auto">
          <a:xfrm>
            <a:off x="7162800" y="2514600"/>
            <a:ext cx="1606379" cy="1447800"/>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7467600" y="609600"/>
            <a:ext cx="933450" cy="1304925"/>
          </a:xfrm>
          <a:prstGeom prst="rect">
            <a:avLst/>
          </a:prstGeom>
          <a:noFill/>
          <a:ln w="9525">
            <a:noFill/>
            <a:miter lim="800000"/>
            <a:headEnd/>
            <a:tailEnd/>
          </a:ln>
        </p:spPr>
      </p:pic>
      <p:cxnSp>
        <p:nvCxnSpPr>
          <p:cNvPr id="10" name="直接箭头连接符 9"/>
          <p:cNvCxnSpPr/>
          <p:nvPr/>
        </p:nvCxnSpPr>
        <p:spPr>
          <a:xfrm rot="5400000">
            <a:off x="7733506" y="2171700"/>
            <a:ext cx="381794" cy="79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2" name="直接箭头连接符 11"/>
          <p:cNvCxnSpPr/>
          <p:nvPr/>
        </p:nvCxnSpPr>
        <p:spPr>
          <a:xfrm rot="5400000">
            <a:off x="7734300" y="4152900"/>
            <a:ext cx="381794" cy="79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990600"/>
            <a:ext cx="9144000" cy="3800475"/>
          </a:xfrm>
          <a:prstGeom prst="rect">
            <a:avLst/>
          </a:prstGeom>
          <a:noFill/>
          <a:ln w="9525">
            <a:noFill/>
            <a:miter lim="800000"/>
            <a:headEnd/>
            <a:tailEnd/>
          </a:ln>
        </p:spPr>
      </p:pic>
      <p:sp>
        <p:nvSpPr>
          <p:cNvPr id="3" name="TextBox 2"/>
          <p:cNvSpPr txBox="1"/>
          <p:nvPr/>
        </p:nvSpPr>
        <p:spPr>
          <a:xfrm>
            <a:off x="762000" y="4953000"/>
            <a:ext cx="79248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Table 1. Use the </a:t>
            </a:r>
            <a:r>
              <a:rPr lang="en-US" b="1" dirty="0" smtClean="0">
                <a:solidFill>
                  <a:srgbClr val="0C57C6"/>
                </a:solidFill>
                <a:latin typeface="Times New Roman" pitchFamily="18" charset="0"/>
                <a:cs typeface="Times New Roman" pitchFamily="18" charset="0"/>
              </a:rPr>
              <a:t>calibration curves </a:t>
            </a:r>
            <a:r>
              <a:rPr lang="en-US" dirty="0" smtClean="0">
                <a:latin typeface="Times New Roman" pitchFamily="18" charset="0"/>
                <a:cs typeface="Times New Roman" pitchFamily="18" charset="0"/>
              </a:rPr>
              <a:t>to quantify the levels of BSA and glucose in test samples of artificial urine; we were able to accurately measure 2.5, 3.5, and 4.5 </a:t>
            </a:r>
            <a:r>
              <a:rPr lang="en-US" dirty="0" err="1" smtClean="0">
                <a:latin typeface="Times New Roman" pitchFamily="18" charset="0"/>
                <a:cs typeface="Times New Roman" pitchFamily="18" charset="0"/>
              </a:rPr>
              <a:t>mM</a:t>
            </a:r>
            <a:r>
              <a:rPr lang="en-US" dirty="0" smtClean="0">
                <a:latin typeface="Times New Roman" pitchFamily="18" charset="0"/>
                <a:cs typeface="Times New Roman" pitchFamily="18" charset="0"/>
              </a:rPr>
              <a:t> glucose and 25, 35, and 45 </a:t>
            </a:r>
            <a:r>
              <a:rPr lang="en-US" dirty="0" err="1" smtClean="0">
                <a:latin typeface="Times New Roman" pitchFamily="18" charset="0"/>
                <a:cs typeface="Times New Roman" pitchFamily="18" charset="0"/>
              </a:rPr>
              <a:t>μM</a:t>
            </a:r>
            <a:r>
              <a:rPr lang="en-US" dirty="0" smtClean="0">
                <a:latin typeface="Times New Roman" pitchFamily="18" charset="0"/>
                <a:cs typeface="Times New Roman" pitchFamily="18" charset="0"/>
              </a:rPr>
              <a:t> BSA.</a:t>
            </a:r>
            <a:endParaRPr lang="en-US" dirty="0">
              <a:latin typeface="Times New Roman" pitchFamily="18" charset="0"/>
              <a:cs typeface="Times New Roman" pitchFamily="18" charset="0"/>
            </a:endParaRPr>
          </a:p>
        </p:txBody>
      </p:sp>
      <p:sp>
        <p:nvSpPr>
          <p:cNvPr id="4" name="TextBox 3"/>
          <p:cNvSpPr txBox="1"/>
          <p:nvPr/>
        </p:nvSpPr>
        <p:spPr>
          <a:xfrm>
            <a:off x="762000" y="5943600"/>
            <a:ext cx="76200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The results suggest that </a:t>
            </a:r>
            <a:r>
              <a:rPr lang="en-US" b="1" dirty="0" smtClean="0">
                <a:latin typeface="Times New Roman" pitchFamily="18" charset="0"/>
                <a:cs typeface="Times New Roman" pitchFamily="18" charset="0"/>
              </a:rPr>
              <a:t>camera phones are nearly as effective as scanners </a:t>
            </a:r>
            <a:r>
              <a:rPr lang="en-US" dirty="0" smtClean="0">
                <a:latin typeface="Times New Roman" pitchFamily="18" charset="0"/>
                <a:cs typeface="Times New Roman" pitchFamily="18" charset="0"/>
              </a:rPr>
              <a:t>for acquiring quantitative data.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ylvia\Desktop\Microfluidic Sensor\ac-2008-00112r_0001.gif"/>
          <p:cNvPicPr>
            <a:picLocks noChangeAspect="1" noChangeArrowheads="1"/>
          </p:cNvPicPr>
          <p:nvPr/>
        </p:nvPicPr>
        <p:blipFill>
          <a:blip r:embed="rId3" cstate="print"/>
          <a:srcRect/>
          <a:stretch>
            <a:fillRect/>
          </a:stretch>
        </p:blipFill>
        <p:spPr bwMode="auto">
          <a:xfrm>
            <a:off x="533400" y="381000"/>
            <a:ext cx="2895600" cy="5745238"/>
          </a:xfrm>
          <a:prstGeom prst="rect">
            <a:avLst/>
          </a:prstGeom>
          <a:noFill/>
        </p:spPr>
      </p:pic>
      <p:pic>
        <p:nvPicPr>
          <p:cNvPr id="7171" name="Picture 3"/>
          <p:cNvPicPr>
            <a:picLocks noChangeAspect="1" noChangeArrowheads="1"/>
          </p:cNvPicPr>
          <p:nvPr/>
        </p:nvPicPr>
        <p:blipFill>
          <a:blip r:embed="rId4" cstate="print"/>
          <a:srcRect/>
          <a:stretch>
            <a:fillRect/>
          </a:stretch>
        </p:blipFill>
        <p:spPr bwMode="auto">
          <a:xfrm>
            <a:off x="4876800" y="762000"/>
            <a:ext cx="3624146" cy="2286000"/>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5486400" y="3200400"/>
            <a:ext cx="2685863" cy="2781300"/>
          </a:xfrm>
          <a:prstGeom prst="rect">
            <a:avLst/>
          </a:prstGeom>
          <a:noFill/>
          <a:ln w="9525">
            <a:noFill/>
            <a:miter lim="800000"/>
            <a:headEnd/>
            <a:tailEnd/>
          </a:ln>
        </p:spPr>
      </p:pic>
      <p:sp>
        <p:nvSpPr>
          <p:cNvPr id="7" name="右箭头 6"/>
          <p:cNvSpPr/>
          <p:nvPr/>
        </p:nvSpPr>
        <p:spPr>
          <a:xfrm>
            <a:off x="3810000" y="2438400"/>
            <a:ext cx="990600" cy="1752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1447800" y="6172200"/>
            <a:ext cx="11430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2008</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6096000" y="6172200"/>
            <a:ext cx="11430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2011</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249362"/>
          </a:xfrm>
        </p:spPr>
        <p:txBody>
          <a:bodyPr>
            <a:noAutofit/>
          </a:bodyPr>
          <a:lstStyle/>
          <a:p>
            <a:r>
              <a:rPr lang="en-US" sz="3600" dirty="0" smtClean="0"/>
              <a:t>ECL-based sensing using Paper-Based</a:t>
            </a:r>
            <a:br>
              <a:rPr lang="en-US" sz="3600" dirty="0" smtClean="0"/>
            </a:br>
            <a:r>
              <a:rPr lang="en-US" sz="3600" dirty="0" smtClean="0"/>
              <a:t>Microfluidic Sensors</a:t>
            </a:r>
            <a:endParaRPr lang="en-US" sz="3600" dirty="0"/>
          </a:p>
        </p:txBody>
      </p:sp>
      <p:sp>
        <p:nvSpPr>
          <p:cNvPr id="3" name="内容占位符 2"/>
          <p:cNvSpPr>
            <a:spLocks noGrp="1"/>
          </p:cNvSpPr>
          <p:nvPr>
            <p:ph idx="1"/>
          </p:nvPr>
        </p:nvSpPr>
        <p:spPr>
          <a:xfrm>
            <a:off x="457200" y="1828800"/>
            <a:ext cx="8229600" cy="4495800"/>
          </a:xfrm>
        </p:spPr>
        <p:txBody>
          <a:bodyPr>
            <a:normAutofit/>
          </a:bodyPr>
          <a:lstStyle/>
          <a:p>
            <a:pPr algn="just"/>
            <a:r>
              <a:rPr lang="en-US" sz="2400" b="1" dirty="0" err="1" smtClean="0">
                <a:effectLst>
                  <a:outerShdw blurRad="38100" dist="38100" dir="2700000" algn="tl">
                    <a:srgbClr val="000000">
                      <a:alpha val="43137"/>
                    </a:srgbClr>
                  </a:outerShdw>
                </a:effectLst>
                <a:latin typeface="Times New Roman" pitchFamily="18" charset="0"/>
                <a:cs typeface="Times New Roman" pitchFamily="18" charset="0"/>
              </a:rPr>
              <a:t>Electrogenerated</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effectLst>
                  <a:outerShdw blurRad="38100" dist="38100" dir="2700000" algn="tl">
                    <a:srgbClr val="000000">
                      <a:alpha val="43137"/>
                    </a:srgbClr>
                  </a:outerShdw>
                </a:effectLst>
                <a:latin typeface="Times New Roman" pitchFamily="18" charset="0"/>
                <a:cs typeface="Times New Roman" pitchFamily="18" charset="0"/>
              </a:rPr>
              <a:t>Chemiluminescence</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(ECL)</a:t>
            </a:r>
          </a:p>
          <a:p>
            <a:pPr algn="just">
              <a:buNone/>
            </a:pP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chemiluminescence</a:t>
            </a:r>
            <a:r>
              <a:rPr lang="en-US" sz="2400" dirty="0" smtClean="0">
                <a:latin typeface="Times New Roman" pitchFamily="18" charset="0"/>
                <a:cs typeface="Times New Roman" pitchFamily="18" charset="0"/>
              </a:rPr>
              <a:t> reaction initiated and controlled by the application of an electrochemical potential.</a:t>
            </a:r>
          </a:p>
          <a:p>
            <a:pPr algn="just"/>
            <a:endParaRPr lang="en-US" sz="2400" dirty="0" smtClean="0">
              <a:latin typeface="Times New Roman" pitchFamily="18" charset="0"/>
              <a:cs typeface="Times New Roman" pitchFamily="18" charset="0"/>
            </a:endParaRPr>
          </a:p>
          <a:p>
            <a:pPr algn="just"/>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ECL reagent: </a:t>
            </a:r>
          </a:p>
          <a:p>
            <a:pPr algn="just">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Tris</a:t>
            </a:r>
            <a:r>
              <a:rPr lang="en-US" sz="2400" dirty="0" smtClean="0">
                <a:latin typeface="Times New Roman" pitchFamily="18" charset="0"/>
                <a:cs typeface="Times New Roman" pitchFamily="18" charset="0"/>
              </a:rPr>
              <a:t>(2,2’-bipyridyl)ruthenium(II), (</a:t>
            </a:r>
            <a:r>
              <a:rPr lang="en-US" sz="2400" dirty="0" err="1" smtClean="0">
                <a:latin typeface="Times New Roman" pitchFamily="18" charset="0"/>
                <a:cs typeface="Times New Roman" pitchFamily="18" charset="0"/>
              </a:rPr>
              <a:t>Ru</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bpy</a:t>
            </a:r>
            <a:r>
              <a:rPr lang="en-US" sz="2400" dirty="0" smtClean="0">
                <a:latin typeface="Times New Roman" pitchFamily="18" charset="0"/>
                <a:cs typeface="Times New Roman" pitchFamily="18" charset="0"/>
              </a:rPr>
              <a:t>)</a:t>
            </a:r>
            <a:r>
              <a:rPr lang="en-US" sz="2400" baseline="-25000" dirty="0" smtClean="0">
                <a:latin typeface="Times New Roman" pitchFamily="18" charset="0"/>
                <a:cs typeface="Times New Roman" pitchFamily="18" charset="0"/>
              </a:rPr>
              <a:t>3</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a:t>
            </a:r>
          </a:p>
          <a:p>
            <a:pPr algn="just">
              <a:buNone/>
            </a:pPr>
            <a:r>
              <a:rPr lang="en-US" sz="2400" dirty="0" smtClean="0">
                <a:latin typeface="Times New Roman" pitchFamily="18" charset="0"/>
                <a:cs typeface="Times New Roman" pitchFamily="18" charset="0"/>
              </a:rPr>
              <a:t>    </a:t>
            </a:r>
          </a:p>
          <a:p>
            <a:pPr algn="just">
              <a:buFont typeface="Wingdings" pitchFamily="2" charset="2"/>
              <a:buChar char="ü"/>
            </a:pPr>
            <a:r>
              <a:rPr lang="en-US" sz="2000" dirty="0" smtClean="0">
                <a:latin typeface="Times New Roman" pitchFamily="18" charset="0"/>
                <a:cs typeface="Times New Roman" pitchFamily="18" charset="0"/>
              </a:rPr>
              <a:t>    Good stability and ECL efficiency in aqueous media, </a:t>
            </a:r>
          </a:p>
          <a:p>
            <a:pPr algn="just">
              <a:buFont typeface="Wingdings" pitchFamily="2" charset="2"/>
              <a:buChar char="ü"/>
            </a:pPr>
            <a:r>
              <a:rPr lang="en-US" sz="2000" dirty="0" smtClean="0">
                <a:latin typeface="Times New Roman" pitchFamily="18" charset="0"/>
                <a:cs typeface="Times New Roman" pitchFamily="18" charset="0"/>
              </a:rPr>
              <a:t>    Favorable electrochemical properties,</a:t>
            </a:r>
          </a:p>
          <a:p>
            <a:pPr algn="just">
              <a:buFont typeface="Wingdings" pitchFamily="2" charset="2"/>
              <a:buChar char="ü"/>
            </a:pPr>
            <a:r>
              <a:rPr lang="en-US" sz="2000" dirty="0" smtClean="0">
                <a:latin typeface="Times New Roman" pitchFamily="18" charset="0"/>
                <a:cs typeface="Times New Roman" pitchFamily="18" charset="0"/>
              </a:rPr>
              <a:t>    Compatibility with a wide range of </a:t>
            </a:r>
            <a:r>
              <a:rPr lang="en-US" sz="2000" dirty="0" err="1" smtClean="0">
                <a:latin typeface="Times New Roman" pitchFamily="18" charset="0"/>
                <a:cs typeface="Times New Roman" pitchFamily="18" charset="0"/>
              </a:rPr>
              <a:t>analytes</a:t>
            </a:r>
            <a:r>
              <a:rPr lang="en-US" sz="2000" dirty="0" smtClean="0">
                <a:latin typeface="Times New Roman"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09600"/>
            <a:ext cx="8229600" cy="743712"/>
          </a:xfrm>
        </p:spPr>
        <p:txBody>
          <a:bodyPr>
            <a:normAutofit fontScale="90000"/>
          </a:bodyPr>
          <a:lstStyle/>
          <a:p>
            <a:r>
              <a:rPr lang="en-US" dirty="0" smtClean="0"/>
              <a:t>Setup of the Sensor</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81000" y="1600200"/>
            <a:ext cx="4029075" cy="2895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191000" y="1600200"/>
            <a:ext cx="4572000" cy="3009900"/>
          </a:xfrm>
          <a:prstGeom prst="rect">
            <a:avLst/>
          </a:prstGeom>
          <a:noFill/>
          <a:ln w="9525">
            <a:noFill/>
            <a:miter lim="800000"/>
            <a:headEnd/>
            <a:tailEnd/>
          </a:ln>
        </p:spPr>
      </p:pic>
      <p:sp>
        <p:nvSpPr>
          <p:cNvPr id="5" name="TextBox 4"/>
          <p:cNvSpPr txBox="1"/>
          <p:nvPr/>
        </p:nvSpPr>
        <p:spPr>
          <a:xfrm>
            <a:off x="457200" y="4648200"/>
            <a:ext cx="2667000" cy="1569660"/>
          </a:xfrm>
          <a:prstGeom prst="rect">
            <a:avLst/>
          </a:prstGeom>
          <a:noFill/>
        </p:spPr>
        <p:txBody>
          <a:bodyPr wrap="square" rtlCol="0">
            <a:spAutoFit/>
          </a:bodyPr>
          <a:lstStyle/>
          <a:p>
            <a:pPr algn="just"/>
            <a:r>
              <a:rPr lang="en-US" sz="1600" dirty="0" smtClean="0">
                <a:latin typeface="Times New Roman" pitchFamily="18" charset="0"/>
                <a:cs typeface="Times New Roman" pitchFamily="18" charset="0"/>
              </a:rPr>
              <a:t>Patterns were printed onto A4-size filter paper with an </a:t>
            </a:r>
            <a:r>
              <a:rPr lang="en-US" sz="1600" dirty="0" err="1" smtClean="0">
                <a:latin typeface="Times New Roman" pitchFamily="18" charset="0"/>
                <a:cs typeface="Times New Roman" pitchFamily="18" charset="0"/>
              </a:rPr>
              <a:t>alkenyl</a:t>
            </a:r>
            <a:r>
              <a:rPr lang="en-US" sz="1600" dirty="0" smtClean="0">
                <a:latin typeface="Times New Roman" pitchFamily="18" charset="0"/>
                <a:cs typeface="Times New Roman" pitchFamily="18" charset="0"/>
              </a:rPr>
              <a:t> ketene </a:t>
            </a:r>
            <a:r>
              <a:rPr lang="en-US" sz="1600" dirty="0" err="1" smtClean="0">
                <a:latin typeface="Times New Roman" pitchFamily="18" charset="0"/>
                <a:cs typeface="Times New Roman" pitchFamily="18" charset="0"/>
              </a:rPr>
              <a:t>dimer</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AKD</a:t>
            </a:r>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heptane</a:t>
            </a:r>
            <a:r>
              <a:rPr lang="en-US" sz="1600" dirty="0" smtClean="0">
                <a:latin typeface="Times New Roman" pitchFamily="18" charset="0"/>
                <a:cs typeface="Times New Roman" pitchFamily="18" charset="0"/>
              </a:rPr>
              <a:t> solution using a digital inkjet printer.</a:t>
            </a:r>
          </a:p>
          <a:p>
            <a:pPr algn="just"/>
            <a:r>
              <a:rPr lang="en-US" sz="1600" dirty="0" smtClean="0">
                <a:latin typeface="Times New Roman" pitchFamily="18" charset="0"/>
                <a:cs typeface="Times New Roman" pitchFamily="18" charset="0"/>
              </a:rPr>
              <a:t>Then heated it.</a:t>
            </a:r>
          </a:p>
        </p:txBody>
      </p:sp>
      <p:sp>
        <p:nvSpPr>
          <p:cNvPr id="6" name="TextBox 5"/>
          <p:cNvSpPr txBox="1"/>
          <p:nvPr/>
        </p:nvSpPr>
        <p:spPr>
          <a:xfrm>
            <a:off x="3124200" y="4648200"/>
            <a:ext cx="2514600" cy="1323439"/>
          </a:xfrm>
          <a:prstGeom prst="rect">
            <a:avLst/>
          </a:prstGeom>
          <a:noFill/>
        </p:spPr>
        <p:txBody>
          <a:bodyPr wrap="square" rtlCol="0">
            <a:spAutoFit/>
          </a:bodyPr>
          <a:lstStyle/>
          <a:p>
            <a:pPr algn="just"/>
            <a:r>
              <a:rPr lang="en-US" sz="1600" dirty="0" smtClean="0">
                <a:latin typeface="Times New Roman" pitchFamily="18" charset="0"/>
                <a:cs typeface="Times New Roman" pitchFamily="18" charset="0"/>
              </a:rPr>
              <a:t>The printed area is </a:t>
            </a:r>
            <a:r>
              <a:rPr lang="en-US" sz="1600" b="1" dirty="0" smtClean="0">
                <a:solidFill>
                  <a:srgbClr val="0C57C6"/>
                </a:solidFill>
                <a:latin typeface="Times New Roman" pitchFamily="18" charset="0"/>
                <a:cs typeface="Times New Roman" pitchFamily="18" charset="0"/>
              </a:rPr>
              <a:t>hydrophobic</a:t>
            </a:r>
            <a:r>
              <a:rPr lang="en-US" sz="1600" dirty="0" smtClean="0">
                <a:latin typeface="Times New Roman" pitchFamily="18" charset="0"/>
                <a:cs typeface="Times New Roman" pitchFamily="18" charset="0"/>
              </a:rPr>
              <a:t>, whereas the unprinted channel is still </a:t>
            </a:r>
            <a:r>
              <a:rPr lang="en-US" sz="1600" b="1" dirty="0" err="1" smtClean="0">
                <a:solidFill>
                  <a:srgbClr val="0C57C6"/>
                </a:solidFill>
                <a:latin typeface="Times New Roman" pitchFamily="18" charset="0"/>
                <a:cs typeface="Times New Roman" pitchFamily="18" charset="0"/>
              </a:rPr>
              <a:t>wettable</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allowing fluids to wick.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3400"/>
            <a:ext cx="8229600" cy="838200"/>
          </a:xfrm>
        </p:spPr>
        <p:txBody>
          <a:bodyPr>
            <a:normAutofit/>
          </a:bodyPr>
          <a:lstStyle/>
          <a:p>
            <a:r>
              <a:rPr lang="en-US" sz="4200" dirty="0" smtClean="0"/>
              <a:t>Screen-printed Electrodes (SPEs)</a:t>
            </a:r>
            <a:endParaRPr lang="en-US" sz="4200" dirty="0"/>
          </a:p>
        </p:txBody>
      </p:sp>
      <p:pic>
        <p:nvPicPr>
          <p:cNvPr id="1026" name="Picture 2"/>
          <p:cNvPicPr>
            <a:picLocks noChangeAspect="1" noChangeArrowheads="1"/>
          </p:cNvPicPr>
          <p:nvPr/>
        </p:nvPicPr>
        <p:blipFill>
          <a:blip r:embed="rId3" cstate="print"/>
          <a:srcRect/>
          <a:stretch>
            <a:fillRect/>
          </a:stretch>
        </p:blipFill>
        <p:spPr bwMode="auto">
          <a:xfrm>
            <a:off x="533400" y="1600200"/>
            <a:ext cx="3899869" cy="4038600"/>
          </a:xfrm>
          <a:prstGeom prst="rect">
            <a:avLst/>
          </a:prstGeom>
          <a:noFill/>
          <a:ln w="9525">
            <a:noFill/>
            <a:miter lim="800000"/>
            <a:headEnd/>
            <a:tailEnd/>
          </a:ln>
        </p:spPr>
      </p:pic>
      <p:pic>
        <p:nvPicPr>
          <p:cNvPr id="5" name="图片 4" descr="screen_printed_elect2.gif"/>
          <p:cNvPicPr>
            <a:picLocks noChangeAspect="1"/>
          </p:cNvPicPr>
          <p:nvPr/>
        </p:nvPicPr>
        <p:blipFill>
          <a:blip r:embed="rId4" cstate="print"/>
          <a:stretch>
            <a:fillRect/>
          </a:stretch>
        </p:blipFill>
        <p:spPr>
          <a:xfrm>
            <a:off x="4419600" y="2057400"/>
            <a:ext cx="4183529" cy="3048000"/>
          </a:xfrm>
          <a:prstGeom prst="rect">
            <a:avLst/>
          </a:prstGeom>
        </p:spPr>
      </p:pic>
      <p:sp>
        <p:nvSpPr>
          <p:cNvPr id="6" name="TextBox 5"/>
          <p:cNvSpPr txBox="1"/>
          <p:nvPr/>
        </p:nvSpPr>
        <p:spPr>
          <a:xfrm>
            <a:off x="4419600" y="5257800"/>
            <a:ext cx="4038600" cy="369332"/>
          </a:xfrm>
          <a:prstGeom prst="rect">
            <a:avLst/>
          </a:prstGeom>
          <a:noFill/>
        </p:spPr>
        <p:txBody>
          <a:bodyPr wrap="square" rtlCol="0">
            <a:spAutoFit/>
          </a:bodyPr>
          <a:lstStyle/>
          <a:p>
            <a:pPr algn="ctr"/>
            <a:r>
              <a:rPr lang="en-US" b="1" dirty="0" smtClean="0"/>
              <a:t>Screen-printed Carbon Electrodes</a:t>
            </a:r>
            <a:endParaRPr lang="en-US" b="1" dirty="0"/>
          </a:p>
        </p:txBody>
      </p:sp>
      <p:sp>
        <p:nvSpPr>
          <p:cNvPr id="7" name="矩形 6">
            <a:hlinkClick r:id="rId5"/>
          </p:cNvPr>
          <p:cNvSpPr/>
          <p:nvPr/>
        </p:nvSpPr>
        <p:spPr>
          <a:xfrm>
            <a:off x="1066800" y="6096000"/>
            <a:ext cx="7239000" cy="369332"/>
          </a:xfrm>
          <a:prstGeom prst="rect">
            <a:avLst/>
          </a:prstGeom>
        </p:spPr>
        <p:txBody>
          <a:bodyPr wrap="square">
            <a:spAutoFit/>
          </a:bodyPr>
          <a:lstStyle/>
          <a:p>
            <a:r>
              <a:rPr lang="en-US" dirty="0" smtClean="0"/>
              <a:t>http://www.dropsens.com/en/screen_printed_electrodes_pag.html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9762"/>
          </a:xfrm>
        </p:spPr>
        <p:txBody>
          <a:bodyPr>
            <a:noAutofit/>
          </a:bodyPr>
          <a:lstStyle/>
          <a:p>
            <a:r>
              <a:rPr lang="en-US" sz="2800" dirty="0" smtClean="0"/>
              <a:t>The electrochemical response of </a:t>
            </a:r>
            <a:r>
              <a:rPr lang="en-US" sz="2800" dirty="0" smtClean="0">
                <a:cs typeface="Times New Roman" pitchFamily="18" charset="0"/>
              </a:rPr>
              <a:t>(</a:t>
            </a:r>
            <a:r>
              <a:rPr lang="en-US" sz="2800" dirty="0" err="1" smtClean="0">
                <a:cs typeface="Times New Roman" pitchFamily="18" charset="0"/>
              </a:rPr>
              <a:t>Ru</a:t>
            </a:r>
            <a:r>
              <a:rPr lang="en-US" sz="2800" dirty="0" smtClean="0">
                <a:cs typeface="Times New Roman" pitchFamily="18" charset="0"/>
              </a:rPr>
              <a:t>(</a:t>
            </a:r>
            <a:r>
              <a:rPr lang="en-US" sz="2800" dirty="0" err="1" smtClean="0">
                <a:cs typeface="Times New Roman" pitchFamily="18" charset="0"/>
              </a:rPr>
              <a:t>bpy</a:t>
            </a:r>
            <a:r>
              <a:rPr lang="en-US" sz="2800" dirty="0" smtClean="0">
                <a:cs typeface="Times New Roman" pitchFamily="18" charset="0"/>
              </a:rPr>
              <a:t>)</a:t>
            </a:r>
            <a:r>
              <a:rPr lang="en-US" sz="2800" baseline="-25000" dirty="0" smtClean="0">
                <a:cs typeface="Times New Roman" pitchFamily="18" charset="0"/>
              </a:rPr>
              <a:t>3</a:t>
            </a:r>
            <a:r>
              <a:rPr lang="en-US" sz="2800" baseline="30000" dirty="0" smtClean="0">
                <a:cs typeface="Times New Roman" pitchFamily="18" charset="0"/>
              </a:rPr>
              <a:t>2+</a:t>
            </a:r>
            <a:r>
              <a:rPr lang="en-US" sz="2800" dirty="0" smtClean="0">
                <a:cs typeface="Times New Roman" pitchFamily="18" charset="0"/>
              </a:rPr>
              <a:t>)</a:t>
            </a:r>
            <a:r>
              <a:rPr lang="en-US" sz="2800" dirty="0" smtClean="0"/>
              <a:t> in paper</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381000" y="1066800"/>
            <a:ext cx="3962399" cy="362207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648200" y="990600"/>
            <a:ext cx="3810000" cy="3745010"/>
          </a:xfrm>
          <a:prstGeom prst="rect">
            <a:avLst/>
          </a:prstGeom>
          <a:noFill/>
          <a:ln w="9525">
            <a:noFill/>
            <a:miter lim="800000"/>
            <a:headEnd/>
            <a:tailEnd/>
          </a:ln>
        </p:spPr>
      </p:pic>
      <p:sp>
        <p:nvSpPr>
          <p:cNvPr id="6" name="TextBox 5"/>
          <p:cNvSpPr txBox="1"/>
          <p:nvPr/>
        </p:nvSpPr>
        <p:spPr>
          <a:xfrm>
            <a:off x="533400" y="4724400"/>
            <a:ext cx="8229600" cy="1754326"/>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Figure 2. Cyclic voltammetry of paper soaked in 5 </a:t>
            </a:r>
            <a:r>
              <a:rPr lang="en-US" dirty="0" err="1" smtClean="0">
                <a:latin typeface="Times New Roman" pitchFamily="18" charset="0"/>
                <a:cs typeface="Times New Roman" pitchFamily="18" charset="0"/>
              </a:rPr>
              <a:t>mM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Ru</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bpy</a:t>
            </a:r>
            <a:r>
              <a:rPr lang="en-US"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3</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/pH 7.5 0.1 M phosphate buffer in contact with a screen-printed electrode at </a:t>
            </a:r>
            <a:r>
              <a:rPr lang="en-US" b="1" dirty="0" smtClean="0">
                <a:solidFill>
                  <a:srgbClr val="0C57C6"/>
                </a:solidFill>
                <a:latin typeface="Times New Roman" pitchFamily="18" charset="0"/>
                <a:cs typeface="Times New Roman" pitchFamily="18" charset="0"/>
              </a:rPr>
              <a:t>scan rates </a:t>
            </a:r>
            <a:r>
              <a:rPr lang="en-US" dirty="0" smtClean="0">
                <a:latin typeface="Times New Roman" pitchFamily="18" charset="0"/>
                <a:cs typeface="Times New Roman" pitchFamily="18" charset="0"/>
              </a:rPr>
              <a:t>of 0.05, 0.2, 0.5, and 1.0 V s</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 Dependence of peak current on the square root of the scan rate (b). The blue markers indicate the results for the </a:t>
            </a:r>
            <a:r>
              <a:rPr lang="en-US" b="1" dirty="0" smtClean="0">
                <a:latin typeface="Times New Roman" pitchFamily="18" charset="0"/>
                <a:cs typeface="Times New Roman" pitchFamily="18" charset="0"/>
              </a:rPr>
              <a:t>free solution </a:t>
            </a:r>
            <a:r>
              <a:rPr lang="en-US" dirty="0" smtClean="0">
                <a:latin typeface="Times New Roman" pitchFamily="18" charset="0"/>
                <a:cs typeface="Times New Roman" pitchFamily="18" charset="0"/>
              </a:rPr>
              <a:t>without paper, and the open circles represent the relationship in the </a:t>
            </a:r>
            <a:r>
              <a:rPr lang="en-US" b="1" dirty="0" smtClean="0">
                <a:latin typeface="Times New Roman" pitchFamily="18" charset="0"/>
                <a:cs typeface="Times New Roman" pitchFamily="18" charset="0"/>
              </a:rPr>
              <a:t>presence of paper</a:t>
            </a:r>
            <a:r>
              <a:rPr lang="en-US" dirty="0" smtClean="0">
                <a:latin typeface="Times New Roman" pitchFamily="18" charset="0"/>
                <a:cs typeface="Times New Roman" pitchFamily="18" charset="0"/>
              </a:rPr>
              <a:t>. The blue line represents the linear regression line between </a:t>
            </a:r>
            <a:r>
              <a:rPr lang="en-US" i="1"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p,ox</a:t>
            </a:r>
            <a:r>
              <a:rPr lang="en-US" dirty="0" smtClean="0">
                <a:latin typeface="Times New Roman" pitchFamily="18" charset="0"/>
                <a:cs typeface="Times New Roman" pitchFamily="18" charset="0"/>
              </a:rPr>
              <a:t> and (ν)</a:t>
            </a:r>
            <a:r>
              <a:rPr lang="en-US" baseline="30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for the filled circles only.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0"/>
            <a:ext cx="8229600" cy="743712"/>
          </a:xfrm>
        </p:spPr>
        <p:txBody>
          <a:bodyPr>
            <a:normAutofit fontScale="90000"/>
          </a:bodyPr>
          <a:lstStyle/>
          <a:p>
            <a:r>
              <a:rPr lang="en-US" dirty="0" smtClean="0"/>
              <a:t>ECL in Paper </a:t>
            </a:r>
            <a:r>
              <a:rPr lang="en-US" dirty="0" err="1" smtClean="0"/>
              <a:t>Microfluidics</a:t>
            </a:r>
            <a:endParaRPr lang="en-US" dirty="0"/>
          </a:p>
        </p:txBody>
      </p:sp>
      <p:sp>
        <p:nvSpPr>
          <p:cNvPr id="5" name="TextBox 4"/>
          <p:cNvSpPr txBox="1"/>
          <p:nvPr/>
        </p:nvSpPr>
        <p:spPr>
          <a:xfrm>
            <a:off x="990600" y="1600200"/>
            <a:ext cx="7010400"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The response was tested using solutions of two well-known </a:t>
            </a:r>
          </a:p>
          <a:p>
            <a:r>
              <a:rPr lang="en-US" sz="2000" dirty="0" smtClean="0">
                <a:latin typeface="Times New Roman" pitchFamily="18" charset="0"/>
                <a:cs typeface="Times New Roman" pitchFamily="18" charset="0"/>
              </a:rPr>
              <a:t>ECL </a:t>
            </a:r>
            <a:r>
              <a:rPr lang="en-US" sz="2000" b="1" dirty="0" err="1" smtClean="0">
                <a:latin typeface="Times New Roman" pitchFamily="18" charset="0"/>
                <a:cs typeface="Times New Roman" pitchFamily="18" charset="0"/>
              </a:rPr>
              <a:t>coreactants</a:t>
            </a:r>
            <a:r>
              <a:rPr lang="en-US" sz="2000" dirty="0" smtClean="0">
                <a:latin typeface="Times New Roman" pitchFamily="18" charset="0"/>
                <a:cs typeface="Times New Roman" pitchFamily="18" charset="0"/>
              </a:rPr>
              <a:t>: 2-(</a:t>
            </a:r>
            <a:r>
              <a:rPr lang="en-US" sz="2000" dirty="0" err="1" smtClean="0">
                <a:latin typeface="Times New Roman" pitchFamily="18" charset="0"/>
                <a:cs typeface="Times New Roman" pitchFamily="18" charset="0"/>
              </a:rPr>
              <a:t>dibutylamino</a:t>
            </a:r>
            <a:r>
              <a:rPr lang="en-US" sz="2000" dirty="0" smtClean="0">
                <a:latin typeface="Times New Roman" pitchFamily="18" charset="0"/>
                <a:cs typeface="Times New Roman" pitchFamily="18" charset="0"/>
              </a:rPr>
              <a:t>)ethanol (DBAE) and NADH.</a:t>
            </a:r>
            <a:endParaRPr lang="en-US" sz="20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cstate="print"/>
          <a:srcRect/>
          <a:stretch>
            <a:fillRect/>
          </a:stretch>
        </p:blipFill>
        <p:spPr bwMode="auto">
          <a:xfrm>
            <a:off x="0" y="2590800"/>
            <a:ext cx="5334000" cy="292417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36896" t="32292" r="27965" b="10417"/>
          <a:stretch>
            <a:fillRect/>
          </a:stretch>
        </p:blipFill>
        <p:spPr bwMode="auto">
          <a:xfrm>
            <a:off x="5070764" y="2362200"/>
            <a:ext cx="4073236" cy="3733800"/>
          </a:xfrm>
          <a:prstGeom prst="rect">
            <a:avLst/>
          </a:prstGeom>
          <a:noFill/>
          <a:ln w="9525">
            <a:noFill/>
            <a:miter lim="800000"/>
            <a:headEnd/>
            <a:tailEnd/>
          </a:ln>
        </p:spPr>
      </p:pic>
      <p:sp>
        <p:nvSpPr>
          <p:cNvPr id="6" name="TextBox 5"/>
          <p:cNvSpPr txBox="1"/>
          <p:nvPr/>
        </p:nvSpPr>
        <p:spPr>
          <a:xfrm>
            <a:off x="1143000" y="6211669"/>
            <a:ext cx="6324600" cy="646331"/>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Bard, J.A. </a:t>
            </a:r>
            <a:r>
              <a:rPr lang="en-US" i="1" dirty="0" err="1" smtClean="0">
                <a:latin typeface="Times New Roman" pitchFamily="18" charset="0"/>
                <a:cs typeface="Times New Roman" pitchFamily="18" charset="0"/>
              </a:rPr>
              <a:t>Electrogenerated</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chemiluminescence</a:t>
            </a:r>
            <a:r>
              <a:rPr lang="en-US" dirty="0" smtClean="0">
                <a:latin typeface="Times New Roman" pitchFamily="18" charset="0"/>
                <a:cs typeface="Times New Roman" pitchFamily="18" charset="0"/>
              </a:rPr>
              <a:t>.; Marcel Dekker: New York, 2006; pp 247.</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1219199"/>
            <a:ext cx="3886200" cy="366668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343400" y="1295400"/>
            <a:ext cx="3819732" cy="3529012"/>
          </a:xfrm>
          <a:prstGeom prst="rect">
            <a:avLst/>
          </a:prstGeom>
          <a:noFill/>
          <a:ln w="9525">
            <a:noFill/>
            <a:miter lim="800000"/>
            <a:headEnd/>
            <a:tailEnd/>
          </a:ln>
        </p:spPr>
      </p:pic>
      <p:sp>
        <p:nvSpPr>
          <p:cNvPr id="6" name="TextBox 5"/>
          <p:cNvSpPr txBox="1"/>
          <p:nvPr/>
        </p:nvSpPr>
        <p:spPr>
          <a:xfrm>
            <a:off x="533400" y="4800600"/>
            <a:ext cx="8077200" cy="1200329"/>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Figure 4. Calibration curves for DBAE between 3 </a:t>
            </a:r>
            <a:r>
              <a:rPr lang="en-US" dirty="0" err="1" smtClean="0">
                <a:latin typeface="Times New Roman" pitchFamily="18" charset="0"/>
                <a:cs typeface="Times New Roman" pitchFamily="18" charset="0"/>
              </a:rPr>
              <a:t>μM</a:t>
            </a:r>
            <a:r>
              <a:rPr lang="en-US" dirty="0" smtClean="0">
                <a:latin typeface="Times New Roman" pitchFamily="18" charset="0"/>
                <a:cs typeface="Times New Roman" pitchFamily="18" charset="0"/>
              </a:rPr>
              <a:t> and 10 </a:t>
            </a:r>
            <a:r>
              <a:rPr lang="en-US" dirty="0" err="1" smtClean="0">
                <a:latin typeface="Times New Roman" pitchFamily="18" charset="0"/>
                <a:cs typeface="Times New Roman" pitchFamily="18" charset="0"/>
              </a:rPr>
              <a:t>mM</a:t>
            </a:r>
            <a:r>
              <a:rPr lang="en-US" dirty="0" smtClean="0">
                <a:latin typeface="Times New Roman" pitchFamily="18" charset="0"/>
                <a:cs typeface="Times New Roman" pitchFamily="18" charset="0"/>
              </a:rPr>
              <a:t> (a) and NADH between 0.2 </a:t>
            </a:r>
            <a:r>
              <a:rPr lang="en-US" dirty="0" err="1" smtClean="0">
                <a:latin typeface="Times New Roman" pitchFamily="18" charset="0"/>
                <a:cs typeface="Times New Roman" pitchFamily="18" charset="0"/>
              </a:rPr>
              <a:t>mM</a:t>
            </a:r>
            <a:r>
              <a:rPr lang="en-US" dirty="0" smtClean="0">
                <a:latin typeface="Times New Roman" pitchFamily="18" charset="0"/>
                <a:cs typeface="Times New Roman" pitchFamily="18" charset="0"/>
              </a:rPr>
              <a:t> and 20 </a:t>
            </a:r>
            <a:r>
              <a:rPr lang="en-US" dirty="0" err="1" smtClean="0">
                <a:latin typeface="Times New Roman" pitchFamily="18" charset="0"/>
                <a:cs typeface="Times New Roman" pitchFamily="18" charset="0"/>
              </a:rPr>
              <a:t>mM</a:t>
            </a:r>
            <a:r>
              <a:rPr lang="en-US" dirty="0" smtClean="0">
                <a:latin typeface="Times New Roman" pitchFamily="18" charset="0"/>
                <a:cs typeface="Times New Roman" pitchFamily="18" charset="0"/>
              </a:rPr>
              <a:t> (b) using the paper </a:t>
            </a:r>
            <a:r>
              <a:rPr lang="en-US" dirty="0" err="1" smtClean="0">
                <a:latin typeface="Times New Roman" pitchFamily="18" charset="0"/>
                <a:cs typeface="Times New Roman" pitchFamily="18" charset="0"/>
              </a:rPr>
              <a:t>microfluidic</a:t>
            </a:r>
            <a:r>
              <a:rPr lang="en-US" dirty="0" smtClean="0">
                <a:latin typeface="Times New Roman" pitchFamily="18" charset="0"/>
                <a:cs typeface="Times New Roman" pitchFamily="18" charset="0"/>
              </a:rPr>
              <a:t> ECL sensors. The straight line depicts the linear range in both. The conditions and experimental parameters were the same as in Figure 3.</a:t>
            </a:r>
            <a:endParaRPr lang="en-US" dirty="0">
              <a:latin typeface="Times New Roman" pitchFamily="18" charset="0"/>
              <a:cs typeface="Times New Roman" pitchFamily="18" charset="0"/>
            </a:endParaRPr>
          </a:p>
        </p:txBody>
      </p:sp>
      <p:sp>
        <p:nvSpPr>
          <p:cNvPr id="7" name="标题 1"/>
          <p:cNvSpPr>
            <a:spLocks noGrp="1"/>
          </p:cNvSpPr>
          <p:nvPr>
            <p:ph type="title"/>
          </p:nvPr>
        </p:nvSpPr>
        <p:spPr>
          <a:xfrm>
            <a:off x="457200" y="457200"/>
            <a:ext cx="8229600" cy="838200"/>
          </a:xfrm>
        </p:spPr>
        <p:txBody>
          <a:bodyPr>
            <a:noAutofit/>
          </a:bodyPr>
          <a:lstStyle/>
          <a:p>
            <a:r>
              <a:rPr lang="en-US" sz="4400" dirty="0" smtClean="0"/>
              <a:t>The ECL response of the sensor</a:t>
            </a:r>
            <a:endParaRPr lang="en-US" sz="4400" dirty="0"/>
          </a:p>
        </p:txBody>
      </p:sp>
      <p:sp>
        <p:nvSpPr>
          <p:cNvPr id="8" name="TextBox 7"/>
          <p:cNvSpPr txBox="1"/>
          <p:nvPr/>
        </p:nvSpPr>
        <p:spPr>
          <a:xfrm>
            <a:off x="457200" y="6019800"/>
            <a:ext cx="8229600"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PMT</a:t>
            </a:r>
            <a:r>
              <a:rPr lang="en-US" dirty="0" smtClean="0">
                <a:latin typeface="Times New Roman" pitchFamily="18" charset="0"/>
                <a:cs typeface="Times New Roman" pitchFamily="18" charset="0"/>
              </a:rPr>
              <a:t>: photomultiplier tube, a custom-built light-tight Faraday cage with a high voltage power supply biased at 500 V.</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400" y="685800"/>
            <a:ext cx="8229600" cy="685800"/>
          </a:xfrm>
        </p:spPr>
        <p:txBody>
          <a:bodyPr>
            <a:normAutofit fontScale="90000"/>
          </a:bodyPr>
          <a:lstStyle/>
          <a:p>
            <a:r>
              <a:rPr lang="en-US" dirty="0" smtClean="0"/>
              <a:t>Mobile Phone Detector</a:t>
            </a:r>
            <a:endParaRPr lang="en-US" dirty="0"/>
          </a:p>
        </p:txBody>
      </p:sp>
      <p:sp>
        <p:nvSpPr>
          <p:cNvPr id="3" name="内容占位符 2"/>
          <p:cNvSpPr>
            <a:spLocks noGrp="1"/>
          </p:cNvSpPr>
          <p:nvPr>
            <p:ph idx="1"/>
          </p:nvPr>
        </p:nvSpPr>
        <p:spPr>
          <a:xfrm>
            <a:off x="457200" y="1447800"/>
            <a:ext cx="8229600" cy="3733800"/>
          </a:xfrm>
        </p:spPr>
        <p:txBody>
          <a:bodyPr>
            <a:noAutofit/>
          </a:bodyPr>
          <a:lstStyle/>
          <a:p>
            <a:r>
              <a:rPr lang="en-US" sz="2000" dirty="0" smtClean="0">
                <a:latin typeface="Times New Roman" pitchFamily="18" charset="0"/>
                <a:cs typeface="Times New Roman" pitchFamily="18" charset="0"/>
              </a:rPr>
              <a:t>Simple; cheap; commonplace and portable. </a:t>
            </a:r>
          </a:p>
          <a:p>
            <a:r>
              <a:rPr lang="en-US" sz="2000" dirty="0" smtClean="0">
                <a:latin typeface="Times New Roman" pitchFamily="18" charset="0"/>
                <a:cs typeface="Times New Roman" pitchFamily="18" charset="0"/>
              </a:rPr>
              <a:t>Use the </a:t>
            </a:r>
            <a:r>
              <a:rPr lang="en-US" sz="2400" b="1" dirty="0" smtClean="0">
                <a:latin typeface="Times New Roman" pitchFamily="18" charset="0"/>
                <a:cs typeface="Times New Roman" pitchFamily="18" charset="0"/>
              </a:rPr>
              <a:t>Samsung I8910 HD icon mobile phone</a:t>
            </a:r>
            <a:r>
              <a:rPr lang="en-US" sz="2000" dirty="0" smtClean="0">
                <a:latin typeface="Times New Roman" pitchFamily="18" charset="0"/>
                <a:cs typeface="Times New Roman" pitchFamily="18" charset="0"/>
              </a:rPr>
              <a:t> as the </a:t>
            </a:r>
            <a:r>
              <a:rPr lang="en-US" sz="2000" dirty="0" err="1" smtClean="0">
                <a:latin typeface="Times New Roman" pitchFamily="18" charset="0"/>
                <a:cs typeface="Times New Roman" pitchFamily="18" charset="0"/>
              </a:rPr>
              <a:t>photodetector</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Set to “</a:t>
            </a:r>
            <a:r>
              <a:rPr lang="en-US" sz="2400" b="1" dirty="0" smtClean="0">
                <a:latin typeface="Times New Roman" pitchFamily="18" charset="0"/>
                <a:cs typeface="Times New Roman" pitchFamily="18" charset="0"/>
              </a:rPr>
              <a:t>FIREWORK</a:t>
            </a:r>
            <a:r>
              <a:rPr lang="en-US" sz="2000" dirty="0" smtClean="0">
                <a:latin typeface="Times New Roman" pitchFamily="18" charset="0"/>
                <a:cs typeface="Times New Roman" pitchFamily="18" charset="0"/>
              </a:rPr>
              <a:t>” setting</a:t>
            </a:r>
          </a:p>
          <a:p>
            <a:pPr>
              <a:buNone/>
            </a:pPr>
            <a:r>
              <a:rPr lang="en-US" sz="2000" dirty="0" smtClean="0">
                <a:latin typeface="Times New Roman" pitchFamily="18" charset="0"/>
                <a:cs typeface="Times New Roman" pitchFamily="18" charset="0"/>
              </a:rPr>
              <a:t>       (Use longer exposure time to photograph bright objections against a dark background)</a:t>
            </a:r>
          </a:p>
          <a:p>
            <a:r>
              <a:rPr lang="en-US" sz="2000" dirty="0" smtClean="0">
                <a:latin typeface="Times New Roman" pitchFamily="18" charset="0"/>
                <a:cs typeface="Times New Roman" pitchFamily="18" charset="0"/>
              </a:rPr>
              <a:t>The pictures were analyzed using a </a:t>
            </a:r>
            <a:r>
              <a:rPr lang="en-US" sz="2400" b="1" dirty="0" smtClean="0">
                <a:latin typeface="Times New Roman" pitchFamily="18" charset="0"/>
                <a:cs typeface="Times New Roman" pitchFamily="18" charset="0"/>
              </a:rPr>
              <a:t>program</a:t>
            </a:r>
            <a:r>
              <a:rPr lang="en-US" sz="2000" dirty="0" smtClean="0">
                <a:latin typeface="Times New Roman" pitchFamily="18" charset="0"/>
                <a:cs typeface="Times New Roman" pitchFamily="18" charset="0"/>
              </a:rPr>
              <a:t> written in Python, which output the numerical total values of </a:t>
            </a:r>
            <a:r>
              <a:rPr lang="en-US" sz="2400" b="1" dirty="0" smtClean="0">
                <a:latin typeface="Times New Roman" pitchFamily="18" charset="0"/>
                <a:cs typeface="Times New Roman" pitchFamily="18" charset="0"/>
              </a:rPr>
              <a:t>pixels intensities</a:t>
            </a:r>
            <a:r>
              <a:rPr lang="en-US" sz="2000" dirty="0" smtClean="0">
                <a:latin typeface="Times New Roman" pitchFamily="18" charset="0"/>
                <a:cs typeface="Times New Roman" pitchFamily="18" charset="0"/>
              </a:rPr>
              <a:t>. it could be run on a PC or on the mobile phone itself.</a:t>
            </a:r>
          </a:p>
          <a:p>
            <a:endParaRPr lang="en-US" sz="2000" dirty="0" smtClean="0">
              <a:latin typeface="Times New Roman" pitchFamily="18" charset="0"/>
              <a:cs typeface="Times New Roman" pitchFamily="18" charset="0"/>
            </a:endParaRPr>
          </a:p>
        </p:txBody>
      </p:sp>
      <p:sp>
        <p:nvSpPr>
          <p:cNvPr id="6" name="TextBox 5"/>
          <p:cNvSpPr txBox="1"/>
          <p:nvPr/>
        </p:nvSpPr>
        <p:spPr>
          <a:xfrm>
            <a:off x="533400" y="5029200"/>
            <a:ext cx="8153400" cy="1631216"/>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Ambient light:</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“In the daylight, they used the </a:t>
            </a:r>
            <a:r>
              <a:rPr lang="en-US" sz="2000" b="1" dirty="0" smtClean="0">
                <a:latin typeface="Times New Roman" pitchFamily="18" charset="0"/>
                <a:cs typeface="Times New Roman" pitchFamily="18" charset="0"/>
              </a:rPr>
              <a:t>Perspex clamp </a:t>
            </a:r>
            <a:r>
              <a:rPr lang="en-US" sz="2000" dirty="0" smtClean="0">
                <a:latin typeface="Times New Roman" pitchFamily="18" charset="0"/>
                <a:cs typeface="Times New Roman" pitchFamily="18" charset="0"/>
              </a:rPr>
              <a:t>completely blackened except for a small disk opposite the working electrode, which was left transparent. Thus, when the clamp was held against the camera aperture, all external light was blocked.”</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400" y="533400"/>
            <a:ext cx="8229600" cy="762000"/>
          </a:xfrm>
        </p:spPr>
        <p:txBody>
          <a:bodyPr>
            <a:normAutofit/>
          </a:bodyPr>
          <a:lstStyle/>
          <a:p>
            <a:r>
              <a:rPr lang="en-US" sz="4000" dirty="0" smtClean="0"/>
              <a:t>ECL Detection Using a Camera Phone</a:t>
            </a:r>
            <a:endParaRPr lang="en-US" sz="4000" dirty="0"/>
          </a:p>
        </p:txBody>
      </p:sp>
      <p:sp>
        <p:nvSpPr>
          <p:cNvPr id="4" name="TextBox 3"/>
          <p:cNvSpPr txBox="1"/>
          <p:nvPr/>
        </p:nvSpPr>
        <p:spPr>
          <a:xfrm>
            <a:off x="685800" y="4495800"/>
            <a:ext cx="7924800" cy="2031325"/>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Figure 5. (a) Calibration curve between 0.5 </a:t>
            </a:r>
            <a:r>
              <a:rPr lang="en-US" dirty="0" err="1" smtClean="0">
                <a:latin typeface="Times New Roman" pitchFamily="18" charset="0"/>
                <a:cs typeface="Times New Roman" pitchFamily="18" charset="0"/>
              </a:rPr>
              <a:t>mM</a:t>
            </a:r>
            <a:r>
              <a:rPr lang="en-US" dirty="0" smtClean="0">
                <a:latin typeface="Times New Roman" pitchFamily="18" charset="0"/>
                <a:cs typeface="Times New Roman" pitchFamily="18" charset="0"/>
              </a:rPr>
              <a:t> and 20 </a:t>
            </a:r>
            <a:r>
              <a:rPr lang="en-US" dirty="0" err="1" smtClean="0">
                <a:latin typeface="Times New Roman" pitchFamily="18" charset="0"/>
                <a:cs typeface="Times New Roman" pitchFamily="18" charset="0"/>
              </a:rPr>
              <a:t>mM</a:t>
            </a:r>
            <a:r>
              <a:rPr lang="en-US" dirty="0" smtClean="0">
                <a:latin typeface="Times New Roman" pitchFamily="18" charset="0"/>
                <a:cs typeface="Times New Roman" pitchFamily="18" charset="0"/>
              </a:rPr>
              <a:t> for DBAE using paper </a:t>
            </a:r>
            <a:r>
              <a:rPr lang="en-US" dirty="0" err="1" smtClean="0">
                <a:latin typeface="Times New Roman" pitchFamily="18" charset="0"/>
                <a:cs typeface="Times New Roman" pitchFamily="18" charset="0"/>
              </a:rPr>
              <a:t>microfluidic</a:t>
            </a:r>
            <a:r>
              <a:rPr lang="en-US" dirty="0" smtClean="0">
                <a:latin typeface="Times New Roman" pitchFamily="18" charset="0"/>
                <a:cs typeface="Times New Roman" pitchFamily="18" charset="0"/>
              </a:rPr>
              <a:t> ECL sensor with mobile camera phone as the detector. The magnitude of the ECL signal is proportional to the intensity of the red pixels in the digital image. (b) Digital photographic images of ECL emission from the paper fluidic sensor obtained for various concentrations of DBAE using a camera phone. The ECL was initiated in each case by stepping the potential of the sensor from 0 to 1.25 V following application of a drop of sample.</a:t>
            </a:r>
          </a:p>
        </p:txBody>
      </p:sp>
      <p:pic>
        <p:nvPicPr>
          <p:cNvPr id="4098" name="Picture 2"/>
          <p:cNvPicPr>
            <a:picLocks noChangeAspect="1" noChangeArrowheads="1"/>
          </p:cNvPicPr>
          <p:nvPr/>
        </p:nvPicPr>
        <p:blipFill>
          <a:blip r:embed="rId3" cstate="print"/>
          <a:srcRect/>
          <a:stretch>
            <a:fillRect/>
          </a:stretch>
        </p:blipFill>
        <p:spPr bwMode="auto">
          <a:xfrm>
            <a:off x="381000" y="1447800"/>
            <a:ext cx="3496645" cy="28194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505200" y="1295400"/>
            <a:ext cx="361950" cy="28575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3886200" y="1600200"/>
            <a:ext cx="5029200" cy="2609850"/>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457200" y="3962400"/>
            <a:ext cx="314325"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3400" y="1524000"/>
            <a:ext cx="8229600" cy="4495800"/>
          </a:xfrm>
        </p:spPr>
        <p:txBody>
          <a:bodyPr>
            <a:normAutofit/>
          </a:bodyPr>
          <a:lstStyle/>
          <a:p>
            <a:pPr>
              <a:lnSpc>
                <a:spcPct val="200000"/>
              </a:lnSpc>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What is </a:t>
            </a:r>
            <a:r>
              <a:rPr lang="en-US" b="1" dirty="0" smtClean="0">
                <a:solidFill>
                  <a:srgbClr val="0C57C6"/>
                </a:solidFill>
                <a:effectLst>
                  <a:outerShdw blurRad="38100" dist="38100" dir="2700000" algn="tl">
                    <a:srgbClr val="000000">
                      <a:alpha val="43137"/>
                    </a:srgbClr>
                  </a:outerShdw>
                </a:effectLst>
                <a:latin typeface="Times New Roman" pitchFamily="18" charset="0"/>
                <a:cs typeface="Times New Roman" pitchFamily="18" charset="0"/>
              </a:rPr>
              <a:t>Microfluidic sensor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a:t>
            </a:r>
          </a:p>
          <a:p>
            <a:pPr>
              <a:lnSpc>
                <a:spcPct val="200000"/>
              </a:lnSpc>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Why </a:t>
            </a:r>
            <a:r>
              <a:rPr lang="en-US" b="1" dirty="0" smtClean="0">
                <a:solidFill>
                  <a:srgbClr val="0C57C6"/>
                </a:solidFill>
                <a:effectLst>
                  <a:outerShdw blurRad="38100" dist="38100" dir="2700000" algn="tl">
                    <a:srgbClr val="000000">
                      <a:alpha val="43137"/>
                    </a:srgbClr>
                  </a:outerShdw>
                </a:effectLst>
                <a:latin typeface="Times New Roman" pitchFamily="18" charset="0"/>
                <a:cs typeface="Times New Roman" pitchFamily="18" charset="0"/>
              </a:rPr>
              <a:t>paper</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-based ?</a:t>
            </a:r>
          </a:p>
          <a:p>
            <a:pPr>
              <a:lnSpc>
                <a:spcPct val="200000"/>
              </a:lnSpc>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How to </a:t>
            </a:r>
            <a:r>
              <a:rPr lang="en-US" b="1" dirty="0" smtClean="0">
                <a:solidFill>
                  <a:srgbClr val="0C57C6"/>
                </a:solidFill>
                <a:effectLst>
                  <a:outerShdw blurRad="38100" dist="38100" dir="2700000" algn="tl">
                    <a:srgbClr val="000000">
                      <a:alpha val="43137"/>
                    </a:srgbClr>
                  </a:outerShdw>
                </a:effectLst>
                <a:latin typeface="Times New Roman" pitchFamily="18" charset="0"/>
                <a:cs typeface="Times New Roman" pitchFamily="18" charset="0"/>
              </a:rPr>
              <a:t>make</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the Microfluidic sensor ?</a:t>
            </a:r>
          </a:p>
          <a:p>
            <a:pPr>
              <a:lnSpc>
                <a:spcPct val="200000"/>
              </a:lnSpc>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How does the Microfluidic sensor </a:t>
            </a:r>
            <a:r>
              <a:rPr lang="en-US" b="1" dirty="0" smtClean="0">
                <a:solidFill>
                  <a:srgbClr val="0C57C6"/>
                </a:solidFill>
                <a:effectLst>
                  <a:outerShdw blurRad="38100" dist="38100" dir="2700000" algn="tl">
                    <a:srgbClr val="000000">
                      <a:alpha val="43137"/>
                    </a:srgbClr>
                  </a:outerShdw>
                </a:effectLst>
                <a:latin typeface="Times New Roman" pitchFamily="18" charset="0"/>
                <a:cs typeface="Times New Roman" pitchFamily="18" charset="0"/>
              </a:rPr>
              <a:t>work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a:t>
            </a:r>
          </a:p>
          <a:p>
            <a:pPr>
              <a:lnSpc>
                <a:spcPct val="200000"/>
              </a:lnSpc>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How to combine the </a:t>
            </a:r>
            <a:r>
              <a:rPr lang="en-US" b="1" dirty="0" smtClean="0">
                <a:solidFill>
                  <a:srgbClr val="0C57C6"/>
                </a:solidFill>
                <a:effectLst>
                  <a:outerShdw blurRad="38100" dist="38100" dir="2700000" algn="tl">
                    <a:srgbClr val="000000">
                      <a:alpha val="43137"/>
                    </a:srgbClr>
                  </a:outerShdw>
                </a:effectLst>
                <a:latin typeface="Times New Roman" pitchFamily="18" charset="0"/>
                <a:cs typeface="Times New Roman" pitchFamily="18" charset="0"/>
              </a:rPr>
              <a:t>ECL</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with Microfluidic sensor ?</a:t>
            </a:r>
          </a:p>
        </p:txBody>
      </p:sp>
      <p:sp>
        <p:nvSpPr>
          <p:cNvPr id="5" name="标题 1"/>
          <p:cNvSpPr>
            <a:spLocks noGrp="1"/>
          </p:cNvSpPr>
          <p:nvPr>
            <p:ph type="title"/>
          </p:nvPr>
        </p:nvSpPr>
        <p:spPr>
          <a:xfrm>
            <a:off x="533400" y="762000"/>
            <a:ext cx="8229600" cy="685800"/>
          </a:xfrm>
        </p:spPr>
        <p:txBody>
          <a:bodyPr>
            <a:normAutofit fontScale="90000"/>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09600"/>
            <a:ext cx="8229600" cy="819912"/>
          </a:xfrm>
        </p:spPr>
        <p:txBody>
          <a:bodyPr/>
          <a:lstStyle/>
          <a:p>
            <a:r>
              <a:rPr lang="en-US" dirty="0" smtClean="0"/>
              <a:t>Future work</a:t>
            </a:r>
            <a:endParaRPr lang="en-US" dirty="0"/>
          </a:p>
        </p:txBody>
      </p:sp>
      <p:sp>
        <p:nvSpPr>
          <p:cNvPr id="3" name="内容占位符 2"/>
          <p:cNvSpPr>
            <a:spLocks noGrp="1"/>
          </p:cNvSpPr>
          <p:nvPr>
            <p:ph idx="1"/>
          </p:nvPr>
        </p:nvSpPr>
        <p:spPr>
          <a:xfrm>
            <a:off x="457200" y="1524000"/>
            <a:ext cx="8229600" cy="3048000"/>
          </a:xfrm>
        </p:spPr>
        <p:txBody>
          <a:bodyPr>
            <a:noAutofit/>
          </a:bodyPr>
          <a:lstStyle/>
          <a:p>
            <a:pPr algn="just">
              <a:buNone/>
            </a:pPr>
            <a:r>
              <a:rPr lang="en-US" sz="18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 lower detection limit is almost certainly achievable with further optimization of chemistry and camera parameters. </a:t>
            </a:r>
          </a:p>
          <a:p>
            <a:pPr algn="just">
              <a:buNone/>
            </a:pP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The settings on the phone do not allow </a:t>
            </a:r>
            <a:r>
              <a:rPr lang="en-US" sz="2000" dirty="0" smtClean="0">
                <a:solidFill>
                  <a:srgbClr val="FF0000"/>
                </a:solidFill>
                <a:latin typeface="Times New Roman" pitchFamily="18" charset="0"/>
                <a:cs typeface="Times New Roman" pitchFamily="18" charset="0"/>
              </a:rPr>
              <a:t>direct manipulation of the </a:t>
            </a:r>
            <a:r>
              <a:rPr lang="en-US" sz="2000" b="1" dirty="0" smtClean="0">
                <a:solidFill>
                  <a:srgbClr val="FF0000"/>
                </a:solidFill>
                <a:latin typeface="Times New Roman" pitchFamily="18" charset="0"/>
                <a:cs typeface="Times New Roman" pitchFamily="18" charset="0"/>
              </a:rPr>
              <a:t>exposure time</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The ability to do so would undoubtedly enhance sensitivity because the ECL emission can be sustained for several seconds.</a:t>
            </a:r>
          </a:p>
          <a:p>
            <a:pPr algn="just">
              <a:buNone/>
            </a:pP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Market prospect.</a:t>
            </a:r>
          </a:p>
          <a:p>
            <a:pPr algn="just">
              <a:buNone/>
            </a:pPr>
            <a:endParaRPr lang="en-US" sz="2000" dirty="0">
              <a:latin typeface="Times New Roman" pitchFamily="18" charset="0"/>
              <a:cs typeface="Times New Roman" pitchFamily="18" charset="0"/>
            </a:endParaRPr>
          </a:p>
        </p:txBody>
      </p:sp>
      <p:pic>
        <p:nvPicPr>
          <p:cNvPr id="2050" name="Picture 2" descr="C:\Users\Sylvia\Desktop\hunger.jpg"/>
          <p:cNvPicPr>
            <a:picLocks noChangeAspect="1" noChangeArrowheads="1"/>
          </p:cNvPicPr>
          <p:nvPr/>
        </p:nvPicPr>
        <p:blipFill>
          <a:blip r:embed="rId2" cstate="print"/>
          <a:srcRect/>
          <a:stretch>
            <a:fillRect/>
          </a:stretch>
        </p:blipFill>
        <p:spPr bwMode="auto">
          <a:xfrm>
            <a:off x="4343400" y="3657600"/>
            <a:ext cx="4191000" cy="2996565"/>
          </a:xfrm>
          <a:prstGeom prst="rect">
            <a:avLst/>
          </a:prstGeom>
          <a:noFill/>
        </p:spPr>
      </p:pic>
      <p:pic>
        <p:nvPicPr>
          <p:cNvPr id="2051" name="Picture 3" descr="C:\Users\Sylvia\Desktop\aggressively-treated-diabetes.jpg"/>
          <p:cNvPicPr>
            <a:picLocks noChangeAspect="1" noChangeArrowheads="1"/>
          </p:cNvPicPr>
          <p:nvPr/>
        </p:nvPicPr>
        <p:blipFill>
          <a:blip r:embed="rId3" cstate="print"/>
          <a:srcRect/>
          <a:stretch>
            <a:fillRect/>
          </a:stretch>
        </p:blipFill>
        <p:spPr bwMode="auto">
          <a:xfrm>
            <a:off x="762000" y="4343400"/>
            <a:ext cx="3406401" cy="228123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819912"/>
          </a:xfrm>
        </p:spPr>
        <p:txBody>
          <a:bodyPr/>
          <a:lstStyle/>
          <a:p>
            <a:r>
              <a:rPr lang="en-US" dirty="0" smtClean="0"/>
              <a:t>References</a:t>
            </a:r>
            <a:endParaRPr lang="en-US" dirty="0"/>
          </a:p>
        </p:txBody>
      </p:sp>
      <p:sp>
        <p:nvSpPr>
          <p:cNvPr id="3" name="内容占位符 2"/>
          <p:cNvSpPr>
            <a:spLocks noGrp="1"/>
          </p:cNvSpPr>
          <p:nvPr>
            <p:ph idx="1"/>
          </p:nvPr>
        </p:nvSpPr>
        <p:spPr/>
        <p:txBody>
          <a:bodyPr>
            <a:normAutofit/>
          </a:bodyPr>
          <a:lstStyle/>
          <a:p>
            <a:pPr algn="just">
              <a:buNone/>
            </a:pPr>
            <a:r>
              <a:rPr lang="en-US" sz="2000" dirty="0" smtClean="0">
                <a:latin typeface="Times New Roman" pitchFamily="18" charset="0"/>
                <a:cs typeface="Times New Roman" pitchFamily="18" charset="0"/>
              </a:rPr>
              <a:t>[1] </a:t>
            </a:r>
            <a:r>
              <a:rPr lang="en-US" sz="2000" dirty="0" err="1" smtClean="0">
                <a:latin typeface="Times New Roman" pitchFamily="18" charset="0"/>
                <a:cs typeface="Times New Roman" pitchFamily="18" charset="0"/>
              </a:rPr>
              <a:t>Whitesides</a:t>
            </a:r>
            <a:r>
              <a:rPr lang="en-US" sz="2000" dirty="0" smtClean="0">
                <a:latin typeface="Times New Roman" pitchFamily="18" charset="0"/>
                <a:cs typeface="Times New Roman" pitchFamily="18" charset="0"/>
              </a:rPr>
              <a:t>, M.G. The origins and the future of </a:t>
            </a:r>
            <a:r>
              <a:rPr lang="en-US" sz="2000" dirty="0" err="1" smtClean="0">
                <a:latin typeface="Times New Roman" pitchFamily="18" charset="0"/>
                <a:cs typeface="Times New Roman" pitchFamily="18" charset="0"/>
              </a:rPr>
              <a:t>microfluidics</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Nature</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2006</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442</a:t>
            </a:r>
            <a:r>
              <a:rPr lang="en-US" sz="2000" dirty="0" smtClean="0">
                <a:latin typeface="Times New Roman" pitchFamily="18" charset="0"/>
                <a:cs typeface="Times New Roman" pitchFamily="18" charset="0"/>
              </a:rPr>
              <a:t>, 27. </a:t>
            </a:r>
          </a:p>
          <a:p>
            <a:pPr>
              <a:buNone/>
            </a:pPr>
            <a:r>
              <a:rPr lang="en-US" sz="2000" dirty="0" smtClean="0">
                <a:latin typeface="Times New Roman" pitchFamily="18" charset="0"/>
                <a:cs typeface="Times New Roman" pitchFamily="18" charset="0"/>
              </a:rPr>
              <a:t>[2] Martinez, A W, </a:t>
            </a:r>
            <a:r>
              <a:rPr lang="en-US" sz="2000" i="1" dirty="0" smtClean="0">
                <a:latin typeface="Times New Roman" pitchFamily="18" charset="0"/>
                <a:cs typeface="Times New Roman" pitchFamily="18" charset="0"/>
              </a:rPr>
              <a:t>et al</a:t>
            </a:r>
            <a:r>
              <a:rPr lang="en-US" sz="2000" dirty="0" smtClean="0">
                <a:latin typeface="Times New Roman" pitchFamily="18" charset="0"/>
                <a:cs typeface="Times New Roman" pitchFamily="18" charset="0"/>
              </a:rPr>
              <a:t>. Simple telemedicine for developing regions: Camera phones and paper-based </a:t>
            </a:r>
            <a:r>
              <a:rPr lang="en-US" sz="2000" dirty="0" err="1" smtClean="0">
                <a:latin typeface="Times New Roman" pitchFamily="18" charset="0"/>
                <a:cs typeface="Times New Roman" pitchFamily="18" charset="0"/>
              </a:rPr>
              <a:t>microfluidic</a:t>
            </a:r>
            <a:r>
              <a:rPr lang="en-US" sz="2000" dirty="0" smtClean="0">
                <a:latin typeface="Times New Roman" pitchFamily="18" charset="0"/>
                <a:cs typeface="Times New Roman" pitchFamily="18" charset="0"/>
              </a:rPr>
              <a:t> devices for real-time, off-site diagnosis. </a:t>
            </a:r>
            <a:r>
              <a:rPr lang="en-US" sz="2000" i="1" dirty="0" smtClean="0">
                <a:latin typeface="Times New Roman" pitchFamily="18" charset="0"/>
                <a:cs typeface="Times New Roman" pitchFamily="18" charset="0"/>
              </a:rPr>
              <a:t>Anal. Chem. </a:t>
            </a:r>
            <a:r>
              <a:rPr lang="en-US" sz="2000" b="1" dirty="0" smtClean="0">
                <a:latin typeface="Times New Roman" pitchFamily="18" charset="0"/>
                <a:cs typeface="Times New Roman" pitchFamily="18" charset="0"/>
              </a:rPr>
              <a:t>2008</a:t>
            </a:r>
            <a:r>
              <a:rPr lang="en-US" sz="2000" i="1" dirty="0" smtClean="0">
                <a:latin typeface="Times New Roman" pitchFamily="18" charset="0"/>
                <a:cs typeface="Times New Roman" pitchFamily="18" charset="0"/>
              </a:rPr>
              <a:t>, 80</a:t>
            </a:r>
            <a:r>
              <a:rPr lang="en-US" sz="2000" dirty="0" smtClean="0">
                <a:latin typeface="Times New Roman" pitchFamily="18" charset="0"/>
                <a:cs typeface="Times New Roman" pitchFamily="18" charset="0"/>
              </a:rPr>
              <a:t>, 3699-3707.</a:t>
            </a:r>
          </a:p>
          <a:p>
            <a:pPr>
              <a:buNone/>
            </a:pPr>
            <a:r>
              <a:rPr lang="en-US" sz="2000" dirty="0" smtClean="0">
                <a:latin typeface="Times New Roman" pitchFamily="18" charset="0"/>
                <a:cs typeface="Times New Roman" pitchFamily="18" charset="0"/>
              </a:rPr>
              <a:t>[3] Delaney, L.J.; Hogan, F.C.,; </a:t>
            </a:r>
            <a:r>
              <a:rPr lang="en-US" sz="2000" dirty="0" err="1" smtClean="0">
                <a:latin typeface="Times New Roman" pitchFamily="18" charset="0"/>
                <a:cs typeface="Times New Roman" pitchFamily="18" charset="0"/>
              </a:rPr>
              <a:t>Tian</a:t>
            </a:r>
            <a:r>
              <a:rPr lang="en-US" sz="2000" dirty="0" smtClean="0">
                <a:latin typeface="Times New Roman" pitchFamily="18" charset="0"/>
                <a:cs typeface="Times New Roman" pitchFamily="18" charset="0"/>
              </a:rPr>
              <a:t>, J.; </a:t>
            </a:r>
            <a:r>
              <a:rPr lang="en-US" sz="2000" dirty="0" err="1" smtClean="0">
                <a:latin typeface="Times New Roman" pitchFamily="18" charset="0"/>
                <a:cs typeface="Times New Roman" pitchFamily="18" charset="0"/>
              </a:rPr>
              <a:t>Shen</a:t>
            </a:r>
            <a:r>
              <a:rPr lang="en-US" sz="2000" dirty="0" smtClean="0">
                <a:latin typeface="Times New Roman" pitchFamily="18" charset="0"/>
                <a:cs typeface="Times New Roman" pitchFamily="18" charset="0"/>
              </a:rPr>
              <a:t>, W. </a:t>
            </a:r>
            <a:r>
              <a:rPr lang="en-US" sz="2000" dirty="0" err="1" smtClean="0">
                <a:latin typeface="Times New Roman" pitchFamily="18" charset="0"/>
                <a:cs typeface="Times New Roman" pitchFamily="18" charset="0"/>
              </a:rPr>
              <a:t>Electrogenerated</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Chemiluminescence</a:t>
            </a:r>
            <a:r>
              <a:rPr lang="en-US" sz="2000" dirty="0" smtClean="0">
                <a:latin typeface="Times New Roman" pitchFamily="18" charset="0"/>
                <a:cs typeface="Times New Roman" pitchFamily="18" charset="0"/>
              </a:rPr>
              <a:t> Detection in Paper-Based Microfluidic Sensors. </a:t>
            </a:r>
            <a:r>
              <a:rPr lang="en-US" sz="2000" i="1" dirty="0" smtClean="0">
                <a:latin typeface="Times New Roman" pitchFamily="18" charset="0"/>
                <a:cs typeface="Times New Roman" pitchFamily="18" charset="0"/>
              </a:rPr>
              <a:t>Anal. Chem.</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2011</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83</a:t>
            </a:r>
            <a:r>
              <a:rPr lang="en-US" sz="2000" dirty="0" smtClean="0">
                <a:latin typeface="Times New Roman" pitchFamily="18" charset="0"/>
                <a:cs typeface="Times New Roman" pitchFamily="18" charset="0"/>
              </a:rPr>
              <a:t>, 1300–1306.</a:t>
            </a:r>
          </a:p>
          <a:p>
            <a:pPr>
              <a:buNone/>
            </a:pPr>
            <a:r>
              <a:rPr lang="en-US" sz="2000" dirty="0" smtClean="0">
                <a:latin typeface="Times New Roman" pitchFamily="18" charset="0"/>
                <a:cs typeface="Times New Roman" pitchFamily="18" charset="0"/>
              </a:rPr>
              <a:t>[4] Bard, J.A. </a:t>
            </a:r>
            <a:r>
              <a:rPr lang="en-US" sz="2000" i="1" dirty="0" err="1" smtClean="0">
                <a:latin typeface="Times New Roman" pitchFamily="18" charset="0"/>
                <a:cs typeface="Times New Roman" pitchFamily="18" charset="0"/>
              </a:rPr>
              <a:t>Electrogenerated</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chemiluminescence</a:t>
            </a:r>
            <a:r>
              <a:rPr lang="en-US" sz="2000" dirty="0" smtClean="0">
                <a:latin typeface="Times New Roman" pitchFamily="18" charset="0"/>
                <a:cs typeface="Times New Roman" pitchFamily="18" charset="0"/>
              </a:rPr>
              <a:t>.; Marcel Dekker: New York, 2006; pp 247.</a:t>
            </a:r>
          </a:p>
          <a:p>
            <a:pPr>
              <a:buNone/>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78627" y="914400"/>
            <a:ext cx="5213478"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dirty="0" smtClean="0">
                <a:ln w="11430">
                  <a:noFill/>
                </a:ln>
                <a:solidFill>
                  <a:srgbClr val="FF0000"/>
                </a:solidFill>
                <a:effectLst>
                  <a:outerShdw blurRad="50800" dist="39000" dir="5460000" algn="tl">
                    <a:srgbClr val="000000">
                      <a:alpha val="38000"/>
                    </a:srgbClr>
                  </a:outerShdw>
                </a:effectLst>
              </a:rPr>
              <a:t>Thank you for</a:t>
            </a:r>
          </a:p>
          <a:p>
            <a:pPr algn="ctr"/>
            <a:r>
              <a:rPr lang="en-US" altLang="zh-CN" sz="5400" b="1" dirty="0" smtClean="0">
                <a:ln w="11430">
                  <a:noFill/>
                </a:ln>
                <a:solidFill>
                  <a:srgbClr val="FF0000"/>
                </a:solidFill>
                <a:effectLst>
                  <a:outerShdw blurRad="50800" dist="39000" dir="5460000" algn="tl">
                    <a:srgbClr val="000000">
                      <a:alpha val="38000"/>
                    </a:srgbClr>
                  </a:outerShdw>
                </a:effectLst>
              </a:rPr>
              <a:t> your attention!</a:t>
            </a:r>
            <a:endParaRPr lang="zh-CN" altLang="en-US" sz="5400" b="1" dirty="0">
              <a:ln w="11430">
                <a:noFill/>
              </a:ln>
              <a:solidFill>
                <a:srgbClr val="FF0000"/>
              </a:solidFill>
              <a:effectLst>
                <a:outerShdw blurRad="50800" dist="39000" dir="5460000" algn="tl">
                  <a:srgbClr val="000000">
                    <a:alpha val="38000"/>
                  </a:srgbClr>
                </a:outerShdw>
              </a:effectLst>
            </a:endParaRPr>
          </a:p>
        </p:txBody>
      </p:sp>
      <p:sp>
        <p:nvSpPr>
          <p:cNvPr id="5" name="矩形 4"/>
          <p:cNvSpPr/>
          <p:nvPr/>
        </p:nvSpPr>
        <p:spPr>
          <a:xfrm>
            <a:off x="2819400" y="3429000"/>
            <a:ext cx="3397341" cy="923330"/>
          </a:xfrm>
          <a:prstGeom prst="rect">
            <a:avLst/>
          </a:prstGeom>
          <a:noFill/>
        </p:spPr>
        <p:txBody>
          <a:bodyPr wrap="none" lIns="91440" tIns="45720" rIns="91440" bIns="45720">
            <a:spAutoFit/>
          </a:bodyPr>
          <a:lstStyle/>
          <a:p>
            <a:pPr algn="ctr"/>
            <a:r>
              <a:rPr lang="en-US" altLang="zh-CN"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Questions?</a:t>
            </a:r>
            <a:endParaRPr lang="zh-CN" alt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944562"/>
          </a:xfrm>
        </p:spPr>
        <p:txBody>
          <a:bodyPr>
            <a:normAutofit fontScale="90000"/>
          </a:bodyPr>
          <a:lstStyle/>
          <a:p>
            <a:r>
              <a:rPr lang="en-US" baseline="0" dirty="0" smtClean="0">
                <a:latin typeface="AdvMyrsemi_B"/>
              </a:rPr>
              <a:t>Microfluidic Sensor</a:t>
            </a:r>
            <a:br>
              <a:rPr lang="en-US" baseline="0" dirty="0" smtClean="0">
                <a:latin typeface="AdvMyrsemi_B"/>
              </a:rPr>
            </a:br>
            <a:r>
              <a:rPr lang="en-US" sz="2200" dirty="0" smtClean="0">
                <a:latin typeface="AdvMyrsemi_B"/>
              </a:rPr>
              <a:t>(</a:t>
            </a:r>
            <a:r>
              <a:rPr lang="en-US" sz="2200" dirty="0" err="1" smtClean="0">
                <a:latin typeface="Symbol" pitchFamily="18" charset="2"/>
              </a:rPr>
              <a:t>m</a:t>
            </a:r>
            <a:r>
              <a:rPr lang="en-US" sz="2200" dirty="0" err="1" smtClean="0">
                <a:latin typeface="AdvMyrsemi_B"/>
              </a:rPr>
              <a:t>PAD</a:t>
            </a:r>
            <a:r>
              <a:rPr lang="en-US" sz="2200" dirty="0" smtClean="0">
                <a:latin typeface="AdvMyrsemi_B"/>
              </a:rPr>
              <a:t>)</a:t>
            </a:r>
            <a:endParaRPr lang="en-US" dirty="0"/>
          </a:p>
        </p:txBody>
      </p:sp>
      <p:sp>
        <p:nvSpPr>
          <p:cNvPr id="3" name="内容占位符 2"/>
          <p:cNvSpPr>
            <a:spLocks noGrp="1"/>
          </p:cNvSpPr>
          <p:nvPr>
            <p:ph idx="1"/>
          </p:nvPr>
        </p:nvSpPr>
        <p:spPr>
          <a:xfrm>
            <a:off x="457200" y="1600200"/>
            <a:ext cx="8229600" cy="4572000"/>
          </a:xfrm>
        </p:spPr>
        <p:txBody>
          <a:bodyPr>
            <a:normAutofit fontScale="92500" lnSpcReduction="10000"/>
          </a:bodyPr>
          <a:lstStyle/>
          <a:p>
            <a:pPr>
              <a:buNone/>
            </a:pPr>
            <a:r>
              <a:rPr lang="en-US" sz="2000" dirty="0" smtClean="0">
                <a:latin typeface="Times New Roman" pitchFamily="18" charset="0"/>
                <a:cs typeface="Times New Roman" pitchFamily="18" charset="0"/>
              </a:rPr>
              <a:t>     What is </a:t>
            </a:r>
            <a:r>
              <a:rPr lang="en-US" sz="2000" dirty="0" err="1" smtClean="0">
                <a:latin typeface="Times New Roman" pitchFamily="18" charset="0"/>
                <a:cs typeface="Times New Roman" pitchFamily="18" charset="0"/>
              </a:rPr>
              <a:t>microfluidics</a:t>
            </a:r>
            <a:r>
              <a:rPr lang="en-US" sz="2000" dirty="0" smtClean="0">
                <a:latin typeface="Times New Roman" pitchFamily="18" charset="0"/>
                <a:cs typeface="Times New Roman" pitchFamily="18" charset="0"/>
              </a:rPr>
              <a:t>? “It is the science and technology of systems that process or manipulate small (10</a:t>
            </a:r>
            <a:r>
              <a:rPr lang="en-US" sz="2000" baseline="30000" dirty="0" smtClean="0">
                <a:latin typeface="Times New Roman" pitchFamily="18" charset="0"/>
                <a:cs typeface="Times New Roman" pitchFamily="18" charset="0"/>
              </a:rPr>
              <a:t>-9</a:t>
            </a:r>
            <a:r>
              <a:rPr lang="en-US" sz="2000" dirty="0" smtClean="0">
                <a:latin typeface="Times New Roman" pitchFamily="18" charset="0"/>
                <a:cs typeface="Times New Roman" pitchFamily="18" charset="0"/>
              </a:rPr>
              <a:t> to 10</a:t>
            </a:r>
            <a:r>
              <a:rPr lang="en-US" sz="2000" baseline="30000" dirty="0" smtClean="0">
                <a:latin typeface="Times New Roman" pitchFamily="18" charset="0"/>
                <a:cs typeface="Times New Roman" pitchFamily="18" charset="0"/>
              </a:rPr>
              <a:t>-18 </a:t>
            </a:r>
            <a:r>
              <a:rPr lang="en-US" sz="2000" dirty="0" err="1" smtClean="0">
                <a:latin typeface="Times New Roman" pitchFamily="18" charset="0"/>
                <a:cs typeface="Times New Roman" pitchFamily="18" charset="0"/>
              </a:rPr>
              <a:t>litres</a:t>
            </a:r>
            <a:r>
              <a:rPr lang="en-US" sz="2000" dirty="0" smtClean="0">
                <a:latin typeface="Times New Roman" pitchFamily="18" charset="0"/>
                <a:cs typeface="Times New Roman" pitchFamily="18" charset="0"/>
              </a:rPr>
              <a:t>) amounts of fluids, using channels with dimensions of tens to hundreds of </a:t>
            </a:r>
            <a:r>
              <a:rPr lang="en-US" sz="2000" dirty="0" err="1" smtClean="0">
                <a:latin typeface="Times New Roman" pitchFamily="18" charset="0"/>
                <a:cs typeface="Times New Roman" pitchFamily="18" charset="0"/>
              </a:rPr>
              <a:t>micrometres</a:t>
            </a:r>
            <a:r>
              <a:rPr lang="en-US" sz="2000" dirty="0" smtClean="0">
                <a:latin typeface="Times New Roman" pitchFamily="18" charset="0"/>
                <a:cs typeface="Times New Roman" pitchFamily="18" charset="0"/>
              </a:rPr>
              <a:t>.” </a:t>
            </a:r>
            <a:r>
              <a:rPr lang="en-US" sz="2000" baseline="30000" dirty="0" smtClean="0">
                <a:latin typeface="Times New Roman" pitchFamily="18" charset="0"/>
                <a:cs typeface="Times New Roman" pitchFamily="18" charset="0"/>
              </a:rPr>
              <a:t>[1]</a:t>
            </a:r>
          </a:p>
          <a:p>
            <a:pPr>
              <a:buNone/>
            </a:pPr>
            <a:endParaRPr lang="en-US" sz="2000" b="1" dirty="0" smtClean="0">
              <a:latin typeface="Times New Roman" pitchFamily="18" charset="0"/>
              <a:cs typeface="Times New Roman" pitchFamily="18" charset="0"/>
            </a:endParaRPr>
          </a:p>
          <a:p>
            <a:pPr>
              <a:buNone/>
            </a:pPr>
            <a:endParaRPr lang="en-US" sz="2000" b="1"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                    Micro</a:t>
            </a:r>
          </a:p>
          <a:p>
            <a:pPr>
              <a:buNone/>
            </a:pP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Microfluidic devices :</a:t>
            </a:r>
          </a:p>
          <a:p>
            <a:r>
              <a:rPr lang="en-US" sz="2200" dirty="0" smtClean="0">
                <a:latin typeface="Times New Roman" pitchFamily="18" charset="0"/>
                <a:cs typeface="Times New Roman" pitchFamily="18" charset="0"/>
              </a:rPr>
              <a:t>Very small quantities </a:t>
            </a:r>
            <a:r>
              <a:rPr lang="en-US" sz="2200" dirty="0">
                <a:latin typeface="Times New Roman" pitchFamily="18" charset="0"/>
                <a:cs typeface="Times New Roman" pitchFamily="18" charset="0"/>
              </a:rPr>
              <a:t>of sample,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Limit </a:t>
            </a:r>
            <a:r>
              <a:rPr lang="en-US" sz="2200" dirty="0">
                <a:latin typeface="Times New Roman" pitchFamily="18" charset="0"/>
                <a:cs typeface="Times New Roman" pitchFamily="18" charset="0"/>
              </a:rPr>
              <a:t>reagent use,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High resolution and sensitivity</a:t>
            </a:r>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Low </a:t>
            </a:r>
            <a:r>
              <a:rPr lang="en-US" sz="2200" dirty="0">
                <a:latin typeface="Times New Roman" pitchFamily="18" charset="0"/>
                <a:cs typeface="Times New Roman" pitchFamily="18" charset="0"/>
              </a:rPr>
              <a:t>cost,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Short times.</a:t>
            </a:r>
            <a:endParaRPr lang="en-US" sz="2400" dirty="0" smtClean="0">
              <a:latin typeface="Times New Roman" pitchFamily="18" charset="0"/>
              <a:cs typeface="Times New Roman" pitchFamily="18" charset="0"/>
            </a:endParaRPr>
          </a:p>
        </p:txBody>
      </p:sp>
      <p:sp>
        <p:nvSpPr>
          <p:cNvPr id="4" name="TextBox 3"/>
          <p:cNvSpPr txBox="1"/>
          <p:nvPr/>
        </p:nvSpPr>
        <p:spPr>
          <a:xfrm>
            <a:off x="3124200" y="2667000"/>
            <a:ext cx="3124200"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small volumes (</a:t>
            </a:r>
            <a:r>
              <a:rPr lang="en-US" dirty="0" err="1" smtClean="0">
                <a:latin typeface="Times New Roman" pitchFamily="18" charset="0"/>
                <a:cs typeface="Times New Roman" pitchFamily="18" charset="0"/>
              </a:rPr>
              <a:t>nl</a:t>
            </a:r>
            <a:r>
              <a:rPr lang="en-US" dirty="0" smtClean="0">
                <a:latin typeface="Times New Roman" pitchFamily="18" charset="0"/>
                <a:cs typeface="Times New Roman" pitchFamily="18" charset="0"/>
              </a:rPr>
              <a:t>, pl, fl)</a:t>
            </a:r>
          </a:p>
          <a:p>
            <a:r>
              <a:rPr lang="en-US" dirty="0" smtClean="0">
                <a:latin typeface="Times New Roman" pitchFamily="18" charset="0"/>
                <a:cs typeface="Times New Roman" pitchFamily="18" charset="0"/>
              </a:rPr>
              <a:t>small size</a:t>
            </a:r>
          </a:p>
          <a:p>
            <a:r>
              <a:rPr lang="en-US" dirty="0" smtClean="0">
                <a:latin typeface="Times New Roman" pitchFamily="18" charset="0"/>
                <a:cs typeface="Times New Roman" pitchFamily="18" charset="0"/>
              </a:rPr>
              <a:t>low energy consumption</a:t>
            </a:r>
          </a:p>
          <a:p>
            <a:r>
              <a:rPr lang="en-US" dirty="0" smtClean="0">
                <a:latin typeface="Times New Roman" pitchFamily="18" charset="0"/>
                <a:cs typeface="Times New Roman" pitchFamily="18" charset="0"/>
              </a:rPr>
              <a:t>effects of the micro domain</a:t>
            </a:r>
            <a:endParaRPr lang="en-US" dirty="0"/>
          </a:p>
        </p:txBody>
      </p:sp>
      <p:sp>
        <p:nvSpPr>
          <p:cNvPr id="5" name="左大括号 4"/>
          <p:cNvSpPr/>
          <p:nvPr/>
        </p:nvSpPr>
        <p:spPr>
          <a:xfrm>
            <a:off x="2743200" y="2743200"/>
            <a:ext cx="381000" cy="99060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 name="TextBox 5"/>
          <p:cNvSpPr txBox="1"/>
          <p:nvPr/>
        </p:nvSpPr>
        <p:spPr>
          <a:xfrm>
            <a:off x="1752600" y="6248400"/>
            <a:ext cx="5257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Whitesides</a:t>
            </a:r>
            <a:r>
              <a:rPr lang="en-US" dirty="0" smtClean="0">
                <a:latin typeface="Times New Roman" pitchFamily="18" charset="0"/>
                <a:cs typeface="Times New Roman" pitchFamily="18" charset="0"/>
              </a:rPr>
              <a:t>, M.G. </a:t>
            </a:r>
            <a:r>
              <a:rPr lang="en-US" i="1" dirty="0" smtClean="0">
                <a:latin typeface="Times New Roman" pitchFamily="18" charset="0"/>
                <a:cs typeface="Times New Roman" pitchFamily="18" charset="0"/>
              </a:rPr>
              <a:t>Nature</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2006</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442</a:t>
            </a:r>
            <a:r>
              <a:rPr lang="en-US" dirty="0" smtClean="0">
                <a:latin typeface="Times New Roman" pitchFamily="18" charset="0"/>
                <a:cs typeface="Times New Roman" pitchFamily="18" charset="0"/>
              </a:rPr>
              <a:t>, 27.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ylvia\Desktop\Cooksey_Microfluidics%20to%20dye%20for_LR_jpg.jpg"/>
          <p:cNvPicPr>
            <a:picLocks noChangeAspect="1" noChangeArrowheads="1"/>
          </p:cNvPicPr>
          <p:nvPr/>
        </p:nvPicPr>
        <p:blipFill>
          <a:blip r:embed="rId3" cstate="print"/>
          <a:srcRect/>
          <a:stretch>
            <a:fillRect/>
          </a:stretch>
        </p:blipFill>
        <p:spPr bwMode="auto">
          <a:xfrm>
            <a:off x="533400" y="762000"/>
            <a:ext cx="3810000" cy="2543175"/>
          </a:xfrm>
          <a:prstGeom prst="rect">
            <a:avLst/>
          </a:prstGeom>
          <a:noFill/>
        </p:spPr>
      </p:pic>
      <p:pic>
        <p:nvPicPr>
          <p:cNvPr id="2052" name="Picture 4" descr="C:\Users\Sylvia\Desktop\Photographs of microfluidic chip and accessories.jpg"/>
          <p:cNvPicPr>
            <a:picLocks noChangeAspect="1" noChangeArrowheads="1"/>
          </p:cNvPicPr>
          <p:nvPr/>
        </p:nvPicPr>
        <p:blipFill>
          <a:blip r:embed="rId4" cstate="print"/>
          <a:srcRect/>
          <a:stretch>
            <a:fillRect/>
          </a:stretch>
        </p:blipFill>
        <p:spPr bwMode="auto">
          <a:xfrm>
            <a:off x="685800" y="3733800"/>
            <a:ext cx="4572000" cy="2860938"/>
          </a:xfrm>
          <a:prstGeom prst="rect">
            <a:avLst/>
          </a:prstGeom>
          <a:noFill/>
        </p:spPr>
      </p:pic>
      <p:pic>
        <p:nvPicPr>
          <p:cNvPr id="2051" name="Picture 3" descr="C:\Users\Sylvia\Desktop\paper_microfluidics2.jpg"/>
          <p:cNvPicPr>
            <a:picLocks noChangeAspect="1" noChangeArrowheads="1"/>
          </p:cNvPicPr>
          <p:nvPr/>
        </p:nvPicPr>
        <p:blipFill>
          <a:blip r:embed="rId5" cstate="print"/>
          <a:srcRect/>
          <a:stretch>
            <a:fillRect/>
          </a:stretch>
        </p:blipFill>
        <p:spPr bwMode="auto">
          <a:xfrm>
            <a:off x="4724400" y="304800"/>
            <a:ext cx="4051816" cy="348456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533400"/>
            <a:ext cx="8229600" cy="627888"/>
          </a:xfrm>
        </p:spPr>
        <p:txBody>
          <a:bodyPr>
            <a:normAutofit fontScale="90000"/>
          </a:bodyPr>
          <a:lstStyle/>
          <a:p>
            <a:r>
              <a:rPr lang="en-US" dirty="0" smtClean="0"/>
              <a:t>Why paper-based</a:t>
            </a:r>
            <a:endParaRPr lang="en-US" dirty="0"/>
          </a:p>
        </p:txBody>
      </p:sp>
      <p:sp>
        <p:nvSpPr>
          <p:cNvPr id="3" name="内容占位符 2"/>
          <p:cNvSpPr>
            <a:spLocks noGrp="1"/>
          </p:cNvSpPr>
          <p:nvPr>
            <p:ph idx="1"/>
          </p:nvPr>
        </p:nvSpPr>
        <p:spPr>
          <a:xfrm>
            <a:off x="457200" y="1295400"/>
            <a:ext cx="8229600" cy="5105400"/>
          </a:xfrm>
        </p:spPr>
        <p:txBody>
          <a:bodyPr>
            <a:normAutofit/>
          </a:bodyPr>
          <a:lstStyle/>
          <a:p>
            <a:r>
              <a:rPr lang="en-US" sz="2400" dirty="0" smtClean="0">
                <a:latin typeface="Times New Roman" pitchFamily="18" charset="0"/>
                <a:cs typeface="Times New Roman" pitchFamily="18" charset="0"/>
              </a:rPr>
              <a:t>Ubiquitous, inexpensive.</a:t>
            </a:r>
          </a:p>
          <a:p>
            <a:r>
              <a:rPr lang="en-US" sz="2400" dirty="0" smtClean="0">
                <a:latin typeface="Times New Roman" pitchFamily="18" charset="0"/>
                <a:cs typeface="Times New Roman" pitchFamily="18" charset="0"/>
              </a:rPr>
              <a:t>Easy to store, transport, and manipulate. </a:t>
            </a:r>
          </a:p>
          <a:p>
            <a:r>
              <a:rPr lang="en-US" sz="2400" dirty="0" smtClean="0">
                <a:latin typeface="Times New Roman" pitchFamily="18" charset="0"/>
                <a:cs typeface="Times New Roman" pitchFamily="18" charset="0"/>
              </a:rPr>
              <a:t>Has minimal weight per accessible surface area.</a:t>
            </a:r>
          </a:p>
          <a:p>
            <a:endParaRPr lang="en-US" sz="24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Paper </a:t>
            </a:r>
            <a:r>
              <a:rPr lang="en-US" sz="2800" b="1" dirty="0" smtClean="0">
                <a:solidFill>
                  <a:srgbClr val="FF0000"/>
                </a:solidFill>
                <a:latin typeface="Times New Roman" pitchFamily="18" charset="0"/>
                <a:cs typeface="Times New Roman" pitchFamily="18" charset="0"/>
              </a:rPr>
              <a:t>wicks</a:t>
            </a:r>
            <a:r>
              <a:rPr lang="en-US" sz="2800" dirty="0" smtClean="0">
                <a:latin typeface="Times New Roman" pitchFamily="18" charset="0"/>
                <a:cs typeface="Times New Roman" pitchFamily="18" charset="0"/>
              </a:rPr>
              <a:t> fluids well; this wicking eliminates the need for external sources of power to pump fluids through a device. (</a:t>
            </a:r>
            <a:r>
              <a:rPr lang="en-US" sz="2800" dirty="0" smtClean="0">
                <a:solidFill>
                  <a:srgbClr val="FF0000"/>
                </a:solidFill>
                <a:latin typeface="Times New Roman" pitchFamily="18" charset="0"/>
                <a:cs typeface="Times New Roman" pitchFamily="18" charset="0"/>
              </a:rPr>
              <a:t>Capillary action</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Paper can </a:t>
            </a:r>
            <a:r>
              <a:rPr lang="en-US" sz="2800" b="1" dirty="0" smtClean="0">
                <a:solidFill>
                  <a:srgbClr val="FF0000"/>
                </a:solidFill>
                <a:latin typeface="Times New Roman" pitchFamily="18" charset="0"/>
                <a:cs typeface="Times New Roman" pitchFamily="18" charset="0"/>
              </a:rPr>
              <a:t>filter</a:t>
            </a:r>
            <a:r>
              <a:rPr lang="en-US" sz="2800" dirty="0" smtClean="0">
                <a:latin typeface="Times New Roman" pitchFamily="18" charset="0"/>
                <a:cs typeface="Times New Roman" pitchFamily="18" charset="0"/>
              </a:rPr>
              <a:t> particulates (solids, gels, cells) from a contaminated sample. </a:t>
            </a:r>
          </a:p>
          <a:p>
            <a:r>
              <a:rPr lang="en-US" sz="2800" dirty="0" smtClean="0">
                <a:latin typeface="Times New Roman" pitchFamily="18" charset="0"/>
                <a:cs typeface="Times New Roman" pitchFamily="18" charset="0"/>
              </a:rPr>
              <a:t>Can be readily disposed of safely via incineration. (</a:t>
            </a:r>
            <a:r>
              <a:rPr lang="en-US" sz="2800" dirty="0" smtClean="0">
                <a:solidFill>
                  <a:srgbClr val="FF0000"/>
                </a:solidFill>
                <a:latin typeface="Times New Roman" pitchFamily="18" charset="0"/>
                <a:cs typeface="Times New Roman" pitchFamily="18" charset="0"/>
              </a:rPr>
              <a:t>Environment friendly</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228600"/>
            <a:ext cx="8229600" cy="609600"/>
          </a:xfrm>
        </p:spPr>
        <p:txBody>
          <a:bodyPr>
            <a:noAutofit/>
          </a:bodyPr>
          <a:lstStyle/>
          <a:p>
            <a:r>
              <a:rPr lang="en-US" sz="4000" dirty="0" smtClean="0"/>
              <a:t>How to make the Microfluidic Sensors</a:t>
            </a:r>
            <a:endParaRPr lang="en-US" sz="4000" dirty="0"/>
          </a:p>
        </p:txBody>
      </p:sp>
      <p:pic>
        <p:nvPicPr>
          <p:cNvPr id="2050" name="Picture 2" descr="C:\Users\Sylvia\Desktop\ac-2008-00112r_0003.gif"/>
          <p:cNvPicPr>
            <a:picLocks noChangeAspect="1" noChangeArrowheads="1"/>
          </p:cNvPicPr>
          <p:nvPr/>
        </p:nvPicPr>
        <p:blipFill>
          <a:blip r:embed="rId3" cstate="print"/>
          <a:srcRect l="4135" r="44582"/>
          <a:stretch>
            <a:fillRect/>
          </a:stretch>
        </p:blipFill>
        <p:spPr bwMode="auto">
          <a:xfrm>
            <a:off x="838200" y="762000"/>
            <a:ext cx="3352800" cy="5755843"/>
          </a:xfrm>
          <a:prstGeom prst="rect">
            <a:avLst/>
          </a:prstGeom>
          <a:noFill/>
        </p:spPr>
      </p:pic>
      <p:sp>
        <p:nvSpPr>
          <p:cNvPr id="6" name="TextBox 5"/>
          <p:cNvSpPr txBox="1"/>
          <p:nvPr/>
        </p:nvSpPr>
        <p:spPr>
          <a:xfrm>
            <a:off x="4724400" y="1066800"/>
            <a:ext cx="4114800" cy="1200329"/>
          </a:xfrm>
          <a:prstGeom prst="rect">
            <a:avLst/>
          </a:prstGeom>
          <a:noFill/>
        </p:spPr>
        <p:txBody>
          <a:bodyPr wrap="square" rtlCol="0">
            <a:spAutoFit/>
          </a:bodyPr>
          <a:lstStyle/>
          <a:p>
            <a:r>
              <a:rPr lang="en-US" dirty="0" smtClean="0"/>
              <a:t>Wet the paper (cellulose) in a kind of hydrophobic polymer solution </a:t>
            </a:r>
            <a:br>
              <a:rPr lang="en-US" dirty="0" smtClean="0"/>
            </a:br>
            <a:r>
              <a:rPr lang="en-US" dirty="0" smtClean="0"/>
              <a:t>(</a:t>
            </a:r>
            <a:r>
              <a:rPr lang="en-US" dirty="0" smtClean="0">
                <a:latin typeface="Times New Roman" pitchFamily="18" charset="0"/>
                <a:cs typeface="Times New Roman" pitchFamily="18" charset="0"/>
              </a:rPr>
              <a:t>SU-8 2010 dissolved in </a:t>
            </a:r>
            <a:r>
              <a:rPr lang="en-US" dirty="0" err="1" smtClean="0">
                <a:latin typeface="Times New Roman" pitchFamily="18" charset="0"/>
                <a:cs typeface="Times New Roman" pitchFamily="18" charset="0"/>
              </a:rPr>
              <a:t>cyclopentanone</a:t>
            </a:r>
            <a:r>
              <a:rPr lang="en-US" dirty="0" smtClean="0">
                <a:latin typeface="Times New Roman" pitchFamily="18" charset="0"/>
                <a:cs typeface="Times New Roman" pitchFamily="18" charset="0"/>
              </a:rPr>
              <a:t> </a:t>
            </a:r>
            <a:r>
              <a:rPr lang="en-US" dirty="0" smtClean="0"/>
              <a:t>)</a:t>
            </a:r>
          </a:p>
          <a:p>
            <a:endParaRPr lang="en-US" dirty="0"/>
          </a:p>
        </p:txBody>
      </p:sp>
      <p:sp>
        <p:nvSpPr>
          <p:cNvPr id="7" name="TextBox 6"/>
          <p:cNvSpPr txBox="1"/>
          <p:nvPr/>
        </p:nvSpPr>
        <p:spPr>
          <a:xfrm>
            <a:off x="4724400" y="2362200"/>
            <a:ext cx="4191000" cy="646331"/>
          </a:xfrm>
          <a:prstGeom prst="rect">
            <a:avLst/>
          </a:prstGeom>
          <a:noFill/>
        </p:spPr>
        <p:txBody>
          <a:bodyPr wrap="square" rtlCol="0">
            <a:spAutoFit/>
          </a:bodyPr>
          <a:lstStyle/>
          <a:p>
            <a:r>
              <a:rPr lang="en-US" dirty="0" smtClean="0"/>
              <a:t>1</a:t>
            </a:r>
            <a:r>
              <a:rPr lang="en-US" baseline="30000" dirty="0" smtClean="0"/>
              <a:t>st</a:t>
            </a:r>
            <a:r>
              <a:rPr lang="en-US" dirty="0" smtClean="0"/>
              <a:t>  bake: to remove to the </a:t>
            </a:r>
            <a:r>
              <a:rPr lang="en-US" b="1" dirty="0" smtClean="0"/>
              <a:t>solvent</a:t>
            </a:r>
            <a:r>
              <a:rPr lang="en-US" dirty="0" smtClean="0"/>
              <a:t> </a:t>
            </a:r>
            <a:r>
              <a:rPr lang="en-US" dirty="0" err="1" smtClean="0"/>
              <a:t>cyclopentanone</a:t>
            </a:r>
            <a:r>
              <a:rPr lang="en-US" dirty="0" smtClean="0"/>
              <a:t> </a:t>
            </a:r>
            <a:endParaRPr lang="en-US" dirty="0"/>
          </a:p>
        </p:txBody>
      </p:sp>
      <p:sp>
        <p:nvSpPr>
          <p:cNvPr id="8" name="TextBox 7"/>
          <p:cNvSpPr txBox="1"/>
          <p:nvPr/>
        </p:nvSpPr>
        <p:spPr>
          <a:xfrm>
            <a:off x="4724400" y="3429000"/>
            <a:ext cx="3886200" cy="646331"/>
          </a:xfrm>
          <a:prstGeom prst="rect">
            <a:avLst/>
          </a:prstGeom>
          <a:noFill/>
        </p:spPr>
        <p:txBody>
          <a:bodyPr wrap="square" rtlCol="0">
            <a:spAutoFit/>
          </a:bodyPr>
          <a:lstStyle/>
          <a:p>
            <a:r>
              <a:rPr lang="en-US" dirty="0" smtClean="0"/>
              <a:t>Irradiated it with UV through the mask (inkjet printer + transparencies)</a:t>
            </a:r>
          </a:p>
        </p:txBody>
      </p:sp>
      <p:sp>
        <p:nvSpPr>
          <p:cNvPr id="9" name="TextBox 8"/>
          <p:cNvSpPr txBox="1"/>
          <p:nvPr/>
        </p:nvSpPr>
        <p:spPr>
          <a:xfrm>
            <a:off x="4876800" y="4495800"/>
            <a:ext cx="3810000" cy="369332"/>
          </a:xfrm>
          <a:prstGeom prst="rect">
            <a:avLst/>
          </a:prstGeom>
          <a:noFill/>
        </p:spPr>
        <p:txBody>
          <a:bodyPr wrap="square" rtlCol="0">
            <a:spAutoFit/>
          </a:bodyPr>
          <a:lstStyle/>
          <a:p>
            <a:r>
              <a:rPr lang="en-US" dirty="0" smtClean="0"/>
              <a:t>2</a:t>
            </a:r>
            <a:r>
              <a:rPr lang="en-US" baseline="30000" dirty="0" smtClean="0"/>
              <a:t>ed</a:t>
            </a:r>
            <a:r>
              <a:rPr lang="en-US" dirty="0" smtClean="0"/>
              <a:t> bake: cross linking polymerization</a:t>
            </a:r>
            <a:endParaRPr lang="en-US" dirty="0"/>
          </a:p>
        </p:txBody>
      </p:sp>
      <p:sp>
        <p:nvSpPr>
          <p:cNvPr id="10" name="TextBox 9"/>
          <p:cNvSpPr txBox="1"/>
          <p:nvPr/>
        </p:nvSpPr>
        <p:spPr>
          <a:xfrm>
            <a:off x="4876800" y="5410200"/>
            <a:ext cx="3657600" cy="923330"/>
          </a:xfrm>
          <a:prstGeom prst="rect">
            <a:avLst/>
          </a:prstGeom>
          <a:noFill/>
        </p:spPr>
        <p:txBody>
          <a:bodyPr wrap="square" rtlCol="0">
            <a:spAutoFit/>
          </a:bodyPr>
          <a:lstStyle/>
          <a:p>
            <a:r>
              <a:rPr lang="en-US" dirty="0" smtClean="0"/>
              <a:t>Wash out the</a:t>
            </a:r>
            <a:r>
              <a:rPr lang="en-US" b="1" dirty="0" smtClean="0"/>
              <a:t> unexposed </a:t>
            </a:r>
            <a:r>
              <a:rPr lang="en-US" dirty="0" smtClean="0"/>
              <a:t>resist by soaking in the PGMEA (propylene glycol </a:t>
            </a:r>
            <a:r>
              <a:rPr lang="en-US" dirty="0" err="1" smtClean="0"/>
              <a:t>monomethyl</a:t>
            </a:r>
            <a:r>
              <a:rPr lang="en-US" dirty="0" smtClean="0"/>
              <a:t> ether acetate )</a:t>
            </a:r>
            <a:endParaRPr lang="en-US" dirty="0"/>
          </a:p>
        </p:txBody>
      </p:sp>
      <p:sp>
        <p:nvSpPr>
          <p:cNvPr id="11" name="TextBox 10"/>
          <p:cNvSpPr txBox="1"/>
          <p:nvPr/>
        </p:nvSpPr>
        <p:spPr>
          <a:xfrm>
            <a:off x="1752600" y="6534834"/>
            <a:ext cx="60960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Martinez, A W, </a:t>
            </a:r>
            <a:r>
              <a:rPr lang="en-US" i="1" dirty="0" smtClean="0">
                <a:latin typeface="Times New Roman" pitchFamily="18" charset="0"/>
                <a:cs typeface="Times New Roman" pitchFamily="18" charset="0"/>
              </a:rPr>
              <a:t>et al</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Anal. Chem. </a:t>
            </a:r>
            <a:r>
              <a:rPr lang="en-US" b="1" dirty="0" smtClean="0">
                <a:latin typeface="Times New Roman" pitchFamily="18" charset="0"/>
                <a:cs typeface="Times New Roman" pitchFamily="18" charset="0"/>
              </a:rPr>
              <a:t>2008</a:t>
            </a:r>
            <a:r>
              <a:rPr lang="en-US" i="1" dirty="0" smtClean="0">
                <a:latin typeface="Times New Roman" pitchFamily="18" charset="0"/>
                <a:cs typeface="Times New Roman" pitchFamily="18" charset="0"/>
              </a:rPr>
              <a:t>, 80</a:t>
            </a:r>
            <a:r>
              <a:rPr lang="en-US" dirty="0" smtClean="0">
                <a:latin typeface="Times New Roman" pitchFamily="18" charset="0"/>
                <a:cs typeface="Times New Roman" pitchFamily="18" charset="0"/>
              </a:rPr>
              <a:t>, 3699-3707.</a:t>
            </a:r>
            <a:endParaRPr lang="en-US" dirty="0"/>
          </a:p>
        </p:txBody>
      </p:sp>
      <p:sp>
        <p:nvSpPr>
          <p:cNvPr id="12" name="TextBox 11"/>
          <p:cNvSpPr txBox="1"/>
          <p:nvPr/>
        </p:nvSpPr>
        <p:spPr>
          <a:xfrm>
            <a:off x="2133600" y="6324600"/>
            <a:ext cx="12192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hydrophobic</a:t>
            </a:r>
            <a:endParaRPr lang="en-US" sz="1400" b="1" dirty="0">
              <a:latin typeface="Times New Roman" pitchFamily="18" charset="0"/>
              <a:cs typeface="Times New Roman" pitchFamily="18" charset="0"/>
            </a:endParaRPr>
          </a:p>
        </p:txBody>
      </p:sp>
      <p:cxnSp>
        <p:nvCxnSpPr>
          <p:cNvPr id="14" name="直接箭头连接符 13"/>
          <p:cNvCxnSpPr/>
          <p:nvPr/>
        </p:nvCxnSpPr>
        <p:spPr>
          <a:xfrm rot="5400000" flipH="1" flipV="1">
            <a:off x="3429000" y="6324600"/>
            <a:ext cx="152400" cy="15240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c-2008-00112r_0002.gif"/>
          <p:cNvPicPr>
            <a:picLocks noChangeAspect="1"/>
          </p:cNvPicPr>
          <p:nvPr/>
        </p:nvPicPr>
        <p:blipFill>
          <a:blip r:embed="rId3" cstate="print"/>
          <a:stretch>
            <a:fillRect/>
          </a:stretch>
        </p:blipFill>
        <p:spPr>
          <a:xfrm>
            <a:off x="1981200" y="990600"/>
            <a:ext cx="5077968" cy="5334000"/>
          </a:xfrm>
          <a:prstGeom prst="rect">
            <a:avLst/>
          </a:prstGeom>
        </p:spPr>
      </p:pic>
      <p:sp>
        <p:nvSpPr>
          <p:cNvPr id="6" name="TextBox 5"/>
          <p:cNvSpPr txBox="1"/>
          <p:nvPr/>
        </p:nvSpPr>
        <p:spPr>
          <a:xfrm>
            <a:off x="228600" y="2514600"/>
            <a:ext cx="1752600" cy="1200329"/>
          </a:xfrm>
          <a:prstGeom prst="rect">
            <a:avLst/>
          </a:prstGeom>
          <a:noFill/>
        </p:spPr>
        <p:txBody>
          <a:bodyPr wrap="square" rtlCol="0">
            <a:spAutoFit/>
          </a:bodyPr>
          <a:lstStyle/>
          <a:p>
            <a:pPr algn="ctr"/>
            <a:r>
              <a:rPr lang="en-US" sz="2400" b="1" dirty="0" smtClean="0"/>
              <a:t>Glucose assay reagents</a:t>
            </a:r>
            <a:endParaRPr lang="en-US" sz="2400" b="1" dirty="0"/>
          </a:p>
        </p:txBody>
      </p:sp>
      <p:sp>
        <p:nvSpPr>
          <p:cNvPr id="7" name="TextBox 6"/>
          <p:cNvSpPr txBox="1"/>
          <p:nvPr/>
        </p:nvSpPr>
        <p:spPr>
          <a:xfrm>
            <a:off x="7315200" y="2590800"/>
            <a:ext cx="1600200" cy="1200329"/>
          </a:xfrm>
          <a:prstGeom prst="rect">
            <a:avLst/>
          </a:prstGeom>
          <a:noFill/>
        </p:spPr>
        <p:txBody>
          <a:bodyPr wrap="square" rtlCol="0">
            <a:spAutoFit/>
          </a:bodyPr>
          <a:lstStyle/>
          <a:p>
            <a:pPr algn="ctr"/>
            <a:r>
              <a:rPr lang="en-US" sz="2400" b="1" dirty="0" smtClean="0"/>
              <a:t>Protein assay reagents</a:t>
            </a:r>
            <a:endParaRPr lang="en-US" sz="2400" b="1" dirty="0"/>
          </a:p>
        </p:txBody>
      </p:sp>
      <p:sp>
        <p:nvSpPr>
          <p:cNvPr id="8" name="TextBox 7"/>
          <p:cNvSpPr txBox="1"/>
          <p:nvPr/>
        </p:nvSpPr>
        <p:spPr>
          <a:xfrm>
            <a:off x="381000" y="3962400"/>
            <a:ext cx="1524000" cy="1200329"/>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Color: from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colorless to </a:t>
            </a:r>
            <a:r>
              <a:rPr lang="en-US" b="1" dirty="0" smtClean="0">
                <a:solidFill>
                  <a:srgbClr val="CC3300"/>
                </a:solidFill>
                <a:effectLst>
                  <a:outerShdw blurRad="38100" dist="38100" dir="2700000" algn="tl">
                    <a:srgbClr val="000000">
                      <a:alpha val="43137"/>
                    </a:srgbClr>
                  </a:outerShdw>
                </a:effectLst>
                <a:latin typeface="Times New Roman" pitchFamily="18" charset="0"/>
                <a:cs typeface="Times New Roman" pitchFamily="18" charset="0"/>
              </a:rPr>
              <a:t>brown</a:t>
            </a:r>
            <a:r>
              <a:rPr lang="en-US"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br>
              <a:rPr lang="en-US"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dirty="0" smtClean="0">
                <a:latin typeface="Times New Roman" pitchFamily="18" charset="0"/>
                <a:cs typeface="Times New Roman" pitchFamily="18" charset="0"/>
              </a:rPr>
              <a:t>(I</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to I</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p>
        </p:txBody>
      </p:sp>
      <p:sp>
        <p:nvSpPr>
          <p:cNvPr id="9" name="TextBox 8"/>
          <p:cNvSpPr txBox="1"/>
          <p:nvPr/>
        </p:nvSpPr>
        <p:spPr>
          <a:xfrm>
            <a:off x="7162800" y="3962400"/>
            <a:ext cx="1752600" cy="1200329"/>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Color: from </a:t>
            </a:r>
            <a:r>
              <a:rPr lang="en-US" b="1" dirty="0" smtClean="0">
                <a:solidFill>
                  <a:srgbClr val="FFCC00"/>
                </a:solidFill>
                <a:effectLst>
                  <a:outerShdw blurRad="38100" dist="38100" dir="2700000" algn="tl">
                    <a:srgbClr val="000000">
                      <a:alpha val="43137"/>
                    </a:srgbClr>
                  </a:outerShdw>
                </a:effectLst>
                <a:latin typeface="Times New Roman" pitchFamily="18" charset="0"/>
                <a:cs typeface="Times New Roman" pitchFamily="18" charset="0"/>
              </a:rPr>
              <a:t>yellow</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to </a:t>
            </a:r>
            <a:r>
              <a:rPr lang="en-US"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blue</a:t>
            </a:r>
          </a:p>
          <a:p>
            <a:pPr algn="ctr"/>
            <a:r>
              <a:rPr lang="en-US" dirty="0" smtClean="0">
                <a:latin typeface="Times New Roman" pitchFamily="18" charset="0"/>
                <a:cs typeface="Times New Roman" pitchFamily="18" charset="0"/>
              </a:rPr>
              <a:t>(NPB of  TBPB to proteins. )</a:t>
            </a:r>
          </a:p>
        </p:txBody>
      </p:sp>
      <p:sp>
        <p:nvSpPr>
          <p:cNvPr id="10" name="TextBox 9"/>
          <p:cNvSpPr txBox="1"/>
          <p:nvPr/>
        </p:nvSpPr>
        <p:spPr>
          <a:xfrm>
            <a:off x="1600200" y="6488668"/>
            <a:ext cx="60960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Martinez, A W, </a:t>
            </a:r>
            <a:r>
              <a:rPr lang="en-US" i="1" dirty="0" smtClean="0">
                <a:latin typeface="Times New Roman" pitchFamily="18" charset="0"/>
                <a:cs typeface="Times New Roman" pitchFamily="18" charset="0"/>
              </a:rPr>
              <a:t>et al</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Anal. Chem. </a:t>
            </a:r>
            <a:r>
              <a:rPr lang="en-US" b="1" dirty="0" smtClean="0">
                <a:latin typeface="Times New Roman" pitchFamily="18" charset="0"/>
                <a:cs typeface="Times New Roman" pitchFamily="18" charset="0"/>
              </a:rPr>
              <a:t>2008</a:t>
            </a:r>
            <a:r>
              <a:rPr lang="en-US" i="1" dirty="0" smtClean="0">
                <a:latin typeface="Times New Roman" pitchFamily="18" charset="0"/>
                <a:cs typeface="Times New Roman" pitchFamily="18" charset="0"/>
              </a:rPr>
              <a:t>, 80</a:t>
            </a:r>
            <a:r>
              <a:rPr lang="en-US" dirty="0" smtClean="0">
                <a:latin typeface="Times New Roman" pitchFamily="18" charset="0"/>
                <a:cs typeface="Times New Roman" pitchFamily="18" charset="0"/>
              </a:rPr>
              <a:t>, 3699-3707.</a:t>
            </a:r>
            <a:endParaRPr lang="en-US" dirty="0"/>
          </a:p>
        </p:txBody>
      </p:sp>
      <p:sp>
        <p:nvSpPr>
          <p:cNvPr id="12" name="标题 1"/>
          <p:cNvSpPr>
            <a:spLocks noGrp="1"/>
          </p:cNvSpPr>
          <p:nvPr>
            <p:ph type="title"/>
          </p:nvPr>
        </p:nvSpPr>
        <p:spPr>
          <a:xfrm>
            <a:off x="685800" y="228600"/>
            <a:ext cx="8229600" cy="609600"/>
          </a:xfrm>
        </p:spPr>
        <p:txBody>
          <a:bodyPr>
            <a:noAutofit/>
          </a:bodyPr>
          <a:lstStyle/>
          <a:p>
            <a:r>
              <a:rPr lang="en-US" sz="4000" dirty="0" smtClean="0"/>
              <a:t>How to design the Microfluidic Sensors</a:t>
            </a:r>
            <a:endParaRPr lang="en-US"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381000"/>
            <a:ext cx="8001000" cy="868362"/>
          </a:xfrm>
        </p:spPr>
        <p:txBody>
          <a:bodyPr>
            <a:normAutofit/>
          </a:bodyPr>
          <a:lstStyle/>
          <a:p>
            <a:r>
              <a:rPr lang="en-US" sz="4200" dirty="0" smtClean="0"/>
              <a:t>How the Microfluidic Sensor Work</a:t>
            </a:r>
            <a:endParaRPr lang="en-US" sz="4200" dirty="0"/>
          </a:p>
        </p:txBody>
      </p:sp>
      <p:pic>
        <p:nvPicPr>
          <p:cNvPr id="4100" name="Picture 4" descr="C:\Users\Sylvia\Desktop\ac-2008-00112r_0005-1.gif"/>
          <p:cNvPicPr>
            <a:picLocks noChangeAspect="1" noChangeArrowheads="1"/>
          </p:cNvPicPr>
          <p:nvPr/>
        </p:nvPicPr>
        <p:blipFill>
          <a:blip r:embed="rId3" cstate="print"/>
          <a:srcRect/>
          <a:stretch>
            <a:fillRect/>
          </a:stretch>
        </p:blipFill>
        <p:spPr bwMode="auto">
          <a:xfrm>
            <a:off x="228600" y="1524000"/>
            <a:ext cx="4114800" cy="4556886"/>
          </a:xfrm>
          <a:prstGeom prst="rect">
            <a:avLst/>
          </a:prstGeom>
          <a:noFill/>
        </p:spPr>
      </p:pic>
      <p:pic>
        <p:nvPicPr>
          <p:cNvPr id="4101" name="Picture 5" descr="C:\Users\Sylvia\Desktop\ac-2008-00112r_0005-2.gif"/>
          <p:cNvPicPr>
            <a:picLocks noChangeAspect="1" noChangeArrowheads="1"/>
          </p:cNvPicPr>
          <p:nvPr/>
        </p:nvPicPr>
        <p:blipFill>
          <a:blip r:embed="rId4" cstate="print"/>
          <a:srcRect/>
          <a:stretch>
            <a:fillRect/>
          </a:stretch>
        </p:blipFill>
        <p:spPr bwMode="auto">
          <a:xfrm>
            <a:off x="4419600" y="2057400"/>
            <a:ext cx="4267200" cy="3438447"/>
          </a:xfrm>
          <a:prstGeom prst="rect">
            <a:avLst/>
          </a:prstGeom>
          <a:noFill/>
        </p:spPr>
      </p:pic>
      <p:sp>
        <p:nvSpPr>
          <p:cNvPr id="8" name="椭圆 7"/>
          <p:cNvSpPr/>
          <p:nvPr/>
        </p:nvSpPr>
        <p:spPr>
          <a:xfrm>
            <a:off x="1219200" y="5638800"/>
            <a:ext cx="381000" cy="38100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椭圆 8"/>
          <p:cNvSpPr/>
          <p:nvPr/>
        </p:nvSpPr>
        <p:spPr>
          <a:xfrm>
            <a:off x="2971800" y="5638800"/>
            <a:ext cx="381000" cy="38100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TextBox 9"/>
          <p:cNvSpPr txBox="1"/>
          <p:nvPr/>
        </p:nvSpPr>
        <p:spPr>
          <a:xfrm>
            <a:off x="4191000" y="5638800"/>
            <a:ext cx="4419600" cy="923330"/>
          </a:xfrm>
          <a:prstGeom prst="rect">
            <a:avLst/>
          </a:prstGeom>
          <a:noFill/>
        </p:spPr>
        <p:txBody>
          <a:bodyPr wrap="square" rtlCol="0">
            <a:spAutoFit/>
          </a:bodyPr>
          <a:lstStyle/>
          <a:p>
            <a:r>
              <a:rPr lang="en-US" b="1" dirty="0" smtClean="0">
                <a:latin typeface="Times New Roman" pitchFamily="18" charset="0"/>
                <a:cs typeface="Times New Roman" pitchFamily="18" charset="0"/>
              </a:rPr>
              <a:t>Glucose</a:t>
            </a:r>
          </a:p>
          <a:p>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BSA</a:t>
            </a:r>
            <a:r>
              <a:rPr lang="en-US" dirty="0" smtClean="0">
                <a:latin typeface="Times New Roman" pitchFamily="18" charset="0"/>
                <a:cs typeface="Times New Roman" pitchFamily="18" charset="0"/>
              </a:rPr>
              <a:t> (bovine serum albumin, a model </a:t>
            </a:r>
            <a:r>
              <a:rPr lang="en-US" b="1" dirty="0" smtClean="0">
                <a:latin typeface="Times New Roman" pitchFamily="18" charset="0"/>
                <a:cs typeface="Times New Roman" pitchFamily="18" charset="0"/>
              </a:rPr>
              <a:t>protein</a:t>
            </a:r>
            <a:r>
              <a:rPr lang="en-US" dirty="0" smtClean="0">
                <a:latin typeface="Times New Roman" pitchFamily="18" charset="0"/>
                <a:cs typeface="Times New Roman" pitchFamily="18" charset="0"/>
              </a:rPr>
              <a:t> for human albumin in urine)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p:cTn id="13" dur="500" fill="hold"/>
                                        <p:tgtEl>
                                          <p:spTgt spid="4101"/>
                                        </p:tgtEl>
                                        <p:attrNameLst>
                                          <p:attrName>ppt_w</p:attrName>
                                        </p:attrNameLst>
                                      </p:cBhvr>
                                      <p:tavLst>
                                        <p:tav tm="0">
                                          <p:val>
                                            <p:fltVal val="0"/>
                                          </p:val>
                                        </p:tav>
                                        <p:tav tm="100000">
                                          <p:val>
                                            <p:strVal val="#ppt_w"/>
                                          </p:val>
                                        </p:tav>
                                      </p:tavLst>
                                    </p:anim>
                                    <p:anim calcmode="lin" valueType="num">
                                      <p:cBhvr>
                                        <p:cTn id="14" dur="500" fill="hold"/>
                                        <p:tgtEl>
                                          <p:spTgt spid="4101"/>
                                        </p:tgtEl>
                                        <p:attrNameLst>
                                          <p:attrName>ppt_h</p:attrName>
                                        </p:attrNameLst>
                                      </p:cBhvr>
                                      <p:tavLst>
                                        <p:tav tm="0">
                                          <p:val>
                                            <p:fltVal val="0"/>
                                          </p:val>
                                        </p:tav>
                                        <p:tav tm="100000">
                                          <p:val>
                                            <p:strVal val="#ppt_h"/>
                                          </p:val>
                                        </p:tav>
                                      </p:tavLst>
                                    </p:anim>
                                    <p:anim calcmode="lin" valueType="num">
                                      <p:cBhvr>
                                        <p:cTn id="15" dur="500" fill="hold"/>
                                        <p:tgtEl>
                                          <p:spTgt spid="4101"/>
                                        </p:tgtEl>
                                        <p:attrNameLst>
                                          <p:attrName>ppt_x</p:attrName>
                                        </p:attrNameLst>
                                      </p:cBhvr>
                                      <p:tavLst>
                                        <p:tav tm="0">
                                          <p:val>
                                            <p:fltVal val="0.5"/>
                                          </p:val>
                                        </p:tav>
                                        <p:tav tm="100000">
                                          <p:val>
                                            <p:strVal val="#ppt_x"/>
                                          </p:val>
                                        </p:tav>
                                      </p:tavLst>
                                    </p:anim>
                                    <p:anim calcmode="lin" valueType="num">
                                      <p:cBhvr>
                                        <p:cTn id="16" dur="500" fill="hold"/>
                                        <p:tgtEl>
                                          <p:spTgt spid="410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52400"/>
            <a:ext cx="8229600" cy="762000"/>
          </a:xfrm>
        </p:spPr>
        <p:txBody>
          <a:bodyPr>
            <a:normAutofit fontScale="90000"/>
          </a:bodyPr>
          <a:lstStyle/>
          <a:p>
            <a:r>
              <a:rPr lang="en-US" dirty="0" smtClean="0"/>
              <a:t>Detection Method</a:t>
            </a:r>
            <a:endParaRPr lang="en-US" dirty="0"/>
          </a:p>
        </p:txBody>
      </p:sp>
      <p:pic>
        <p:nvPicPr>
          <p:cNvPr id="5122" name="Picture 2" descr="C:\Users\Sylvia\Desktop\ac-2008-00112r_0006.gif"/>
          <p:cNvPicPr>
            <a:picLocks noChangeAspect="1" noChangeArrowheads="1"/>
          </p:cNvPicPr>
          <p:nvPr/>
        </p:nvPicPr>
        <p:blipFill>
          <a:blip r:embed="rId3" cstate="print"/>
          <a:srcRect/>
          <a:stretch>
            <a:fillRect/>
          </a:stretch>
        </p:blipFill>
        <p:spPr bwMode="auto">
          <a:xfrm>
            <a:off x="1295400" y="838200"/>
            <a:ext cx="6629400" cy="4724400"/>
          </a:xfrm>
          <a:prstGeom prst="rect">
            <a:avLst/>
          </a:prstGeom>
          <a:noFill/>
        </p:spPr>
      </p:pic>
      <p:sp>
        <p:nvSpPr>
          <p:cNvPr id="5" name="TextBox 4"/>
          <p:cNvSpPr txBox="1"/>
          <p:nvPr/>
        </p:nvSpPr>
        <p:spPr>
          <a:xfrm>
            <a:off x="1066800" y="5562600"/>
            <a:ext cx="75438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Figure 1. Analytical calibration plots for different concentrations of glucose and protein in artificial urine. The mean intensity for each data point was obtained from the histogram in </a:t>
            </a:r>
            <a:r>
              <a:rPr lang="en-US" dirty="0" err="1" smtClean="0">
                <a:latin typeface="Times New Roman" pitchFamily="18" charset="0"/>
                <a:cs typeface="Times New Roman" pitchFamily="18" charset="0"/>
              </a:rPr>
              <a:t>AdobePhotoshop</a:t>
            </a:r>
            <a:r>
              <a:rPr lang="en-US" dirty="0" smtClean="0">
                <a:latin typeface="Times New Roman" pitchFamily="18" charset="0"/>
                <a:cs typeface="Times New Roman" pitchFamily="18" charset="0"/>
              </a:rPr>
              <a:t>. Clinical  practice.</a:t>
            </a:r>
            <a:endParaRPr lang="en-US" dirty="0">
              <a:latin typeface="Times New Roman" pitchFamily="18" charset="0"/>
              <a:cs typeface="Times New Roman" pitchFamily="18" charset="0"/>
            </a:endParaRPr>
          </a:p>
        </p:txBody>
      </p:sp>
      <p:sp>
        <p:nvSpPr>
          <p:cNvPr id="6" name="TextBox 5"/>
          <p:cNvSpPr txBox="1"/>
          <p:nvPr/>
        </p:nvSpPr>
        <p:spPr>
          <a:xfrm>
            <a:off x="228600" y="2590800"/>
            <a:ext cx="1524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LOD: 0.5 </a:t>
            </a:r>
            <a:r>
              <a:rPr lang="en-US" dirty="0" err="1" smtClean="0">
                <a:latin typeface="Times New Roman" pitchFamily="18" charset="0"/>
                <a:cs typeface="Times New Roman" pitchFamily="18" charset="0"/>
              </a:rPr>
              <a:t>mM</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7" name="TextBox 6"/>
          <p:cNvSpPr txBox="1"/>
          <p:nvPr/>
        </p:nvSpPr>
        <p:spPr>
          <a:xfrm>
            <a:off x="381000" y="4876800"/>
            <a:ext cx="1447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LOD: 4 </a:t>
            </a:r>
            <a:r>
              <a:rPr lang="en-US" dirty="0" err="1" smtClean="0">
                <a:latin typeface="Symbol" pitchFamily="18" charset="2"/>
                <a:cs typeface="Times New Roman" pitchFamily="18" charset="0"/>
              </a:rPr>
              <a:t>m</a:t>
            </a:r>
            <a:r>
              <a:rPr lang="en-US"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3245</TotalTime>
  <Words>1565</Words>
  <Application>Microsoft Office PowerPoint</Application>
  <PresentationFormat>全屏显示(4:3)</PresentationFormat>
  <Paragraphs>142</Paragraphs>
  <Slides>22</Slides>
  <Notes>17</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流畅</vt:lpstr>
      <vt:lpstr>Electrogenerated Chemiluminescence Detection in  Paper-Based Microfluidic Sensors</vt:lpstr>
      <vt:lpstr>Outline</vt:lpstr>
      <vt:lpstr>Microfluidic Sensor (mPAD)</vt:lpstr>
      <vt:lpstr>幻灯片 4</vt:lpstr>
      <vt:lpstr>Why paper-based</vt:lpstr>
      <vt:lpstr>How to make the Microfluidic Sensors</vt:lpstr>
      <vt:lpstr>How to design the Microfluidic Sensors</vt:lpstr>
      <vt:lpstr>How the Microfluidic Sensor Work</vt:lpstr>
      <vt:lpstr>Detection Method</vt:lpstr>
      <vt:lpstr>幻灯片 10</vt:lpstr>
      <vt:lpstr>幻灯片 11</vt:lpstr>
      <vt:lpstr>ECL-based sensing using Paper-Based Microfluidic Sensors</vt:lpstr>
      <vt:lpstr>Setup of the Sensor</vt:lpstr>
      <vt:lpstr>Screen-printed Electrodes (SPEs)</vt:lpstr>
      <vt:lpstr>The electrochemical response of (Ru(bpy)32+) in paper</vt:lpstr>
      <vt:lpstr>ECL in Paper Microfluidics</vt:lpstr>
      <vt:lpstr>The ECL response of the sensor</vt:lpstr>
      <vt:lpstr>Mobile Phone Detector</vt:lpstr>
      <vt:lpstr>ECL Detection Using a Camera Phone</vt:lpstr>
      <vt:lpstr>Future work</vt:lpstr>
      <vt:lpstr>References</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Electrogenerated Chemiluminescence Detection in Paper-Based Microfluidic Sensors</dc:title>
  <dc:creator>Sylvia</dc:creator>
  <cp:lastModifiedBy>Sylvia</cp:lastModifiedBy>
  <cp:revision>278</cp:revision>
  <dcterms:created xsi:type="dcterms:W3CDTF">2011-02-19T18:40:53Z</dcterms:created>
  <dcterms:modified xsi:type="dcterms:W3CDTF">2011-02-24T17:41:39Z</dcterms:modified>
</cp:coreProperties>
</file>